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8" r:id="rId3"/>
    <p:sldId id="260" r:id="rId4"/>
    <p:sldId id="264" r:id="rId5"/>
    <p:sldId id="265" r:id="rId6"/>
    <p:sldId id="267" r:id="rId7"/>
    <p:sldId id="299" r:id="rId8"/>
    <p:sldId id="284" r:id="rId9"/>
    <p:sldId id="297" r:id="rId10"/>
    <p:sldId id="292" r:id="rId11"/>
    <p:sldId id="298" r:id="rId12"/>
    <p:sldId id="300" r:id="rId13"/>
    <p:sldId id="283" r:id="rId14"/>
    <p:sldId id="293" r:id="rId15"/>
    <p:sldId id="280" r:id="rId16"/>
    <p:sldId id="294" r:id="rId17"/>
    <p:sldId id="271" r:id="rId18"/>
    <p:sldId id="269" r:id="rId19"/>
    <p:sldId id="270" r:id="rId20"/>
    <p:sldId id="303" r:id="rId21"/>
    <p:sldId id="302" r:id="rId22"/>
    <p:sldId id="304" r:id="rId23"/>
    <p:sldId id="305" r:id="rId2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7CF66C"/>
    <a:srgbClr val="FFC000"/>
    <a:srgbClr val="92D050"/>
    <a:srgbClr val="304A65"/>
    <a:srgbClr val="F9F0F0"/>
    <a:srgbClr val="F0EDE0"/>
    <a:srgbClr val="359A15"/>
    <a:srgbClr val="CC0000"/>
    <a:srgbClr val="3480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3" d="100"/>
          <a:sy n="113" d="100"/>
        </p:scale>
        <p:origin x="45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7526600" y="3457453"/>
            <a:ext cx="4404633" cy="1991912"/>
          </a:xfrm>
        </p:spPr>
        <p:txBody>
          <a:bodyPr anchor="b">
            <a:noAutofit/>
          </a:bodyPr>
          <a:lstStyle>
            <a:lvl1pPr algn="ctr">
              <a:defRPr lang="fr-FR" sz="6000" kern="1200" cap="all" spc="300" baseline="12500" dirty="0">
                <a:solidFill>
                  <a:srgbClr val="36526E"/>
                </a:solidFill>
                <a:latin typeface="+mn-lt"/>
                <a:ea typeface="+mn-ea"/>
                <a:cs typeface="+mn-cs"/>
                <a:sym typeface="Montserrat-Bold"/>
              </a:defRPr>
            </a:lvl1pPr>
          </a:lstStyle>
          <a:p>
            <a:r>
              <a:rPr lang="fr-FR" dirty="0"/>
              <a:t>Modifiez le style du titre</a:t>
            </a:r>
          </a:p>
        </p:txBody>
      </p:sp>
      <p:sp>
        <p:nvSpPr>
          <p:cNvPr id="3" name="Sous-titre 2"/>
          <p:cNvSpPr>
            <a:spLocks noGrp="1"/>
          </p:cNvSpPr>
          <p:nvPr>
            <p:ph type="subTitle" idx="1"/>
          </p:nvPr>
        </p:nvSpPr>
        <p:spPr>
          <a:xfrm>
            <a:off x="7526601" y="5541440"/>
            <a:ext cx="4142872" cy="1655762"/>
          </a:xfrm>
        </p:spPr>
        <p:txBody>
          <a:bodyPr>
            <a:noAutofit/>
          </a:bodyPr>
          <a:lstStyle>
            <a:lvl1pPr marL="0" indent="0" algn="ctr">
              <a:buNone/>
              <a:defRPr lang="fr-FR" sz="3200" kern="1200" cap="all" spc="300" baseline="12500" dirty="0">
                <a:solidFill>
                  <a:srgbClr val="FF0000"/>
                </a:solidFill>
                <a:latin typeface="+mn-lt"/>
                <a:ea typeface="+mn-ea"/>
                <a:cs typeface="+mn-cs"/>
                <a:sym typeface="Montserrat-Bold"/>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6" name="Espace réservé du numéro de diapositive 5"/>
          <p:cNvSpPr>
            <a:spLocks noGrp="1"/>
          </p:cNvSpPr>
          <p:nvPr>
            <p:ph type="sldNum" sz="quarter" idx="12"/>
          </p:nvPr>
        </p:nvSpPr>
        <p:spPr/>
        <p:txBody>
          <a:bodyPr/>
          <a:lstStyle/>
          <a:p>
            <a:fld id="{3FB19A0B-8C50-4048-A665-D286D4212708}" type="slidenum">
              <a:rPr lang="fr-FR" smtClean="0"/>
              <a:pPr/>
              <a:t>‹N°›</a:t>
            </a:fld>
            <a:endParaRPr lang="fr-FR"/>
          </a:p>
        </p:txBody>
      </p:sp>
      <p:grpSp>
        <p:nvGrpSpPr>
          <p:cNvPr id="7" name="Groupe 6"/>
          <p:cNvGrpSpPr/>
          <p:nvPr userDrawn="1"/>
        </p:nvGrpSpPr>
        <p:grpSpPr>
          <a:xfrm>
            <a:off x="-208756" y="-1695450"/>
            <a:ext cx="10744994" cy="10279063"/>
            <a:chOff x="-208756" y="-1695450"/>
            <a:chExt cx="10744994" cy="10279063"/>
          </a:xfrm>
        </p:grpSpPr>
        <p:sp>
          <p:nvSpPr>
            <p:cNvPr id="8" name="AutoShape 2">
              <a:extLst>
                <a:ext uri="{FF2B5EF4-FFF2-40B4-BE49-F238E27FC236}">
                  <a16:creationId xmlns:a16="http://schemas.microsoft.com/office/drawing/2014/main" id="{C76F8C13-5837-47B2-9D81-D18E66253CE9}"/>
                </a:ext>
              </a:extLst>
            </p:cNvPr>
            <p:cNvSpPr>
              <a:spLocks/>
            </p:cNvSpPr>
            <p:nvPr/>
          </p:nvSpPr>
          <p:spPr bwMode="auto">
            <a:xfrm>
              <a:off x="2597485" y="3100578"/>
              <a:ext cx="3081013" cy="2233519"/>
            </a:xfrm>
            <a:custGeom>
              <a:avLst/>
              <a:gdLst>
                <a:gd name="T0" fmla="+- 0 10906 366"/>
                <a:gd name="T1" fmla="*/ T0 w 21081"/>
                <a:gd name="T2" fmla="*/ 10547 h 21095"/>
                <a:gd name="T3" fmla="+- 0 10906 366"/>
                <a:gd name="T4" fmla="*/ T3 w 21081"/>
                <a:gd name="T5" fmla="*/ 10547 h 21095"/>
                <a:gd name="T6" fmla="+- 0 10906 366"/>
                <a:gd name="T7" fmla="*/ T6 w 21081"/>
                <a:gd name="T8" fmla="*/ 10547 h 21095"/>
                <a:gd name="T9" fmla="+- 0 10906 366"/>
                <a:gd name="T10" fmla="*/ T9 w 21081"/>
                <a:gd name="T11" fmla="*/ 10547 h 21095"/>
              </a:gdLst>
              <a:ahLst/>
              <a:cxnLst>
                <a:cxn ang="0">
                  <a:pos x="T1" y="T2"/>
                </a:cxn>
                <a:cxn ang="0">
                  <a:pos x="T4" y="T5"/>
                </a:cxn>
                <a:cxn ang="0">
                  <a:pos x="T7" y="T8"/>
                </a:cxn>
                <a:cxn ang="0">
                  <a:pos x="T10" y="T11"/>
                </a:cxn>
              </a:cxnLst>
              <a:rect l="0" t="0" r="r" b="b"/>
              <a:pathLst>
                <a:path w="21081" h="21095">
                  <a:moveTo>
                    <a:pt x="3463" y="0"/>
                  </a:moveTo>
                  <a:cubicBezTo>
                    <a:pt x="3113" y="0"/>
                    <a:pt x="2762" y="184"/>
                    <a:pt x="2495" y="553"/>
                  </a:cubicBezTo>
                  <a:cubicBezTo>
                    <a:pt x="2136" y="1048"/>
                    <a:pt x="2024" y="1749"/>
                    <a:pt x="2148" y="2380"/>
                  </a:cubicBezTo>
                  <a:cubicBezTo>
                    <a:pt x="1768" y="2627"/>
                    <a:pt x="1411" y="2963"/>
                    <a:pt x="1097" y="3396"/>
                  </a:cubicBezTo>
                  <a:cubicBezTo>
                    <a:pt x="-366" y="5415"/>
                    <a:pt x="-366" y="8688"/>
                    <a:pt x="1097" y="10707"/>
                  </a:cubicBezTo>
                  <a:cubicBezTo>
                    <a:pt x="1933" y="11862"/>
                    <a:pt x="3067" y="12354"/>
                    <a:pt x="4158" y="12187"/>
                  </a:cubicBezTo>
                  <a:cubicBezTo>
                    <a:pt x="4200" y="12649"/>
                    <a:pt x="4342" y="13096"/>
                    <a:pt x="4598" y="13451"/>
                  </a:cubicBezTo>
                  <a:cubicBezTo>
                    <a:pt x="4954" y="13942"/>
                    <a:pt x="5438" y="14138"/>
                    <a:pt x="5902" y="14058"/>
                  </a:cubicBezTo>
                  <a:cubicBezTo>
                    <a:pt x="5766" y="15006"/>
                    <a:pt x="5963" y="16027"/>
                    <a:pt x="6495" y="16762"/>
                  </a:cubicBezTo>
                  <a:cubicBezTo>
                    <a:pt x="7292" y="17862"/>
                    <a:pt x="8554" y="17929"/>
                    <a:pt x="9407" y="16963"/>
                  </a:cubicBezTo>
                  <a:cubicBezTo>
                    <a:pt x="9512" y="17357"/>
                    <a:pt x="9672" y="17729"/>
                    <a:pt x="9902" y="18046"/>
                  </a:cubicBezTo>
                  <a:cubicBezTo>
                    <a:pt x="10583" y="18986"/>
                    <a:pt x="11601" y="19158"/>
                    <a:pt x="12416" y="18588"/>
                  </a:cubicBezTo>
                  <a:cubicBezTo>
                    <a:pt x="12570" y="18940"/>
                    <a:pt x="12754" y="19277"/>
                    <a:pt x="12974" y="19581"/>
                  </a:cubicBezTo>
                  <a:cubicBezTo>
                    <a:pt x="14437" y="21600"/>
                    <a:pt x="16808" y="21600"/>
                    <a:pt x="18271" y="19581"/>
                  </a:cubicBezTo>
                  <a:cubicBezTo>
                    <a:pt x="19037" y="18524"/>
                    <a:pt x="19397" y="17122"/>
                    <a:pt x="19361" y="15737"/>
                  </a:cubicBezTo>
                  <a:cubicBezTo>
                    <a:pt x="19811" y="15798"/>
                    <a:pt x="20277" y="15601"/>
                    <a:pt x="20622" y="15124"/>
                  </a:cubicBezTo>
                  <a:cubicBezTo>
                    <a:pt x="21234" y="14280"/>
                    <a:pt x="21234" y="12910"/>
                    <a:pt x="20622" y="12066"/>
                  </a:cubicBezTo>
                  <a:cubicBezTo>
                    <a:pt x="20010" y="11221"/>
                    <a:pt x="19018" y="11221"/>
                    <a:pt x="18406" y="12066"/>
                  </a:cubicBezTo>
                  <a:cubicBezTo>
                    <a:pt x="18358" y="12133"/>
                    <a:pt x="18320" y="12208"/>
                    <a:pt x="18279" y="12281"/>
                  </a:cubicBezTo>
                  <a:cubicBezTo>
                    <a:pt x="18276" y="12277"/>
                    <a:pt x="18273" y="12274"/>
                    <a:pt x="18271" y="12270"/>
                  </a:cubicBezTo>
                  <a:cubicBezTo>
                    <a:pt x="16808" y="10251"/>
                    <a:pt x="14437" y="10251"/>
                    <a:pt x="12974" y="12270"/>
                  </a:cubicBezTo>
                  <a:cubicBezTo>
                    <a:pt x="12754" y="12574"/>
                    <a:pt x="12570" y="12909"/>
                    <a:pt x="12416" y="13261"/>
                  </a:cubicBezTo>
                  <a:cubicBezTo>
                    <a:pt x="11902" y="12902"/>
                    <a:pt x="11310" y="12843"/>
                    <a:pt x="10769" y="13085"/>
                  </a:cubicBezTo>
                  <a:cubicBezTo>
                    <a:pt x="10799" y="12701"/>
                    <a:pt x="10835" y="12319"/>
                    <a:pt x="10890" y="11940"/>
                  </a:cubicBezTo>
                  <a:cubicBezTo>
                    <a:pt x="11299" y="9092"/>
                    <a:pt x="12385" y="6515"/>
                    <a:pt x="13976" y="4616"/>
                  </a:cubicBezTo>
                  <a:lnTo>
                    <a:pt x="12579" y="3508"/>
                  </a:lnTo>
                  <a:cubicBezTo>
                    <a:pt x="12290" y="6435"/>
                    <a:pt x="11189" y="9094"/>
                    <a:pt x="9511" y="10926"/>
                  </a:cubicBezTo>
                  <a:cubicBezTo>
                    <a:pt x="9227" y="11236"/>
                    <a:pt x="8926" y="11514"/>
                    <a:pt x="8616" y="11768"/>
                  </a:cubicBezTo>
                  <a:cubicBezTo>
                    <a:pt x="8172" y="11597"/>
                    <a:pt x="7701" y="11616"/>
                    <a:pt x="7268" y="11841"/>
                  </a:cubicBezTo>
                  <a:cubicBezTo>
                    <a:pt x="7253" y="11315"/>
                    <a:pt x="7105" y="10794"/>
                    <a:pt x="6814" y="10392"/>
                  </a:cubicBezTo>
                  <a:cubicBezTo>
                    <a:pt x="6774" y="10337"/>
                    <a:pt x="6729" y="10295"/>
                    <a:pt x="6686" y="10248"/>
                  </a:cubicBezTo>
                  <a:cubicBezTo>
                    <a:pt x="7846" y="8219"/>
                    <a:pt x="7751" y="5269"/>
                    <a:pt x="6395" y="3396"/>
                  </a:cubicBezTo>
                  <a:cubicBezTo>
                    <a:pt x="5939" y="2767"/>
                    <a:pt x="5394" y="2332"/>
                    <a:pt x="4817" y="2095"/>
                  </a:cubicBezTo>
                  <a:cubicBezTo>
                    <a:pt x="4861" y="1545"/>
                    <a:pt x="4735" y="974"/>
                    <a:pt x="4430" y="553"/>
                  </a:cubicBezTo>
                  <a:cubicBezTo>
                    <a:pt x="4163" y="184"/>
                    <a:pt x="3813" y="0"/>
                    <a:pt x="3463" y="0"/>
                  </a:cubicBezTo>
                  <a:close/>
                </a:path>
              </a:pathLst>
            </a:custGeom>
            <a:solidFill>
              <a:srgbClr val="EAEDF8"/>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FFFFFF"/>
                </a:solidFill>
                <a:latin typeface="Helvetica Light" charset="0"/>
                <a:ea typeface="Helvetica Light" charset="0"/>
                <a:cs typeface="Helvetica Light" charset="0"/>
                <a:sym typeface="Helvetica Light" charset="0"/>
              </a:endParaRPr>
            </a:p>
          </p:txBody>
        </p:sp>
        <p:sp>
          <p:nvSpPr>
            <p:cNvPr id="9" name="AutoShape 3">
              <a:extLst>
                <a:ext uri="{FF2B5EF4-FFF2-40B4-BE49-F238E27FC236}">
                  <a16:creationId xmlns:a16="http://schemas.microsoft.com/office/drawing/2014/main" id="{34BF779C-F3F4-4268-A4FD-DBC60819E415}"/>
                </a:ext>
              </a:extLst>
            </p:cNvPr>
            <p:cNvSpPr>
              <a:spLocks/>
            </p:cNvSpPr>
            <p:nvPr/>
          </p:nvSpPr>
          <p:spPr bwMode="auto">
            <a:xfrm>
              <a:off x="2834821" y="3171219"/>
              <a:ext cx="2865290" cy="2092561"/>
            </a:xfrm>
            <a:custGeom>
              <a:avLst/>
              <a:gdLst>
                <a:gd name="T0" fmla="+- 0 10799 150"/>
                <a:gd name="T1" fmla="*/ T0 w 21299"/>
                <a:gd name="T2" fmla="*/ 10642 h 21285"/>
                <a:gd name="T3" fmla="+- 0 10799 150"/>
                <a:gd name="T4" fmla="*/ T3 w 21299"/>
                <a:gd name="T5" fmla="*/ 10642 h 21285"/>
                <a:gd name="T6" fmla="+- 0 10799 150"/>
                <a:gd name="T7" fmla="*/ T6 w 21299"/>
                <a:gd name="T8" fmla="*/ 10642 h 21285"/>
                <a:gd name="T9" fmla="+- 0 10799 150"/>
                <a:gd name="T10" fmla="*/ T9 w 21299"/>
                <a:gd name="T11" fmla="*/ 10642 h 21285"/>
              </a:gdLst>
              <a:ahLst/>
              <a:cxnLst>
                <a:cxn ang="0">
                  <a:pos x="T1" y="T2"/>
                </a:cxn>
                <a:cxn ang="0">
                  <a:pos x="T4" y="T5"/>
                </a:cxn>
                <a:cxn ang="0">
                  <a:pos x="T7" y="T8"/>
                </a:cxn>
                <a:cxn ang="0">
                  <a:pos x="T10" y="T11"/>
                </a:cxn>
              </a:cxnLst>
              <a:rect l="0" t="0" r="r" b="b"/>
              <a:pathLst>
                <a:path w="21299" h="21285">
                  <a:moveTo>
                    <a:pt x="1540" y="0"/>
                  </a:moveTo>
                  <a:cubicBezTo>
                    <a:pt x="1146" y="0"/>
                    <a:pt x="752" y="204"/>
                    <a:pt x="452" y="616"/>
                  </a:cubicBezTo>
                  <a:cubicBezTo>
                    <a:pt x="-150" y="1439"/>
                    <a:pt x="-150" y="2775"/>
                    <a:pt x="452" y="3599"/>
                  </a:cubicBezTo>
                  <a:cubicBezTo>
                    <a:pt x="549" y="3731"/>
                    <a:pt x="657" y="3834"/>
                    <a:pt x="770" y="3924"/>
                  </a:cubicBezTo>
                  <a:cubicBezTo>
                    <a:pt x="-136" y="5186"/>
                    <a:pt x="-131" y="7213"/>
                    <a:pt x="785" y="8467"/>
                  </a:cubicBezTo>
                  <a:cubicBezTo>
                    <a:pt x="1707" y="9728"/>
                    <a:pt x="3201" y="9728"/>
                    <a:pt x="4123" y="8467"/>
                  </a:cubicBezTo>
                  <a:cubicBezTo>
                    <a:pt x="5045" y="7206"/>
                    <a:pt x="5045" y="5163"/>
                    <a:pt x="4123" y="3901"/>
                  </a:cubicBezTo>
                  <a:cubicBezTo>
                    <a:pt x="3782" y="3435"/>
                    <a:pt x="3362" y="3143"/>
                    <a:pt x="2922" y="3021"/>
                  </a:cubicBezTo>
                  <a:cubicBezTo>
                    <a:pt x="3199" y="2236"/>
                    <a:pt x="3106" y="1267"/>
                    <a:pt x="2630" y="616"/>
                  </a:cubicBezTo>
                  <a:cubicBezTo>
                    <a:pt x="2329" y="204"/>
                    <a:pt x="1935" y="0"/>
                    <a:pt x="1540" y="0"/>
                  </a:cubicBezTo>
                  <a:close/>
                  <a:moveTo>
                    <a:pt x="14116" y="12181"/>
                  </a:moveTo>
                  <a:cubicBezTo>
                    <a:pt x="13512" y="12181"/>
                    <a:pt x="12907" y="12497"/>
                    <a:pt x="12447" y="13127"/>
                  </a:cubicBezTo>
                  <a:cubicBezTo>
                    <a:pt x="11991" y="13750"/>
                    <a:pt x="11763" y="14563"/>
                    <a:pt x="11758" y="15380"/>
                  </a:cubicBezTo>
                  <a:cubicBezTo>
                    <a:pt x="10840" y="14529"/>
                    <a:pt x="9581" y="14659"/>
                    <a:pt x="8768" y="15771"/>
                  </a:cubicBezTo>
                  <a:cubicBezTo>
                    <a:pt x="7846" y="17032"/>
                    <a:pt x="7846" y="19078"/>
                    <a:pt x="8768" y="20339"/>
                  </a:cubicBezTo>
                  <a:cubicBezTo>
                    <a:pt x="9690" y="21600"/>
                    <a:pt x="11184" y="21600"/>
                    <a:pt x="12106" y="20339"/>
                  </a:cubicBezTo>
                  <a:cubicBezTo>
                    <a:pt x="12561" y="19717"/>
                    <a:pt x="12789" y="18902"/>
                    <a:pt x="12795" y="18086"/>
                  </a:cubicBezTo>
                  <a:cubicBezTo>
                    <a:pt x="13713" y="18937"/>
                    <a:pt x="14971" y="18805"/>
                    <a:pt x="15785" y="17693"/>
                  </a:cubicBezTo>
                  <a:cubicBezTo>
                    <a:pt x="16706" y="16432"/>
                    <a:pt x="16706" y="14388"/>
                    <a:pt x="15785" y="13127"/>
                  </a:cubicBezTo>
                  <a:cubicBezTo>
                    <a:pt x="15324" y="12497"/>
                    <a:pt x="14720" y="12181"/>
                    <a:pt x="14116" y="12181"/>
                  </a:cubicBezTo>
                  <a:close/>
                  <a:moveTo>
                    <a:pt x="19760" y="12181"/>
                  </a:moveTo>
                  <a:cubicBezTo>
                    <a:pt x="19365" y="12181"/>
                    <a:pt x="18971" y="12387"/>
                    <a:pt x="18670" y="12798"/>
                  </a:cubicBezTo>
                  <a:cubicBezTo>
                    <a:pt x="18068" y="13622"/>
                    <a:pt x="18068" y="14956"/>
                    <a:pt x="18670" y="15779"/>
                  </a:cubicBezTo>
                  <a:cubicBezTo>
                    <a:pt x="19271" y="16603"/>
                    <a:pt x="20247" y="16603"/>
                    <a:pt x="20848" y="15779"/>
                  </a:cubicBezTo>
                  <a:cubicBezTo>
                    <a:pt x="21450" y="14956"/>
                    <a:pt x="21450" y="13622"/>
                    <a:pt x="20848" y="12798"/>
                  </a:cubicBezTo>
                  <a:cubicBezTo>
                    <a:pt x="20548" y="12387"/>
                    <a:pt x="20154" y="12181"/>
                    <a:pt x="19760" y="12181"/>
                  </a:cubicBezTo>
                  <a:close/>
                </a:path>
              </a:pathLst>
            </a:custGeom>
            <a:solidFill>
              <a:srgbClr val="FFFFFF">
                <a:alpha val="41316"/>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FFFFFF"/>
                </a:solidFill>
                <a:latin typeface="Helvetica Light" charset="0"/>
                <a:ea typeface="Helvetica Light" charset="0"/>
                <a:cs typeface="Helvetica Light" charset="0"/>
                <a:sym typeface="Helvetica Light" charset="0"/>
              </a:endParaRPr>
            </a:p>
          </p:txBody>
        </p:sp>
        <p:grpSp>
          <p:nvGrpSpPr>
            <p:cNvPr id="10" name="Group 4">
              <a:extLst>
                <a:ext uri="{FF2B5EF4-FFF2-40B4-BE49-F238E27FC236}">
                  <a16:creationId xmlns:a16="http://schemas.microsoft.com/office/drawing/2014/main" id="{38E872C0-353D-465D-8794-AE31B9F9DBBA}"/>
                </a:ext>
              </a:extLst>
            </p:cNvPr>
            <p:cNvGrpSpPr>
              <a:grpSpLocks/>
            </p:cNvGrpSpPr>
            <p:nvPr/>
          </p:nvGrpSpPr>
          <p:grpSpPr bwMode="auto">
            <a:xfrm>
              <a:off x="-208756" y="-1695450"/>
              <a:ext cx="10744994" cy="10279063"/>
              <a:chOff x="0" y="0"/>
              <a:chExt cx="21490864" cy="20558989"/>
            </a:xfrm>
          </p:grpSpPr>
          <p:sp>
            <p:nvSpPr>
              <p:cNvPr id="29" name="AutoShape 5">
                <a:extLst>
                  <a:ext uri="{FF2B5EF4-FFF2-40B4-BE49-F238E27FC236}">
                    <a16:creationId xmlns:a16="http://schemas.microsoft.com/office/drawing/2014/main" id="{6BC84871-57C1-4D44-BBCE-2584F818E017}"/>
                  </a:ext>
                </a:extLst>
              </p:cNvPr>
              <p:cNvSpPr>
                <a:spLocks/>
              </p:cNvSpPr>
              <p:nvPr/>
            </p:nvSpPr>
            <p:spPr bwMode="auto">
              <a:xfrm rot="20281355">
                <a:off x="13766539" y="3811969"/>
                <a:ext cx="6712216" cy="67122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9763" y="0"/>
                      <a:pt x="8922" y="842"/>
                      <a:pt x="8922" y="1879"/>
                    </a:cubicBezTo>
                    <a:lnTo>
                      <a:pt x="8922" y="2999"/>
                    </a:lnTo>
                    <a:cubicBezTo>
                      <a:pt x="8117" y="3192"/>
                      <a:pt x="7338" y="3511"/>
                      <a:pt x="6613" y="3956"/>
                    </a:cubicBezTo>
                    <a:lnTo>
                      <a:pt x="5820" y="3163"/>
                    </a:lnTo>
                    <a:cubicBezTo>
                      <a:pt x="5453" y="2796"/>
                      <a:pt x="4973" y="2613"/>
                      <a:pt x="4492" y="2613"/>
                    </a:cubicBezTo>
                    <a:cubicBezTo>
                      <a:pt x="4011" y="2613"/>
                      <a:pt x="3530" y="2796"/>
                      <a:pt x="3163" y="3163"/>
                    </a:cubicBezTo>
                    <a:cubicBezTo>
                      <a:pt x="2430" y="3897"/>
                      <a:pt x="2430" y="5087"/>
                      <a:pt x="3163" y="5820"/>
                    </a:cubicBezTo>
                    <a:lnTo>
                      <a:pt x="3956" y="6613"/>
                    </a:lnTo>
                    <a:cubicBezTo>
                      <a:pt x="3512" y="7338"/>
                      <a:pt x="3192" y="8117"/>
                      <a:pt x="2999" y="8922"/>
                    </a:cubicBezTo>
                    <a:lnTo>
                      <a:pt x="1879" y="8922"/>
                    </a:lnTo>
                    <a:cubicBezTo>
                      <a:pt x="842" y="8922"/>
                      <a:pt x="0" y="9763"/>
                      <a:pt x="0" y="10800"/>
                    </a:cubicBezTo>
                    <a:cubicBezTo>
                      <a:pt x="0" y="11837"/>
                      <a:pt x="842" y="12678"/>
                      <a:pt x="1879" y="12678"/>
                    </a:cubicBezTo>
                    <a:lnTo>
                      <a:pt x="2999" y="12678"/>
                    </a:lnTo>
                    <a:cubicBezTo>
                      <a:pt x="3192" y="13483"/>
                      <a:pt x="3512" y="14262"/>
                      <a:pt x="3956" y="14987"/>
                    </a:cubicBezTo>
                    <a:lnTo>
                      <a:pt x="3163" y="15780"/>
                    </a:lnTo>
                    <a:cubicBezTo>
                      <a:pt x="2430" y="16513"/>
                      <a:pt x="2430" y="17703"/>
                      <a:pt x="3163" y="18437"/>
                    </a:cubicBezTo>
                    <a:cubicBezTo>
                      <a:pt x="3897" y="19170"/>
                      <a:pt x="5087" y="19170"/>
                      <a:pt x="5820" y="18437"/>
                    </a:cubicBezTo>
                    <a:lnTo>
                      <a:pt x="6613" y="17644"/>
                    </a:lnTo>
                    <a:cubicBezTo>
                      <a:pt x="7338" y="18088"/>
                      <a:pt x="8117" y="18408"/>
                      <a:pt x="8922" y="18601"/>
                    </a:cubicBezTo>
                    <a:lnTo>
                      <a:pt x="8922" y="19721"/>
                    </a:lnTo>
                    <a:cubicBezTo>
                      <a:pt x="8922" y="20758"/>
                      <a:pt x="9763" y="21600"/>
                      <a:pt x="10800" y="21600"/>
                    </a:cubicBezTo>
                    <a:cubicBezTo>
                      <a:pt x="11837" y="21600"/>
                      <a:pt x="12678" y="20758"/>
                      <a:pt x="12678" y="19721"/>
                    </a:cubicBezTo>
                    <a:lnTo>
                      <a:pt x="12678" y="18601"/>
                    </a:lnTo>
                    <a:cubicBezTo>
                      <a:pt x="13483" y="18408"/>
                      <a:pt x="14262" y="18088"/>
                      <a:pt x="14987" y="17644"/>
                    </a:cubicBezTo>
                    <a:lnTo>
                      <a:pt x="15780" y="18437"/>
                    </a:lnTo>
                    <a:cubicBezTo>
                      <a:pt x="16513" y="19170"/>
                      <a:pt x="17703" y="19170"/>
                      <a:pt x="18437" y="18437"/>
                    </a:cubicBezTo>
                    <a:cubicBezTo>
                      <a:pt x="19170" y="17703"/>
                      <a:pt x="19170" y="16513"/>
                      <a:pt x="18437" y="15780"/>
                    </a:cubicBezTo>
                    <a:lnTo>
                      <a:pt x="17644" y="14987"/>
                    </a:lnTo>
                    <a:cubicBezTo>
                      <a:pt x="18088" y="14262"/>
                      <a:pt x="18408" y="13483"/>
                      <a:pt x="18601" y="12678"/>
                    </a:cubicBezTo>
                    <a:lnTo>
                      <a:pt x="19721" y="12678"/>
                    </a:lnTo>
                    <a:cubicBezTo>
                      <a:pt x="20758" y="12678"/>
                      <a:pt x="21600" y="11837"/>
                      <a:pt x="21600" y="10800"/>
                    </a:cubicBezTo>
                    <a:cubicBezTo>
                      <a:pt x="21600" y="9763"/>
                      <a:pt x="20758" y="8922"/>
                      <a:pt x="19721" y="8922"/>
                    </a:cubicBezTo>
                    <a:lnTo>
                      <a:pt x="18601" y="8922"/>
                    </a:lnTo>
                    <a:cubicBezTo>
                      <a:pt x="18408" y="8117"/>
                      <a:pt x="18088" y="7338"/>
                      <a:pt x="17644" y="6613"/>
                    </a:cubicBezTo>
                    <a:lnTo>
                      <a:pt x="18437" y="5820"/>
                    </a:lnTo>
                    <a:cubicBezTo>
                      <a:pt x="19170" y="5087"/>
                      <a:pt x="19170" y="3897"/>
                      <a:pt x="18437" y="3163"/>
                    </a:cubicBezTo>
                    <a:cubicBezTo>
                      <a:pt x="18070" y="2796"/>
                      <a:pt x="17590" y="2613"/>
                      <a:pt x="17109" y="2613"/>
                    </a:cubicBezTo>
                    <a:cubicBezTo>
                      <a:pt x="16628" y="2613"/>
                      <a:pt x="16147" y="2796"/>
                      <a:pt x="15780" y="3163"/>
                    </a:cubicBezTo>
                    <a:lnTo>
                      <a:pt x="14987" y="3956"/>
                    </a:lnTo>
                    <a:cubicBezTo>
                      <a:pt x="14262" y="3511"/>
                      <a:pt x="13483" y="3192"/>
                      <a:pt x="12678" y="2999"/>
                    </a:cubicBezTo>
                    <a:lnTo>
                      <a:pt x="12678" y="1879"/>
                    </a:lnTo>
                    <a:cubicBezTo>
                      <a:pt x="12678" y="842"/>
                      <a:pt x="11837" y="0"/>
                      <a:pt x="10800" y="0"/>
                    </a:cubicBezTo>
                    <a:close/>
                    <a:moveTo>
                      <a:pt x="10800" y="5398"/>
                    </a:moveTo>
                    <a:cubicBezTo>
                      <a:pt x="12183" y="5398"/>
                      <a:pt x="13565" y="5925"/>
                      <a:pt x="14620" y="6980"/>
                    </a:cubicBezTo>
                    <a:cubicBezTo>
                      <a:pt x="16729" y="9090"/>
                      <a:pt x="16729" y="12510"/>
                      <a:pt x="14620" y="14620"/>
                    </a:cubicBezTo>
                    <a:cubicBezTo>
                      <a:pt x="12510" y="16729"/>
                      <a:pt x="9090" y="16729"/>
                      <a:pt x="6980" y="14620"/>
                    </a:cubicBezTo>
                    <a:cubicBezTo>
                      <a:pt x="4871" y="12510"/>
                      <a:pt x="4871" y="9090"/>
                      <a:pt x="6980" y="6980"/>
                    </a:cubicBezTo>
                    <a:cubicBezTo>
                      <a:pt x="8035" y="5925"/>
                      <a:pt x="9417" y="5398"/>
                      <a:pt x="10800" y="5398"/>
                    </a:cubicBezTo>
                    <a:close/>
                  </a:path>
                </a:pathLst>
              </a:custGeom>
              <a:solidFill>
                <a:srgbClr val="CDD1D8"/>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FFFFFF"/>
                  </a:solidFill>
                  <a:latin typeface="Helvetica Light" charset="0"/>
                  <a:ea typeface="Helvetica Light" charset="0"/>
                  <a:cs typeface="Helvetica Light" charset="0"/>
                  <a:sym typeface="Helvetica Light" charset="0"/>
                </a:endParaRPr>
              </a:p>
            </p:txBody>
          </p:sp>
          <p:sp>
            <p:nvSpPr>
              <p:cNvPr id="30" name="AutoShape 6">
                <a:extLst>
                  <a:ext uri="{FF2B5EF4-FFF2-40B4-BE49-F238E27FC236}">
                    <a16:creationId xmlns:a16="http://schemas.microsoft.com/office/drawing/2014/main" id="{71495581-FCAA-4925-ABBC-8BDE32419C69}"/>
                  </a:ext>
                </a:extLst>
              </p:cNvPr>
              <p:cNvSpPr>
                <a:spLocks/>
              </p:cNvSpPr>
              <p:nvPr/>
            </p:nvSpPr>
            <p:spPr bwMode="auto">
              <a:xfrm rot="20753571">
                <a:off x="2828366" y="14510751"/>
                <a:ext cx="5464673" cy="54646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9763" y="0"/>
                      <a:pt x="8922" y="842"/>
                      <a:pt x="8922" y="1879"/>
                    </a:cubicBezTo>
                    <a:lnTo>
                      <a:pt x="8922" y="2999"/>
                    </a:lnTo>
                    <a:cubicBezTo>
                      <a:pt x="8117" y="3192"/>
                      <a:pt x="7338" y="3511"/>
                      <a:pt x="6613" y="3956"/>
                    </a:cubicBezTo>
                    <a:lnTo>
                      <a:pt x="5820" y="3163"/>
                    </a:lnTo>
                    <a:cubicBezTo>
                      <a:pt x="5453" y="2796"/>
                      <a:pt x="4973" y="2613"/>
                      <a:pt x="4492" y="2613"/>
                    </a:cubicBezTo>
                    <a:cubicBezTo>
                      <a:pt x="4011" y="2613"/>
                      <a:pt x="3530" y="2796"/>
                      <a:pt x="3163" y="3163"/>
                    </a:cubicBezTo>
                    <a:cubicBezTo>
                      <a:pt x="2430" y="3897"/>
                      <a:pt x="2430" y="5087"/>
                      <a:pt x="3163" y="5820"/>
                    </a:cubicBezTo>
                    <a:lnTo>
                      <a:pt x="3956" y="6613"/>
                    </a:lnTo>
                    <a:cubicBezTo>
                      <a:pt x="3512" y="7338"/>
                      <a:pt x="3192" y="8117"/>
                      <a:pt x="2999" y="8922"/>
                    </a:cubicBezTo>
                    <a:lnTo>
                      <a:pt x="1879" y="8922"/>
                    </a:lnTo>
                    <a:cubicBezTo>
                      <a:pt x="842" y="8922"/>
                      <a:pt x="0" y="9763"/>
                      <a:pt x="0" y="10800"/>
                    </a:cubicBezTo>
                    <a:cubicBezTo>
                      <a:pt x="0" y="11837"/>
                      <a:pt x="842" y="12678"/>
                      <a:pt x="1879" y="12678"/>
                    </a:cubicBezTo>
                    <a:lnTo>
                      <a:pt x="2999" y="12678"/>
                    </a:lnTo>
                    <a:cubicBezTo>
                      <a:pt x="3192" y="13483"/>
                      <a:pt x="3512" y="14262"/>
                      <a:pt x="3956" y="14987"/>
                    </a:cubicBezTo>
                    <a:lnTo>
                      <a:pt x="3163" y="15780"/>
                    </a:lnTo>
                    <a:cubicBezTo>
                      <a:pt x="2430" y="16513"/>
                      <a:pt x="2430" y="17703"/>
                      <a:pt x="3163" y="18437"/>
                    </a:cubicBezTo>
                    <a:cubicBezTo>
                      <a:pt x="3897" y="19170"/>
                      <a:pt x="5087" y="19170"/>
                      <a:pt x="5820" y="18437"/>
                    </a:cubicBezTo>
                    <a:lnTo>
                      <a:pt x="6613" y="17644"/>
                    </a:lnTo>
                    <a:cubicBezTo>
                      <a:pt x="7338" y="18088"/>
                      <a:pt x="8117" y="18408"/>
                      <a:pt x="8922" y="18601"/>
                    </a:cubicBezTo>
                    <a:lnTo>
                      <a:pt x="8922" y="19721"/>
                    </a:lnTo>
                    <a:cubicBezTo>
                      <a:pt x="8922" y="20758"/>
                      <a:pt x="9763" y="21600"/>
                      <a:pt x="10800" y="21600"/>
                    </a:cubicBezTo>
                    <a:cubicBezTo>
                      <a:pt x="11837" y="21600"/>
                      <a:pt x="12678" y="20758"/>
                      <a:pt x="12678" y="19721"/>
                    </a:cubicBezTo>
                    <a:lnTo>
                      <a:pt x="12678" y="18601"/>
                    </a:lnTo>
                    <a:cubicBezTo>
                      <a:pt x="13483" y="18408"/>
                      <a:pt x="14262" y="18088"/>
                      <a:pt x="14987" y="17644"/>
                    </a:cubicBezTo>
                    <a:lnTo>
                      <a:pt x="15780" y="18437"/>
                    </a:lnTo>
                    <a:cubicBezTo>
                      <a:pt x="16513" y="19170"/>
                      <a:pt x="17703" y="19170"/>
                      <a:pt x="18437" y="18437"/>
                    </a:cubicBezTo>
                    <a:cubicBezTo>
                      <a:pt x="19170" y="17703"/>
                      <a:pt x="19170" y="16513"/>
                      <a:pt x="18437" y="15780"/>
                    </a:cubicBezTo>
                    <a:lnTo>
                      <a:pt x="17644" y="14987"/>
                    </a:lnTo>
                    <a:cubicBezTo>
                      <a:pt x="18088" y="14262"/>
                      <a:pt x="18408" y="13483"/>
                      <a:pt x="18601" y="12678"/>
                    </a:cubicBezTo>
                    <a:lnTo>
                      <a:pt x="19721" y="12678"/>
                    </a:lnTo>
                    <a:cubicBezTo>
                      <a:pt x="20758" y="12678"/>
                      <a:pt x="21600" y="11837"/>
                      <a:pt x="21600" y="10800"/>
                    </a:cubicBezTo>
                    <a:cubicBezTo>
                      <a:pt x="21600" y="9763"/>
                      <a:pt x="20758" y="8922"/>
                      <a:pt x="19721" y="8922"/>
                    </a:cubicBezTo>
                    <a:lnTo>
                      <a:pt x="18601" y="8922"/>
                    </a:lnTo>
                    <a:cubicBezTo>
                      <a:pt x="18408" y="8117"/>
                      <a:pt x="18088" y="7338"/>
                      <a:pt x="17644" y="6613"/>
                    </a:cubicBezTo>
                    <a:lnTo>
                      <a:pt x="18437" y="5820"/>
                    </a:lnTo>
                    <a:cubicBezTo>
                      <a:pt x="19170" y="5087"/>
                      <a:pt x="19170" y="3897"/>
                      <a:pt x="18437" y="3163"/>
                    </a:cubicBezTo>
                    <a:cubicBezTo>
                      <a:pt x="18070" y="2796"/>
                      <a:pt x="17590" y="2613"/>
                      <a:pt x="17109" y="2613"/>
                    </a:cubicBezTo>
                    <a:cubicBezTo>
                      <a:pt x="16628" y="2613"/>
                      <a:pt x="16147" y="2796"/>
                      <a:pt x="15780" y="3163"/>
                    </a:cubicBezTo>
                    <a:lnTo>
                      <a:pt x="14987" y="3956"/>
                    </a:lnTo>
                    <a:cubicBezTo>
                      <a:pt x="14262" y="3511"/>
                      <a:pt x="13483" y="3192"/>
                      <a:pt x="12678" y="2999"/>
                    </a:cubicBezTo>
                    <a:lnTo>
                      <a:pt x="12678" y="1879"/>
                    </a:lnTo>
                    <a:cubicBezTo>
                      <a:pt x="12678" y="842"/>
                      <a:pt x="11837" y="0"/>
                      <a:pt x="10800" y="0"/>
                    </a:cubicBezTo>
                    <a:close/>
                    <a:moveTo>
                      <a:pt x="10800" y="5398"/>
                    </a:moveTo>
                    <a:cubicBezTo>
                      <a:pt x="12183" y="5398"/>
                      <a:pt x="13565" y="5925"/>
                      <a:pt x="14620" y="6980"/>
                    </a:cubicBezTo>
                    <a:cubicBezTo>
                      <a:pt x="16729" y="9090"/>
                      <a:pt x="16729" y="12510"/>
                      <a:pt x="14620" y="14620"/>
                    </a:cubicBezTo>
                    <a:cubicBezTo>
                      <a:pt x="12510" y="16729"/>
                      <a:pt x="9090" y="16729"/>
                      <a:pt x="6980" y="14620"/>
                    </a:cubicBezTo>
                    <a:cubicBezTo>
                      <a:pt x="4871" y="12510"/>
                      <a:pt x="4871" y="9090"/>
                      <a:pt x="6980" y="6980"/>
                    </a:cubicBezTo>
                    <a:cubicBezTo>
                      <a:pt x="8035" y="5925"/>
                      <a:pt x="9417" y="5398"/>
                      <a:pt x="10800" y="5398"/>
                    </a:cubicBezTo>
                    <a:close/>
                  </a:path>
                </a:pathLst>
              </a:custGeom>
              <a:solidFill>
                <a:srgbClr val="CDD1D8"/>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FFFFFF"/>
                  </a:solidFill>
                  <a:latin typeface="Helvetica Light" charset="0"/>
                  <a:ea typeface="Helvetica Light" charset="0"/>
                  <a:cs typeface="Helvetica Light" charset="0"/>
                  <a:sym typeface="Helvetica Light" charset="0"/>
                </a:endParaRPr>
              </a:p>
            </p:txBody>
          </p:sp>
          <p:sp>
            <p:nvSpPr>
              <p:cNvPr id="31" name="AutoShape 7">
                <a:extLst>
                  <a:ext uri="{FF2B5EF4-FFF2-40B4-BE49-F238E27FC236}">
                    <a16:creationId xmlns:a16="http://schemas.microsoft.com/office/drawing/2014/main" id="{295D0D68-AA88-4CAD-A8CD-5B41BF2E2864}"/>
                  </a:ext>
                </a:extLst>
              </p:cNvPr>
              <p:cNvSpPr>
                <a:spLocks/>
              </p:cNvSpPr>
              <p:nvPr/>
            </p:nvSpPr>
            <p:spPr bwMode="auto">
              <a:xfrm rot="20339665">
                <a:off x="640417" y="10999158"/>
                <a:ext cx="4386357" cy="43863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9763" y="0"/>
                      <a:pt x="8922" y="842"/>
                      <a:pt x="8922" y="1879"/>
                    </a:cubicBezTo>
                    <a:lnTo>
                      <a:pt x="8922" y="2999"/>
                    </a:lnTo>
                    <a:cubicBezTo>
                      <a:pt x="8117" y="3192"/>
                      <a:pt x="7338" y="3511"/>
                      <a:pt x="6613" y="3956"/>
                    </a:cubicBezTo>
                    <a:lnTo>
                      <a:pt x="5820" y="3163"/>
                    </a:lnTo>
                    <a:cubicBezTo>
                      <a:pt x="5453" y="2796"/>
                      <a:pt x="4973" y="2613"/>
                      <a:pt x="4492" y="2613"/>
                    </a:cubicBezTo>
                    <a:cubicBezTo>
                      <a:pt x="4011" y="2613"/>
                      <a:pt x="3530" y="2796"/>
                      <a:pt x="3163" y="3163"/>
                    </a:cubicBezTo>
                    <a:cubicBezTo>
                      <a:pt x="2430" y="3897"/>
                      <a:pt x="2430" y="5087"/>
                      <a:pt x="3163" y="5820"/>
                    </a:cubicBezTo>
                    <a:lnTo>
                      <a:pt x="3956" y="6613"/>
                    </a:lnTo>
                    <a:cubicBezTo>
                      <a:pt x="3512" y="7338"/>
                      <a:pt x="3192" y="8117"/>
                      <a:pt x="2999" y="8922"/>
                    </a:cubicBezTo>
                    <a:lnTo>
                      <a:pt x="1879" y="8922"/>
                    </a:lnTo>
                    <a:cubicBezTo>
                      <a:pt x="842" y="8922"/>
                      <a:pt x="0" y="9763"/>
                      <a:pt x="0" y="10800"/>
                    </a:cubicBezTo>
                    <a:cubicBezTo>
                      <a:pt x="0" y="11837"/>
                      <a:pt x="842" y="12678"/>
                      <a:pt x="1879" y="12678"/>
                    </a:cubicBezTo>
                    <a:lnTo>
                      <a:pt x="2999" y="12678"/>
                    </a:lnTo>
                    <a:cubicBezTo>
                      <a:pt x="3192" y="13483"/>
                      <a:pt x="3512" y="14262"/>
                      <a:pt x="3956" y="14987"/>
                    </a:cubicBezTo>
                    <a:lnTo>
                      <a:pt x="3163" y="15780"/>
                    </a:lnTo>
                    <a:cubicBezTo>
                      <a:pt x="2430" y="16513"/>
                      <a:pt x="2430" y="17703"/>
                      <a:pt x="3163" y="18437"/>
                    </a:cubicBezTo>
                    <a:cubicBezTo>
                      <a:pt x="3897" y="19170"/>
                      <a:pt x="5087" y="19170"/>
                      <a:pt x="5820" y="18437"/>
                    </a:cubicBezTo>
                    <a:lnTo>
                      <a:pt x="6613" y="17644"/>
                    </a:lnTo>
                    <a:cubicBezTo>
                      <a:pt x="7338" y="18088"/>
                      <a:pt x="8117" y="18408"/>
                      <a:pt x="8922" y="18601"/>
                    </a:cubicBezTo>
                    <a:lnTo>
                      <a:pt x="8922" y="19721"/>
                    </a:lnTo>
                    <a:cubicBezTo>
                      <a:pt x="8922" y="20758"/>
                      <a:pt x="9763" y="21600"/>
                      <a:pt x="10800" y="21600"/>
                    </a:cubicBezTo>
                    <a:cubicBezTo>
                      <a:pt x="11837" y="21600"/>
                      <a:pt x="12678" y="20758"/>
                      <a:pt x="12678" y="19721"/>
                    </a:cubicBezTo>
                    <a:lnTo>
                      <a:pt x="12678" y="18601"/>
                    </a:lnTo>
                    <a:cubicBezTo>
                      <a:pt x="13483" y="18408"/>
                      <a:pt x="14262" y="18088"/>
                      <a:pt x="14987" y="17644"/>
                    </a:cubicBezTo>
                    <a:lnTo>
                      <a:pt x="15780" y="18437"/>
                    </a:lnTo>
                    <a:cubicBezTo>
                      <a:pt x="16513" y="19170"/>
                      <a:pt x="17703" y="19170"/>
                      <a:pt x="18437" y="18437"/>
                    </a:cubicBezTo>
                    <a:cubicBezTo>
                      <a:pt x="19170" y="17703"/>
                      <a:pt x="19170" y="16513"/>
                      <a:pt x="18437" y="15780"/>
                    </a:cubicBezTo>
                    <a:lnTo>
                      <a:pt x="17644" y="14987"/>
                    </a:lnTo>
                    <a:cubicBezTo>
                      <a:pt x="18088" y="14262"/>
                      <a:pt x="18408" y="13483"/>
                      <a:pt x="18601" y="12678"/>
                    </a:cubicBezTo>
                    <a:lnTo>
                      <a:pt x="19721" y="12678"/>
                    </a:lnTo>
                    <a:cubicBezTo>
                      <a:pt x="20758" y="12678"/>
                      <a:pt x="21600" y="11837"/>
                      <a:pt x="21600" y="10800"/>
                    </a:cubicBezTo>
                    <a:cubicBezTo>
                      <a:pt x="21600" y="9763"/>
                      <a:pt x="20758" y="8922"/>
                      <a:pt x="19721" y="8922"/>
                    </a:cubicBezTo>
                    <a:lnTo>
                      <a:pt x="18601" y="8922"/>
                    </a:lnTo>
                    <a:cubicBezTo>
                      <a:pt x="18408" y="8117"/>
                      <a:pt x="18088" y="7338"/>
                      <a:pt x="17644" y="6613"/>
                    </a:cubicBezTo>
                    <a:lnTo>
                      <a:pt x="18437" y="5820"/>
                    </a:lnTo>
                    <a:cubicBezTo>
                      <a:pt x="19170" y="5087"/>
                      <a:pt x="19170" y="3897"/>
                      <a:pt x="18437" y="3163"/>
                    </a:cubicBezTo>
                    <a:cubicBezTo>
                      <a:pt x="18070" y="2796"/>
                      <a:pt x="17590" y="2613"/>
                      <a:pt x="17109" y="2613"/>
                    </a:cubicBezTo>
                    <a:cubicBezTo>
                      <a:pt x="16628" y="2613"/>
                      <a:pt x="16147" y="2796"/>
                      <a:pt x="15780" y="3163"/>
                    </a:cubicBezTo>
                    <a:lnTo>
                      <a:pt x="14987" y="3956"/>
                    </a:lnTo>
                    <a:cubicBezTo>
                      <a:pt x="14262" y="3511"/>
                      <a:pt x="13483" y="3192"/>
                      <a:pt x="12678" y="2999"/>
                    </a:cubicBezTo>
                    <a:lnTo>
                      <a:pt x="12678" y="1879"/>
                    </a:lnTo>
                    <a:cubicBezTo>
                      <a:pt x="12678" y="842"/>
                      <a:pt x="11837" y="0"/>
                      <a:pt x="10800" y="0"/>
                    </a:cubicBezTo>
                    <a:close/>
                    <a:moveTo>
                      <a:pt x="10800" y="5398"/>
                    </a:moveTo>
                    <a:cubicBezTo>
                      <a:pt x="12183" y="5398"/>
                      <a:pt x="13565" y="5925"/>
                      <a:pt x="14620" y="6980"/>
                    </a:cubicBezTo>
                    <a:cubicBezTo>
                      <a:pt x="16729" y="9090"/>
                      <a:pt x="16729" y="12510"/>
                      <a:pt x="14620" y="14620"/>
                    </a:cubicBezTo>
                    <a:cubicBezTo>
                      <a:pt x="12510" y="16729"/>
                      <a:pt x="9090" y="16729"/>
                      <a:pt x="6980" y="14620"/>
                    </a:cubicBezTo>
                    <a:cubicBezTo>
                      <a:pt x="4871" y="12510"/>
                      <a:pt x="4871" y="9090"/>
                      <a:pt x="6980" y="6980"/>
                    </a:cubicBezTo>
                    <a:cubicBezTo>
                      <a:pt x="8035" y="5925"/>
                      <a:pt x="9417" y="5398"/>
                      <a:pt x="10800" y="5398"/>
                    </a:cubicBezTo>
                    <a:close/>
                  </a:path>
                </a:pathLst>
              </a:custGeom>
              <a:solidFill>
                <a:srgbClr val="CDD1D8"/>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FFFFFF"/>
                  </a:solidFill>
                  <a:latin typeface="Helvetica Light" charset="0"/>
                  <a:ea typeface="Helvetica Light" charset="0"/>
                  <a:cs typeface="Helvetica Light" charset="0"/>
                  <a:sym typeface="Helvetica Light" charset="0"/>
                </a:endParaRPr>
              </a:p>
            </p:txBody>
          </p:sp>
          <p:sp>
            <p:nvSpPr>
              <p:cNvPr id="32" name="AutoShape 8">
                <a:extLst>
                  <a:ext uri="{FF2B5EF4-FFF2-40B4-BE49-F238E27FC236}">
                    <a16:creationId xmlns:a16="http://schemas.microsoft.com/office/drawing/2014/main" id="{BAA797B2-309F-411D-8845-A1FAC49792B4}"/>
                  </a:ext>
                </a:extLst>
              </p:cNvPr>
              <p:cNvSpPr>
                <a:spLocks/>
              </p:cNvSpPr>
              <p:nvPr/>
            </p:nvSpPr>
            <p:spPr bwMode="auto">
              <a:xfrm rot="20339665">
                <a:off x="11687479" y="640417"/>
                <a:ext cx="4386357" cy="43863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9763" y="0"/>
                      <a:pt x="8922" y="842"/>
                      <a:pt x="8922" y="1879"/>
                    </a:cubicBezTo>
                    <a:lnTo>
                      <a:pt x="8922" y="2999"/>
                    </a:lnTo>
                    <a:cubicBezTo>
                      <a:pt x="8117" y="3192"/>
                      <a:pt x="7338" y="3511"/>
                      <a:pt x="6613" y="3956"/>
                    </a:cubicBezTo>
                    <a:lnTo>
                      <a:pt x="5820" y="3163"/>
                    </a:lnTo>
                    <a:cubicBezTo>
                      <a:pt x="5453" y="2796"/>
                      <a:pt x="4973" y="2613"/>
                      <a:pt x="4492" y="2613"/>
                    </a:cubicBezTo>
                    <a:cubicBezTo>
                      <a:pt x="4011" y="2613"/>
                      <a:pt x="3530" y="2796"/>
                      <a:pt x="3163" y="3163"/>
                    </a:cubicBezTo>
                    <a:cubicBezTo>
                      <a:pt x="2430" y="3897"/>
                      <a:pt x="2430" y="5087"/>
                      <a:pt x="3163" y="5820"/>
                    </a:cubicBezTo>
                    <a:lnTo>
                      <a:pt x="3956" y="6613"/>
                    </a:lnTo>
                    <a:cubicBezTo>
                      <a:pt x="3512" y="7338"/>
                      <a:pt x="3192" y="8117"/>
                      <a:pt x="2999" y="8922"/>
                    </a:cubicBezTo>
                    <a:lnTo>
                      <a:pt x="1879" y="8922"/>
                    </a:lnTo>
                    <a:cubicBezTo>
                      <a:pt x="842" y="8922"/>
                      <a:pt x="0" y="9763"/>
                      <a:pt x="0" y="10800"/>
                    </a:cubicBezTo>
                    <a:cubicBezTo>
                      <a:pt x="0" y="11837"/>
                      <a:pt x="842" y="12678"/>
                      <a:pt x="1879" y="12678"/>
                    </a:cubicBezTo>
                    <a:lnTo>
                      <a:pt x="2999" y="12678"/>
                    </a:lnTo>
                    <a:cubicBezTo>
                      <a:pt x="3192" y="13483"/>
                      <a:pt x="3512" y="14262"/>
                      <a:pt x="3956" y="14987"/>
                    </a:cubicBezTo>
                    <a:lnTo>
                      <a:pt x="3163" y="15780"/>
                    </a:lnTo>
                    <a:cubicBezTo>
                      <a:pt x="2430" y="16513"/>
                      <a:pt x="2430" y="17703"/>
                      <a:pt x="3163" y="18437"/>
                    </a:cubicBezTo>
                    <a:cubicBezTo>
                      <a:pt x="3897" y="19170"/>
                      <a:pt x="5087" y="19170"/>
                      <a:pt x="5820" y="18437"/>
                    </a:cubicBezTo>
                    <a:lnTo>
                      <a:pt x="6613" y="17644"/>
                    </a:lnTo>
                    <a:cubicBezTo>
                      <a:pt x="7338" y="18088"/>
                      <a:pt x="8117" y="18408"/>
                      <a:pt x="8922" y="18601"/>
                    </a:cubicBezTo>
                    <a:lnTo>
                      <a:pt x="8922" y="19721"/>
                    </a:lnTo>
                    <a:cubicBezTo>
                      <a:pt x="8922" y="20758"/>
                      <a:pt x="9763" y="21600"/>
                      <a:pt x="10800" y="21600"/>
                    </a:cubicBezTo>
                    <a:cubicBezTo>
                      <a:pt x="11837" y="21600"/>
                      <a:pt x="12678" y="20758"/>
                      <a:pt x="12678" y="19721"/>
                    </a:cubicBezTo>
                    <a:lnTo>
                      <a:pt x="12678" y="18601"/>
                    </a:lnTo>
                    <a:cubicBezTo>
                      <a:pt x="13483" y="18408"/>
                      <a:pt x="14262" y="18088"/>
                      <a:pt x="14987" y="17644"/>
                    </a:cubicBezTo>
                    <a:lnTo>
                      <a:pt x="15780" y="18437"/>
                    </a:lnTo>
                    <a:cubicBezTo>
                      <a:pt x="16513" y="19170"/>
                      <a:pt x="17703" y="19170"/>
                      <a:pt x="18437" y="18437"/>
                    </a:cubicBezTo>
                    <a:cubicBezTo>
                      <a:pt x="19170" y="17703"/>
                      <a:pt x="19170" y="16513"/>
                      <a:pt x="18437" y="15780"/>
                    </a:cubicBezTo>
                    <a:lnTo>
                      <a:pt x="17644" y="14987"/>
                    </a:lnTo>
                    <a:cubicBezTo>
                      <a:pt x="18088" y="14262"/>
                      <a:pt x="18408" y="13483"/>
                      <a:pt x="18601" y="12678"/>
                    </a:cubicBezTo>
                    <a:lnTo>
                      <a:pt x="19721" y="12678"/>
                    </a:lnTo>
                    <a:cubicBezTo>
                      <a:pt x="20758" y="12678"/>
                      <a:pt x="21600" y="11837"/>
                      <a:pt x="21600" y="10800"/>
                    </a:cubicBezTo>
                    <a:cubicBezTo>
                      <a:pt x="21600" y="9763"/>
                      <a:pt x="20758" y="8922"/>
                      <a:pt x="19721" y="8922"/>
                    </a:cubicBezTo>
                    <a:lnTo>
                      <a:pt x="18601" y="8922"/>
                    </a:lnTo>
                    <a:cubicBezTo>
                      <a:pt x="18408" y="8117"/>
                      <a:pt x="18088" y="7338"/>
                      <a:pt x="17644" y="6613"/>
                    </a:cubicBezTo>
                    <a:lnTo>
                      <a:pt x="18437" y="5820"/>
                    </a:lnTo>
                    <a:cubicBezTo>
                      <a:pt x="19170" y="5087"/>
                      <a:pt x="19170" y="3897"/>
                      <a:pt x="18437" y="3163"/>
                    </a:cubicBezTo>
                    <a:cubicBezTo>
                      <a:pt x="18070" y="2796"/>
                      <a:pt x="17590" y="2613"/>
                      <a:pt x="17109" y="2613"/>
                    </a:cubicBezTo>
                    <a:cubicBezTo>
                      <a:pt x="16628" y="2613"/>
                      <a:pt x="16147" y="2796"/>
                      <a:pt x="15780" y="3163"/>
                    </a:cubicBezTo>
                    <a:lnTo>
                      <a:pt x="14987" y="3956"/>
                    </a:lnTo>
                    <a:cubicBezTo>
                      <a:pt x="14262" y="3511"/>
                      <a:pt x="13483" y="3192"/>
                      <a:pt x="12678" y="2999"/>
                    </a:cubicBezTo>
                    <a:lnTo>
                      <a:pt x="12678" y="1879"/>
                    </a:lnTo>
                    <a:cubicBezTo>
                      <a:pt x="12678" y="842"/>
                      <a:pt x="11837" y="0"/>
                      <a:pt x="10800" y="0"/>
                    </a:cubicBezTo>
                    <a:close/>
                    <a:moveTo>
                      <a:pt x="10800" y="5398"/>
                    </a:moveTo>
                    <a:cubicBezTo>
                      <a:pt x="12183" y="5398"/>
                      <a:pt x="13565" y="5925"/>
                      <a:pt x="14620" y="6980"/>
                    </a:cubicBezTo>
                    <a:cubicBezTo>
                      <a:pt x="16729" y="9090"/>
                      <a:pt x="16729" y="12510"/>
                      <a:pt x="14620" y="14620"/>
                    </a:cubicBezTo>
                    <a:cubicBezTo>
                      <a:pt x="12510" y="16729"/>
                      <a:pt x="9090" y="16729"/>
                      <a:pt x="6980" y="14620"/>
                    </a:cubicBezTo>
                    <a:cubicBezTo>
                      <a:pt x="4871" y="12510"/>
                      <a:pt x="4871" y="9090"/>
                      <a:pt x="6980" y="6980"/>
                    </a:cubicBezTo>
                    <a:cubicBezTo>
                      <a:pt x="8035" y="5925"/>
                      <a:pt x="9417" y="5398"/>
                      <a:pt x="10800" y="5398"/>
                    </a:cubicBezTo>
                    <a:close/>
                  </a:path>
                </a:pathLst>
              </a:custGeom>
              <a:solidFill>
                <a:srgbClr val="CDD1D8"/>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FFFFFF"/>
                  </a:solidFill>
                  <a:latin typeface="Helvetica Light" charset="0"/>
                  <a:ea typeface="Helvetica Light" charset="0"/>
                  <a:cs typeface="Helvetica Light" charset="0"/>
                  <a:sym typeface="Helvetica Light" charset="0"/>
                </a:endParaRPr>
              </a:p>
            </p:txBody>
          </p:sp>
          <p:grpSp>
            <p:nvGrpSpPr>
              <p:cNvPr id="33" name="Group 9">
                <a:extLst>
                  <a:ext uri="{FF2B5EF4-FFF2-40B4-BE49-F238E27FC236}">
                    <a16:creationId xmlns:a16="http://schemas.microsoft.com/office/drawing/2014/main" id="{25392287-8CB7-4928-8AF1-56604F2B888A}"/>
                  </a:ext>
                </a:extLst>
              </p:cNvPr>
              <p:cNvGrpSpPr>
                <a:grpSpLocks/>
              </p:cNvGrpSpPr>
              <p:nvPr/>
            </p:nvGrpSpPr>
            <p:grpSpPr bwMode="auto">
              <a:xfrm>
                <a:off x="3765256" y="4485471"/>
                <a:ext cx="11528426" cy="11528426"/>
                <a:chOff x="0" y="0"/>
                <a:chExt cx="11528425" cy="11528425"/>
              </a:xfrm>
            </p:grpSpPr>
            <p:sp>
              <p:nvSpPr>
                <p:cNvPr id="34" name="AutoShape 10">
                  <a:extLst>
                    <a:ext uri="{FF2B5EF4-FFF2-40B4-BE49-F238E27FC236}">
                      <a16:creationId xmlns:a16="http://schemas.microsoft.com/office/drawing/2014/main" id="{95D3722D-7FC2-4904-B629-98E37ABBD835}"/>
                    </a:ext>
                  </a:extLst>
                </p:cNvPr>
                <p:cNvSpPr>
                  <a:spLocks/>
                </p:cNvSpPr>
                <p:nvPr/>
              </p:nvSpPr>
              <p:spPr bwMode="auto">
                <a:xfrm>
                  <a:off x="0" y="0"/>
                  <a:ext cx="11528425" cy="115284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9763" y="0"/>
                        <a:pt x="8922" y="842"/>
                        <a:pt x="8922" y="1879"/>
                      </a:cubicBezTo>
                      <a:lnTo>
                        <a:pt x="8922" y="2999"/>
                      </a:lnTo>
                      <a:cubicBezTo>
                        <a:pt x="8117" y="3192"/>
                        <a:pt x="7338" y="3511"/>
                        <a:pt x="6613" y="3956"/>
                      </a:cubicBezTo>
                      <a:lnTo>
                        <a:pt x="5820" y="3163"/>
                      </a:lnTo>
                      <a:cubicBezTo>
                        <a:pt x="5453" y="2796"/>
                        <a:pt x="4973" y="2613"/>
                        <a:pt x="4492" y="2613"/>
                      </a:cubicBezTo>
                      <a:cubicBezTo>
                        <a:pt x="4011" y="2613"/>
                        <a:pt x="3530" y="2796"/>
                        <a:pt x="3163" y="3163"/>
                      </a:cubicBezTo>
                      <a:cubicBezTo>
                        <a:pt x="2430" y="3897"/>
                        <a:pt x="2430" y="5087"/>
                        <a:pt x="3163" y="5820"/>
                      </a:cubicBezTo>
                      <a:lnTo>
                        <a:pt x="3956" y="6613"/>
                      </a:lnTo>
                      <a:cubicBezTo>
                        <a:pt x="3512" y="7338"/>
                        <a:pt x="3192" y="8117"/>
                        <a:pt x="2999" y="8922"/>
                      </a:cubicBezTo>
                      <a:lnTo>
                        <a:pt x="1879" y="8922"/>
                      </a:lnTo>
                      <a:cubicBezTo>
                        <a:pt x="842" y="8922"/>
                        <a:pt x="0" y="9763"/>
                        <a:pt x="0" y="10800"/>
                      </a:cubicBezTo>
                      <a:cubicBezTo>
                        <a:pt x="0" y="11837"/>
                        <a:pt x="842" y="12678"/>
                        <a:pt x="1879" y="12678"/>
                      </a:cubicBezTo>
                      <a:lnTo>
                        <a:pt x="2999" y="12678"/>
                      </a:lnTo>
                      <a:cubicBezTo>
                        <a:pt x="3192" y="13483"/>
                        <a:pt x="3512" y="14262"/>
                        <a:pt x="3956" y="14987"/>
                      </a:cubicBezTo>
                      <a:lnTo>
                        <a:pt x="3163" y="15780"/>
                      </a:lnTo>
                      <a:cubicBezTo>
                        <a:pt x="2430" y="16513"/>
                        <a:pt x="2430" y="17703"/>
                        <a:pt x="3163" y="18437"/>
                      </a:cubicBezTo>
                      <a:cubicBezTo>
                        <a:pt x="3897" y="19170"/>
                        <a:pt x="5087" y="19170"/>
                        <a:pt x="5820" y="18437"/>
                      </a:cubicBezTo>
                      <a:lnTo>
                        <a:pt x="6613" y="17644"/>
                      </a:lnTo>
                      <a:cubicBezTo>
                        <a:pt x="7338" y="18088"/>
                        <a:pt x="8117" y="18408"/>
                        <a:pt x="8922" y="18601"/>
                      </a:cubicBezTo>
                      <a:lnTo>
                        <a:pt x="8922" y="19721"/>
                      </a:lnTo>
                      <a:cubicBezTo>
                        <a:pt x="8922" y="20758"/>
                        <a:pt x="9763" y="21600"/>
                        <a:pt x="10800" y="21600"/>
                      </a:cubicBezTo>
                      <a:cubicBezTo>
                        <a:pt x="11837" y="21600"/>
                        <a:pt x="12678" y="20758"/>
                        <a:pt x="12678" y="19721"/>
                      </a:cubicBezTo>
                      <a:lnTo>
                        <a:pt x="12678" y="18601"/>
                      </a:lnTo>
                      <a:cubicBezTo>
                        <a:pt x="13483" y="18408"/>
                        <a:pt x="14262" y="18088"/>
                        <a:pt x="14987" y="17644"/>
                      </a:cubicBezTo>
                      <a:lnTo>
                        <a:pt x="15780" y="18437"/>
                      </a:lnTo>
                      <a:cubicBezTo>
                        <a:pt x="16513" y="19170"/>
                        <a:pt x="17703" y="19170"/>
                        <a:pt x="18437" y="18437"/>
                      </a:cubicBezTo>
                      <a:cubicBezTo>
                        <a:pt x="19170" y="17703"/>
                        <a:pt x="19170" y="16513"/>
                        <a:pt x="18437" y="15780"/>
                      </a:cubicBezTo>
                      <a:lnTo>
                        <a:pt x="17644" y="14987"/>
                      </a:lnTo>
                      <a:cubicBezTo>
                        <a:pt x="18088" y="14262"/>
                        <a:pt x="18408" y="13483"/>
                        <a:pt x="18601" y="12678"/>
                      </a:cubicBezTo>
                      <a:lnTo>
                        <a:pt x="19721" y="12678"/>
                      </a:lnTo>
                      <a:cubicBezTo>
                        <a:pt x="20758" y="12678"/>
                        <a:pt x="21600" y="11837"/>
                        <a:pt x="21600" y="10800"/>
                      </a:cubicBezTo>
                      <a:cubicBezTo>
                        <a:pt x="21600" y="9763"/>
                        <a:pt x="20758" y="8922"/>
                        <a:pt x="19721" y="8922"/>
                      </a:cubicBezTo>
                      <a:lnTo>
                        <a:pt x="18601" y="8922"/>
                      </a:lnTo>
                      <a:cubicBezTo>
                        <a:pt x="18408" y="8117"/>
                        <a:pt x="18088" y="7338"/>
                        <a:pt x="17644" y="6613"/>
                      </a:cubicBezTo>
                      <a:lnTo>
                        <a:pt x="18437" y="5820"/>
                      </a:lnTo>
                      <a:cubicBezTo>
                        <a:pt x="19170" y="5087"/>
                        <a:pt x="19170" y="3897"/>
                        <a:pt x="18437" y="3163"/>
                      </a:cubicBezTo>
                      <a:cubicBezTo>
                        <a:pt x="18070" y="2796"/>
                        <a:pt x="17590" y="2613"/>
                        <a:pt x="17109" y="2613"/>
                      </a:cubicBezTo>
                      <a:cubicBezTo>
                        <a:pt x="16628" y="2613"/>
                        <a:pt x="16147" y="2796"/>
                        <a:pt x="15780" y="3163"/>
                      </a:cubicBezTo>
                      <a:lnTo>
                        <a:pt x="14987" y="3956"/>
                      </a:lnTo>
                      <a:cubicBezTo>
                        <a:pt x="14262" y="3511"/>
                        <a:pt x="13483" y="3192"/>
                        <a:pt x="12678" y="2999"/>
                      </a:cubicBezTo>
                      <a:lnTo>
                        <a:pt x="12678" y="1879"/>
                      </a:lnTo>
                      <a:cubicBezTo>
                        <a:pt x="12678" y="842"/>
                        <a:pt x="11837" y="0"/>
                        <a:pt x="10800" y="0"/>
                      </a:cubicBezTo>
                      <a:close/>
                      <a:moveTo>
                        <a:pt x="10800" y="5398"/>
                      </a:moveTo>
                      <a:cubicBezTo>
                        <a:pt x="12183" y="5398"/>
                        <a:pt x="13565" y="5925"/>
                        <a:pt x="14620" y="6980"/>
                      </a:cubicBezTo>
                      <a:cubicBezTo>
                        <a:pt x="16729" y="9090"/>
                        <a:pt x="16729" y="12510"/>
                        <a:pt x="14620" y="14620"/>
                      </a:cubicBezTo>
                      <a:cubicBezTo>
                        <a:pt x="12510" y="16729"/>
                        <a:pt x="9090" y="16729"/>
                        <a:pt x="6980" y="14620"/>
                      </a:cubicBezTo>
                      <a:cubicBezTo>
                        <a:pt x="4871" y="12510"/>
                        <a:pt x="4871" y="9090"/>
                        <a:pt x="6980" y="6980"/>
                      </a:cubicBezTo>
                      <a:cubicBezTo>
                        <a:pt x="8035" y="5925"/>
                        <a:pt x="9417" y="5398"/>
                        <a:pt x="10800" y="5398"/>
                      </a:cubicBezTo>
                      <a:close/>
                    </a:path>
                  </a:pathLst>
                </a:custGeom>
                <a:solidFill>
                  <a:srgbClr val="CDD1D8"/>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FFFFFF"/>
                    </a:solidFill>
                    <a:latin typeface="Helvetica Light" charset="0"/>
                    <a:ea typeface="Helvetica Light" charset="0"/>
                    <a:cs typeface="Helvetica Light" charset="0"/>
                    <a:sym typeface="Helvetica Light" charset="0"/>
                  </a:endParaRPr>
                </a:p>
              </p:txBody>
            </p:sp>
            <p:sp>
              <p:nvSpPr>
                <p:cNvPr id="35" name="Oval 11">
                  <a:extLst>
                    <a:ext uri="{FF2B5EF4-FFF2-40B4-BE49-F238E27FC236}">
                      <a16:creationId xmlns:a16="http://schemas.microsoft.com/office/drawing/2014/main" id="{4702FD9B-6896-4B59-9960-61C449DDDFC2}"/>
                    </a:ext>
                  </a:extLst>
                </p:cNvPr>
                <p:cNvSpPr>
                  <a:spLocks/>
                </p:cNvSpPr>
                <p:nvPr/>
              </p:nvSpPr>
              <p:spPr bwMode="auto">
                <a:xfrm>
                  <a:off x="5098777" y="349559"/>
                  <a:ext cx="1330871" cy="1330870"/>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FFFFFF"/>
                    </a:solidFill>
                    <a:latin typeface="Helvetica Light" charset="0"/>
                    <a:ea typeface="Helvetica Light" charset="0"/>
                    <a:cs typeface="Helvetica Light" charset="0"/>
                    <a:sym typeface="Helvetica Light" charset="0"/>
                  </a:endParaRPr>
                </a:p>
              </p:txBody>
            </p:sp>
            <p:sp>
              <p:nvSpPr>
                <p:cNvPr id="36" name="Oval 12">
                  <a:extLst>
                    <a:ext uri="{FF2B5EF4-FFF2-40B4-BE49-F238E27FC236}">
                      <a16:creationId xmlns:a16="http://schemas.microsoft.com/office/drawing/2014/main" id="{5961742D-FD47-4B3D-AE05-0FF405E1A0E5}"/>
                    </a:ext>
                  </a:extLst>
                </p:cNvPr>
                <p:cNvSpPr>
                  <a:spLocks/>
                </p:cNvSpPr>
                <p:nvPr/>
              </p:nvSpPr>
              <p:spPr bwMode="auto">
                <a:xfrm>
                  <a:off x="5098777" y="9863249"/>
                  <a:ext cx="1330871" cy="1330870"/>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FFFFFF"/>
                    </a:solidFill>
                    <a:latin typeface="Helvetica Light" charset="0"/>
                    <a:ea typeface="Helvetica Light" charset="0"/>
                    <a:cs typeface="Helvetica Light" charset="0"/>
                    <a:sym typeface="Helvetica Light" charset="0"/>
                  </a:endParaRPr>
                </a:p>
              </p:txBody>
            </p:sp>
            <p:sp>
              <p:nvSpPr>
                <p:cNvPr id="37" name="Oval 13">
                  <a:extLst>
                    <a:ext uri="{FF2B5EF4-FFF2-40B4-BE49-F238E27FC236}">
                      <a16:creationId xmlns:a16="http://schemas.microsoft.com/office/drawing/2014/main" id="{3FED7DAE-2E10-4B01-B4E9-04D27D7BA0A8}"/>
                    </a:ext>
                  </a:extLst>
                </p:cNvPr>
                <p:cNvSpPr>
                  <a:spLocks/>
                </p:cNvSpPr>
                <p:nvPr/>
              </p:nvSpPr>
              <p:spPr bwMode="auto">
                <a:xfrm rot="5400000">
                  <a:off x="9847995" y="5098776"/>
                  <a:ext cx="1330870" cy="1330871"/>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FFFFFF"/>
                    </a:solidFill>
                    <a:latin typeface="Helvetica Light" charset="0"/>
                    <a:ea typeface="Helvetica Light" charset="0"/>
                    <a:cs typeface="Helvetica Light" charset="0"/>
                    <a:sym typeface="Helvetica Light" charset="0"/>
                  </a:endParaRPr>
                </a:p>
              </p:txBody>
            </p:sp>
            <p:sp>
              <p:nvSpPr>
                <p:cNvPr id="38" name="Oval 14">
                  <a:extLst>
                    <a:ext uri="{FF2B5EF4-FFF2-40B4-BE49-F238E27FC236}">
                      <a16:creationId xmlns:a16="http://schemas.microsoft.com/office/drawing/2014/main" id="{661794BE-E077-43E1-A66C-5923C38F0EA5}"/>
                    </a:ext>
                  </a:extLst>
                </p:cNvPr>
                <p:cNvSpPr>
                  <a:spLocks/>
                </p:cNvSpPr>
                <p:nvPr/>
              </p:nvSpPr>
              <p:spPr bwMode="auto">
                <a:xfrm rot="5400000">
                  <a:off x="334306" y="5098776"/>
                  <a:ext cx="1330870" cy="1330871"/>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FFFFFF"/>
                    </a:solidFill>
                    <a:latin typeface="Helvetica Light" charset="0"/>
                    <a:ea typeface="Helvetica Light" charset="0"/>
                    <a:cs typeface="Helvetica Light" charset="0"/>
                    <a:sym typeface="Helvetica Light" charset="0"/>
                  </a:endParaRPr>
                </a:p>
              </p:txBody>
            </p:sp>
            <p:sp>
              <p:nvSpPr>
                <p:cNvPr id="39" name="Oval 15">
                  <a:extLst>
                    <a:ext uri="{FF2B5EF4-FFF2-40B4-BE49-F238E27FC236}">
                      <a16:creationId xmlns:a16="http://schemas.microsoft.com/office/drawing/2014/main" id="{DBC95FD6-3C17-4FF9-9A71-10D3D07C0551}"/>
                    </a:ext>
                  </a:extLst>
                </p:cNvPr>
                <p:cNvSpPr>
                  <a:spLocks/>
                </p:cNvSpPr>
                <p:nvPr/>
              </p:nvSpPr>
              <p:spPr bwMode="auto">
                <a:xfrm rot="2700000">
                  <a:off x="8456981" y="1740573"/>
                  <a:ext cx="1330870" cy="1330870"/>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FFFFFF"/>
                    </a:solidFill>
                    <a:latin typeface="Helvetica Light" charset="0"/>
                    <a:ea typeface="Helvetica Light" charset="0"/>
                    <a:cs typeface="Helvetica Light" charset="0"/>
                    <a:sym typeface="Helvetica Light" charset="0"/>
                  </a:endParaRPr>
                </a:p>
              </p:txBody>
            </p:sp>
            <p:sp>
              <p:nvSpPr>
                <p:cNvPr id="40" name="Oval 16">
                  <a:extLst>
                    <a:ext uri="{FF2B5EF4-FFF2-40B4-BE49-F238E27FC236}">
                      <a16:creationId xmlns:a16="http://schemas.microsoft.com/office/drawing/2014/main" id="{803D1856-DAE4-4D14-BB97-D04FF047F08A}"/>
                    </a:ext>
                  </a:extLst>
                </p:cNvPr>
                <p:cNvSpPr>
                  <a:spLocks/>
                </p:cNvSpPr>
                <p:nvPr/>
              </p:nvSpPr>
              <p:spPr bwMode="auto">
                <a:xfrm rot="2700000">
                  <a:off x="1729787" y="8467767"/>
                  <a:ext cx="1330870" cy="1330870"/>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FFFFFF"/>
                    </a:solidFill>
                    <a:latin typeface="Helvetica Light" charset="0"/>
                    <a:ea typeface="Helvetica Light" charset="0"/>
                    <a:cs typeface="Helvetica Light" charset="0"/>
                    <a:sym typeface="Helvetica Light" charset="0"/>
                  </a:endParaRPr>
                </a:p>
              </p:txBody>
            </p:sp>
            <p:sp>
              <p:nvSpPr>
                <p:cNvPr id="41" name="Oval 17">
                  <a:extLst>
                    <a:ext uri="{FF2B5EF4-FFF2-40B4-BE49-F238E27FC236}">
                      <a16:creationId xmlns:a16="http://schemas.microsoft.com/office/drawing/2014/main" id="{4201EBFE-9A2E-4434-8471-46FEE1AA382E}"/>
                    </a:ext>
                  </a:extLst>
                </p:cNvPr>
                <p:cNvSpPr>
                  <a:spLocks/>
                </p:cNvSpPr>
                <p:nvPr/>
              </p:nvSpPr>
              <p:spPr bwMode="auto">
                <a:xfrm rot="8100000">
                  <a:off x="8456983" y="8456982"/>
                  <a:ext cx="1330870" cy="1330870"/>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FFFFFF"/>
                    </a:solidFill>
                    <a:latin typeface="Helvetica Light" charset="0"/>
                    <a:ea typeface="Helvetica Light" charset="0"/>
                    <a:cs typeface="Helvetica Light" charset="0"/>
                    <a:sym typeface="Helvetica Light" charset="0"/>
                  </a:endParaRPr>
                </a:p>
              </p:txBody>
            </p:sp>
            <p:sp>
              <p:nvSpPr>
                <p:cNvPr id="42" name="Oval 18">
                  <a:extLst>
                    <a:ext uri="{FF2B5EF4-FFF2-40B4-BE49-F238E27FC236}">
                      <a16:creationId xmlns:a16="http://schemas.microsoft.com/office/drawing/2014/main" id="{3BDC6AD1-25BE-4BEA-AF41-A697BE002995}"/>
                    </a:ext>
                  </a:extLst>
                </p:cNvPr>
                <p:cNvSpPr>
                  <a:spLocks/>
                </p:cNvSpPr>
                <p:nvPr/>
              </p:nvSpPr>
              <p:spPr bwMode="auto">
                <a:xfrm rot="8100000">
                  <a:off x="1729788" y="1729787"/>
                  <a:ext cx="1330870" cy="1330871"/>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FFFFFF"/>
                    </a:solidFill>
                    <a:latin typeface="Helvetica Light" charset="0"/>
                    <a:ea typeface="Helvetica Light" charset="0"/>
                    <a:cs typeface="Helvetica Light" charset="0"/>
                    <a:sym typeface="Helvetica Light" charset="0"/>
                  </a:endParaRPr>
                </a:p>
              </p:txBody>
            </p:sp>
            <p:sp>
              <p:nvSpPr>
                <p:cNvPr id="43" name="Oval 19">
                  <a:extLst>
                    <a:ext uri="{FF2B5EF4-FFF2-40B4-BE49-F238E27FC236}">
                      <a16:creationId xmlns:a16="http://schemas.microsoft.com/office/drawing/2014/main" id="{33569D57-0D50-4840-8351-6CD529BAEB50}"/>
                    </a:ext>
                  </a:extLst>
                </p:cNvPr>
                <p:cNvSpPr>
                  <a:spLocks/>
                </p:cNvSpPr>
                <p:nvPr/>
              </p:nvSpPr>
              <p:spPr bwMode="auto">
                <a:xfrm rot="8100000">
                  <a:off x="1920361" y="1920361"/>
                  <a:ext cx="949723" cy="949723"/>
                </a:xfrm>
                <a:prstGeom prst="ellipse">
                  <a:avLst/>
                </a:prstGeom>
                <a:solidFill>
                  <a:srgbClr val="CDD1D8"/>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FFFFFF"/>
                    </a:solidFill>
                    <a:latin typeface="Helvetica Light" charset="0"/>
                    <a:ea typeface="Helvetica Light" charset="0"/>
                    <a:cs typeface="Helvetica Light" charset="0"/>
                    <a:sym typeface="Helvetica Light" charset="0"/>
                  </a:endParaRPr>
                </a:p>
              </p:txBody>
            </p:sp>
            <p:sp>
              <p:nvSpPr>
                <p:cNvPr id="44" name="Oval 20">
                  <a:extLst>
                    <a:ext uri="{FF2B5EF4-FFF2-40B4-BE49-F238E27FC236}">
                      <a16:creationId xmlns:a16="http://schemas.microsoft.com/office/drawing/2014/main" id="{A4C5870A-E3B9-487D-AA2D-E16B351F596C}"/>
                    </a:ext>
                  </a:extLst>
                </p:cNvPr>
                <p:cNvSpPr>
                  <a:spLocks/>
                </p:cNvSpPr>
                <p:nvPr/>
              </p:nvSpPr>
              <p:spPr bwMode="auto">
                <a:xfrm rot="8100000">
                  <a:off x="5289351" y="540132"/>
                  <a:ext cx="949724" cy="949724"/>
                </a:xfrm>
                <a:prstGeom prst="ellipse">
                  <a:avLst/>
                </a:prstGeom>
                <a:solidFill>
                  <a:srgbClr val="CDD1D8"/>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FFFFFF"/>
                    </a:solidFill>
                    <a:latin typeface="Helvetica Light" charset="0"/>
                    <a:ea typeface="Helvetica Light" charset="0"/>
                    <a:cs typeface="Helvetica Light" charset="0"/>
                    <a:sym typeface="Helvetica Light" charset="0"/>
                  </a:endParaRPr>
                </a:p>
              </p:txBody>
            </p:sp>
            <p:sp>
              <p:nvSpPr>
                <p:cNvPr id="45" name="Oval 21">
                  <a:extLst>
                    <a:ext uri="{FF2B5EF4-FFF2-40B4-BE49-F238E27FC236}">
                      <a16:creationId xmlns:a16="http://schemas.microsoft.com/office/drawing/2014/main" id="{ECD2DDA2-BDBB-4280-8E00-C4B3E1680A13}"/>
                    </a:ext>
                  </a:extLst>
                </p:cNvPr>
                <p:cNvSpPr>
                  <a:spLocks/>
                </p:cNvSpPr>
                <p:nvPr/>
              </p:nvSpPr>
              <p:spPr bwMode="auto">
                <a:xfrm rot="8100000">
                  <a:off x="8647555" y="1931146"/>
                  <a:ext cx="949724" cy="949724"/>
                </a:xfrm>
                <a:prstGeom prst="ellipse">
                  <a:avLst/>
                </a:prstGeom>
                <a:solidFill>
                  <a:srgbClr val="CDD1D8"/>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FFFFFF"/>
                    </a:solidFill>
                    <a:latin typeface="Helvetica Light" charset="0"/>
                    <a:ea typeface="Helvetica Light" charset="0"/>
                    <a:cs typeface="Helvetica Light" charset="0"/>
                    <a:sym typeface="Helvetica Light" charset="0"/>
                  </a:endParaRPr>
                </a:p>
              </p:txBody>
            </p:sp>
            <p:sp>
              <p:nvSpPr>
                <p:cNvPr id="46" name="Oval 22">
                  <a:extLst>
                    <a:ext uri="{FF2B5EF4-FFF2-40B4-BE49-F238E27FC236}">
                      <a16:creationId xmlns:a16="http://schemas.microsoft.com/office/drawing/2014/main" id="{9A2C7AB1-C0DA-4315-89DE-7859AB826A90}"/>
                    </a:ext>
                  </a:extLst>
                </p:cNvPr>
                <p:cNvSpPr>
                  <a:spLocks/>
                </p:cNvSpPr>
                <p:nvPr/>
              </p:nvSpPr>
              <p:spPr bwMode="auto">
                <a:xfrm rot="8100000">
                  <a:off x="10038569" y="5289351"/>
                  <a:ext cx="949723" cy="949724"/>
                </a:xfrm>
                <a:prstGeom prst="ellipse">
                  <a:avLst/>
                </a:prstGeom>
                <a:solidFill>
                  <a:srgbClr val="CDD1D8"/>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FFFFFF"/>
                    </a:solidFill>
                    <a:latin typeface="Helvetica Light" charset="0"/>
                    <a:ea typeface="Helvetica Light" charset="0"/>
                    <a:cs typeface="Helvetica Light" charset="0"/>
                    <a:sym typeface="Helvetica Light" charset="0"/>
                  </a:endParaRPr>
                </a:p>
              </p:txBody>
            </p:sp>
            <p:sp>
              <p:nvSpPr>
                <p:cNvPr id="47" name="Oval 23">
                  <a:extLst>
                    <a:ext uri="{FF2B5EF4-FFF2-40B4-BE49-F238E27FC236}">
                      <a16:creationId xmlns:a16="http://schemas.microsoft.com/office/drawing/2014/main" id="{761AF088-431B-4906-A96F-FDD3D758F42B}"/>
                    </a:ext>
                  </a:extLst>
                </p:cNvPr>
                <p:cNvSpPr>
                  <a:spLocks/>
                </p:cNvSpPr>
                <p:nvPr/>
              </p:nvSpPr>
              <p:spPr bwMode="auto">
                <a:xfrm rot="8100000">
                  <a:off x="8647555" y="8658341"/>
                  <a:ext cx="949724" cy="949723"/>
                </a:xfrm>
                <a:prstGeom prst="ellipse">
                  <a:avLst/>
                </a:prstGeom>
                <a:solidFill>
                  <a:srgbClr val="CDD1D8"/>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FFFFFF"/>
                    </a:solidFill>
                    <a:latin typeface="Helvetica Light" charset="0"/>
                    <a:ea typeface="Helvetica Light" charset="0"/>
                    <a:cs typeface="Helvetica Light" charset="0"/>
                    <a:sym typeface="Helvetica Light" charset="0"/>
                  </a:endParaRPr>
                </a:p>
              </p:txBody>
            </p:sp>
            <p:sp>
              <p:nvSpPr>
                <p:cNvPr id="48" name="Oval 24">
                  <a:extLst>
                    <a:ext uri="{FF2B5EF4-FFF2-40B4-BE49-F238E27FC236}">
                      <a16:creationId xmlns:a16="http://schemas.microsoft.com/office/drawing/2014/main" id="{0F2C3B86-E9E1-45C9-AFE6-1E46AC402EFB}"/>
                    </a:ext>
                  </a:extLst>
                </p:cNvPr>
                <p:cNvSpPr>
                  <a:spLocks/>
                </p:cNvSpPr>
                <p:nvPr/>
              </p:nvSpPr>
              <p:spPr bwMode="auto">
                <a:xfrm rot="8100000">
                  <a:off x="524879" y="5289351"/>
                  <a:ext cx="949724" cy="949724"/>
                </a:xfrm>
                <a:prstGeom prst="ellipse">
                  <a:avLst/>
                </a:prstGeom>
                <a:solidFill>
                  <a:srgbClr val="CDD1D8"/>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FFFFFF"/>
                    </a:solidFill>
                    <a:latin typeface="Helvetica Light" charset="0"/>
                    <a:ea typeface="Helvetica Light" charset="0"/>
                    <a:cs typeface="Helvetica Light" charset="0"/>
                    <a:sym typeface="Helvetica Light" charset="0"/>
                  </a:endParaRPr>
                </a:p>
              </p:txBody>
            </p:sp>
            <p:sp>
              <p:nvSpPr>
                <p:cNvPr id="49" name="Oval 25">
                  <a:extLst>
                    <a:ext uri="{FF2B5EF4-FFF2-40B4-BE49-F238E27FC236}">
                      <a16:creationId xmlns:a16="http://schemas.microsoft.com/office/drawing/2014/main" id="{0B135808-1A25-47A5-B1C9-B8B3D132BCAB}"/>
                    </a:ext>
                  </a:extLst>
                </p:cNvPr>
                <p:cNvSpPr>
                  <a:spLocks/>
                </p:cNvSpPr>
                <p:nvPr/>
              </p:nvSpPr>
              <p:spPr bwMode="auto">
                <a:xfrm rot="8100000">
                  <a:off x="1920361" y="8658341"/>
                  <a:ext cx="949723" cy="949723"/>
                </a:xfrm>
                <a:prstGeom prst="ellipse">
                  <a:avLst/>
                </a:prstGeom>
                <a:solidFill>
                  <a:srgbClr val="CDD1D8"/>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FFFFFF"/>
                    </a:solidFill>
                    <a:latin typeface="Helvetica Light" charset="0"/>
                    <a:ea typeface="Helvetica Light" charset="0"/>
                    <a:cs typeface="Helvetica Light" charset="0"/>
                    <a:sym typeface="Helvetica Light" charset="0"/>
                  </a:endParaRPr>
                </a:p>
              </p:txBody>
            </p:sp>
            <p:sp>
              <p:nvSpPr>
                <p:cNvPr id="50" name="Oval 26">
                  <a:extLst>
                    <a:ext uri="{FF2B5EF4-FFF2-40B4-BE49-F238E27FC236}">
                      <a16:creationId xmlns:a16="http://schemas.microsoft.com/office/drawing/2014/main" id="{47896582-87B3-4ED5-B8F1-44835C9A6673}"/>
                    </a:ext>
                  </a:extLst>
                </p:cNvPr>
                <p:cNvSpPr>
                  <a:spLocks/>
                </p:cNvSpPr>
                <p:nvPr/>
              </p:nvSpPr>
              <p:spPr bwMode="auto">
                <a:xfrm rot="8100000">
                  <a:off x="5289351" y="10053823"/>
                  <a:ext cx="949724" cy="949724"/>
                </a:xfrm>
                <a:prstGeom prst="ellipse">
                  <a:avLst/>
                </a:prstGeom>
                <a:solidFill>
                  <a:srgbClr val="CDD1D8"/>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FFFFFF"/>
                    </a:solidFill>
                    <a:latin typeface="Helvetica Light" charset="0"/>
                    <a:ea typeface="Helvetica Light" charset="0"/>
                    <a:cs typeface="Helvetica Light" charset="0"/>
                    <a:sym typeface="Helvetica Light" charset="0"/>
                  </a:endParaRPr>
                </a:p>
              </p:txBody>
            </p:sp>
          </p:grpSp>
        </p:grpSp>
        <p:sp>
          <p:nvSpPr>
            <p:cNvPr id="11" name="AutoShape 27">
              <a:extLst>
                <a:ext uri="{FF2B5EF4-FFF2-40B4-BE49-F238E27FC236}">
                  <a16:creationId xmlns:a16="http://schemas.microsoft.com/office/drawing/2014/main" id="{50C4E884-374B-4227-9F1A-7E04DEFE6FE1}"/>
                </a:ext>
              </a:extLst>
            </p:cNvPr>
            <p:cNvSpPr>
              <a:spLocks/>
            </p:cNvSpPr>
            <p:nvPr/>
          </p:nvSpPr>
          <p:spPr bwMode="auto">
            <a:xfrm rot="1676732">
              <a:off x="4740569" y="673793"/>
              <a:ext cx="1100287" cy="2766358"/>
            </a:xfrm>
            <a:custGeom>
              <a:avLst/>
              <a:gdLst>
                <a:gd name="T0" fmla="+- 0 10800 504"/>
                <a:gd name="T1" fmla="*/ T0 w 20593"/>
                <a:gd name="T2" fmla="+- 0 10805 11"/>
                <a:gd name="T3" fmla="*/ 10805 h 21589"/>
                <a:gd name="T4" fmla="+- 0 10800 504"/>
                <a:gd name="T5" fmla="*/ T4 w 20593"/>
                <a:gd name="T6" fmla="+- 0 10805 11"/>
                <a:gd name="T7" fmla="*/ 10805 h 21589"/>
                <a:gd name="T8" fmla="+- 0 10800 504"/>
                <a:gd name="T9" fmla="*/ T8 w 20593"/>
                <a:gd name="T10" fmla="+- 0 10805 11"/>
                <a:gd name="T11" fmla="*/ 10805 h 21589"/>
                <a:gd name="T12" fmla="+- 0 10800 504"/>
                <a:gd name="T13" fmla="*/ T12 w 20593"/>
                <a:gd name="T14" fmla="+- 0 10805 11"/>
                <a:gd name="T15" fmla="*/ 10805 h 21589"/>
              </a:gdLst>
              <a:ahLst/>
              <a:cxnLst>
                <a:cxn ang="0">
                  <a:pos x="T1" y="T3"/>
                </a:cxn>
                <a:cxn ang="0">
                  <a:pos x="T5" y="T7"/>
                </a:cxn>
                <a:cxn ang="0">
                  <a:pos x="T9" y="T11"/>
                </a:cxn>
                <a:cxn ang="0">
                  <a:pos x="T13" y="T15"/>
                </a:cxn>
              </a:cxnLst>
              <a:rect l="0" t="0" r="r" b="b"/>
              <a:pathLst>
                <a:path w="20593" h="21589">
                  <a:moveTo>
                    <a:pt x="9769" y="32"/>
                  </a:moveTo>
                  <a:cubicBezTo>
                    <a:pt x="9470" y="68"/>
                    <a:pt x="9194" y="134"/>
                    <a:pt x="8967" y="223"/>
                  </a:cubicBezTo>
                  <a:cubicBezTo>
                    <a:pt x="6519" y="1306"/>
                    <a:pt x="4542" y="2548"/>
                    <a:pt x="3106" y="3898"/>
                  </a:cubicBezTo>
                  <a:cubicBezTo>
                    <a:pt x="-92" y="6903"/>
                    <a:pt x="-504" y="10269"/>
                    <a:pt x="455" y="13565"/>
                  </a:cubicBezTo>
                  <a:cubicBezTo>
                    <a:pt x="1256" y="16316"/>
                    <a:pt x="2993" y="19006"/>
                    <a:pt x="5617" y="21553"/>
                  </a:cubicBezTo>
                  <a:lnTo>
                    <a:pt x="10304" y="21589"/>
                  </a:lnTo>
                  <a:lnTo>
                    <a:pt x="10311" y="21589"/>
                  </a:lnTo>
                  <a:lnTo>
                    <a:pt x="10321" y="21589"/>
                  </a:lnTo>
                  <a:lnTo>
                    <a:pt x="14991" y="21553"/>
                  </a:lnTo>
                  <a:cubicBezTo>
                    <a:pt x="17608" y="19006"/>
                    <a:pt x="19341" y="16316"/>
                    <a:pt x="20140" y="13565"/>
                  </a:cubicBezTo>
                  <a:cubicBezTo>
                    <a:pt x="21096" y="10269"/>
                    <a:pt x="20687" y="6903"/>
                    <a:pt x="17499" y="3898"/>
                  </a:cubicBezTo>
                  <a:cubicBezTo>
                    <a:pt x="16067" y="2548"/>
                    <a:pt x="14093" y="1306"/>
                    <a:pt x="11651" y="223"/>
                  </a:cubicBezTo>
                  <a:cubicBezTo>
                    <a:pt x="11425" y="134"/>
                    <a:pt x="11154" y="68"/>
                    <a:pt x="10856" y="32"/>
                  </a:cubicBezTo>
                  <a:cubicBezTo>
                    <a:pt x="10501" y="-11"/>
                    <a:pt x="10124" y="-11"/>
                    <a:pt x="9769" y="32"/>
                  </a:cubicBezTo>
                  <a:close/>
                </a:path>
              </a:pathLst>
            </a:custGeom>
            <a:solidFill>
              <a:srgbClr val="6B9BE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000000"/>
                </a:solidFill>
                <a:latin typeface="Helvetica Light" charset="0"/>
                <a:ea typeface="Helvetica Light" charset="0"/>
                <a:cs typeface="Helvetica Light" charset="0"/>
                <a:sym typeface="Helvetica Light" charset="0"/>
              </a:endParaRPr>
            </a:p>
          </p:txBody>
        </p:sp>
        <p:sp>
          <p:nvSpPr>
            <p:cNvPr id="12" name="AutoShape 28">
              <a:extLst>
                <a:ext uri="{FF2B5EF4-FFF2-40B4-BE49-F238E27FC236}">
                  <a16:creationId xmlns:a16="http://schemas.microsoft.com/office/drawing/2014/main" id="{F80AD133-47A9-478F-ACC5-97D6C81FE570}"/>
                </a:ext>
              </a:extLst>
            </p:cNvPr>
            <p:cNvSpPr>
              <a:spLocks/>
            </p:cNvSpPr>
            <p:nvPr/>
          </p:nvSpPr>
          <p:spPr bwMode="auto">
            <a:xfrm rot="1676732">
              <a:off x="4112120" y="2156987"/>
              <a:ext cx="432920" cy="1081459"/>
            </a:xfrm>
            <a:custGeom>
              <a:avLst/>
              <a:gdLst>
                <a:gd name="T0" fmla="+- 0 11039 478"/>
                <a:gd name="T1" fmla="*/ T0 w 21122"/>
                <a:gd name="T2" fmla="*/ 10800 h 21600"/>
                <a:gd name="T3" fmla="+- 0 11039 478"/>
                <a:gd name="T4" fmla="*/ T3 w 21122"/>
                <a:gd name="T5" fmla="*/ 10800 h 21600"/>
                <a:gd name="T6" fmla="+- 0 11039 478"/>
                <a:gd name="T7" fmla="*/ T6 w 21122"/>
                <a:gd name="T8" fmla="*/ 10800 h 21600"/>
                <a:gd name="T9" fmla="+- 0 11039 478"/>
                <a:gd name="T10" fmla="*/ T9 w 21122"/>
                <a:gd name="T11" fmla="*/ 10800 h 21600"/>
              </a:gdLst>
              <a:ahLst/>
              <a:cxnLst>
                <a:cxn ang="0">
                  <a:pos x="T1" y="T2"/>
                </a:cxn>
                <a:cxn ang="0">
                  <a:pos x="T4" y="T5"/>
                </a:cxn>
                <a:cxn ang="0">
                  <a:pos x="T7" y="T8"/>
                </a:cxn>
                <a:cxn ang="0">
                  <a:pos x="T10" y="T11"/>
                </a:cxn>
              </a:cxnLst>
              <a:rect l="0" t="0" r="r" b="b"/>
              <a:pathLst>
                <a:path w="21122" h="21600">
                  <a:moveTo>
                    <a:pt x="12503" y="0"/>
                  </a:moveTo>
                  <a:cubicBezTo>
                    <a:pt x="5080" y="2748"/>
                    <a:pt x="608" y="6585"/>
                    <a:pt x="57" y="10676"/>
                  </a:cubicBezTo>
                  <a:cubicBezTo>
                    <a:pt x="-478" y="14655"/>
                    <a:pt x="2745" y="18567"/>
                    <a:pt x="9060" y="21600"/>
                  </a:cubicBezTo>
                  <a:cubicBezTo>
                    <a:pt x="8838" y="19730"/>
                    <a:pt x="10238" y="17888"/>
                    <a:pt x="13012" y="16400"/>
                  </a:cubicBezTo>
                  <a:cubicBezTo>
                    <a:pt x="15111" y="15275"/>
                    <a:pt x="17913" y="14402"/>
                    <a:pt x="21122" y="13874"/>
                  </a:cubicBezTo>
                  <a:cubicBezTo>
                    <a:pt x="19161" y="11576"/>
                    <a:pt x="17450" y="9245"/>
                    <a:pt x="15994" y="6885"/>
                  </a:cubicBezTo>
                  <a:cubicBezTo>
                    <a:pt x="14591" y="4611"/>
                    <a:pt x="13427" y="2314"/>
                    <a:pt x="12503" y="0"/>
                  </a:cubicBezTo>
                  <a:close/>
                </a:path>
              </a:pathLst>
            </a:custGeom>
            <a:solidFill>
              <a:srgbClr val="ABD37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000000"/>
                </a:solidFill>
                <a:latin typeface="Helvetica Light" charset="0"/>
                <a:ea typeface="Helvetica Light" charset="0"/>
                <a:cs typeface="Helvetica Light" charset="0"/>
                <a:sym typeface="Helvetica Light" charset="0"/>
              </a:endParaRPr>
            </a:p>
          </p:txBody>
        </p:sp>
        <p:sp>
          <p:nvSpPr>
            <p:cNvPr id="13" name="AutoShape 29">
              <a:extLst>
                <a:ext uri="{FF2B5EF4-FFF2-40B4-BE49-F238E27FC236}">
                  <a16:creationId xmlns:a16="http://schemas.microsoft.com/office/drawing/2014/main" id="{99FADB0D-79CF-4F1B-92BF-89303FFF4A93}"/>
                </a:ext>
              </a:extLst>
            </p:cNvPr>
            <p:cNvSpPr>
              <a:spLocks/>
            </p:cNvSpPr>
            <p:nvPr/>
          </p:nvSpPr>
          <p:spPr bwMode="auto">
            <a:xfrm rot="1676732">
              <a:off x="5083262" y="2672184"/>
              <a:ext cx="432985" cy="1081459"/>
            </a:xfrm>
            <a:custGeom>
              <a:avLst/>
              <a:gdLst>
                <a:gd name="T0" fmla="*/ 10561 w 21122"/>
                <a:gd name="T1" fmla="*/ 10800 h 21600"/>
                <a:gd name="T2" fmla="*/ 10561 w 21122"/>
                <a:gd name="T3" fmla="*/ 10800 h 21600"/>
                <a:gd name="T4" fmla="*/ 10561 w 21122"/>
                <a:gd name="T5" fmla="*/ 10800 h 21600"/>
                <a:gd name="T6" fmla="*/ 10561 w 21122"/>
                <a:gd name="T7" fmla="*/ 10800 h 21600"/>
              </a:gdLst>
              <a:ahLst/>
              <a:cxnLst>
                <a:cxn ang="0">
                  <a:pos x="T0" y="T1"/>
                </a:cxn>
                <a:cxn ang="0">
                  <a:pos x="T2" y="T3"/>
                </a:cxn>
                <a:cxn ang="0">
                  <a:pos x="T4" y="T5"/>
                </a:cxn>
                <a:cxn ang="0">
                  <a:pos x="T6" y="T7"/>
                </a:cxn>
              </a:cxnLst>
              <a:rect l="0" t="0" r="r" b="b"/>
              <a:pathLst>
                <a:path w="21122" h="21600">
                  <a:moveTo>
                    <a:pt x="8619" y="0"/>
                  </a:moveTo>
                  <a:cubicBezTo>
                    <a:pt x="16042" y="2748"/>
                    <a:pt x="20514" y="6585"/>
                    <a:pt x="21065" y="10676"/>
                  </a:cubicBezTo>
                  <a:cubicBezTo>
                    <a:pt x="21600" y="14655"/>
                    <a:pt x="18377" y="18567"/>
                    <a:pt x="12062" y="21600"/>
                  </a:cubicBezTo>
                  <a:cubicBezTo>
                    <a:pt x="12284" y="19730"/>
                    <a:pt x="10884" y="17888"/>
                    <a:pt x="8110" y="16400"/>
                  </a:cubicBezTo>
                  <a:cubicBezTo>
                    <a:pt x="6011" y="15275"/>
                    <a:pt x="3209" y="14402"/>
                    <a:pt x="0" y="13874"/>
                  </a:cubicBezTo>
                  <a:cubicBezTo>
                    <a:pt x="1961" y="11576"/>
                    <a:pt x="3672" y="9245"/>
                    <a:pt x="5128" y="6885"/>
                  </a:cubicBezTo>
                  <a:cubicBezTo>
                    <a:pt x="6531" y="4611"/>
                    <a:pt x="7695" y="2314"/>
                    <a:pt x="8619" y="0"/>
                  </a:cubicBezTo>
                  <a:close/>
                </a:path>
              </a:pathLst>
            </a:custGeom>
            <a:solidFill>
              <a:srgbClr val="ABD37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000000"/>
                </a:solidFill>
                <a:latin typeface="Helvetica Light" charset="0"/>
                <a:ea typeface="Helvetica Light" charset="0"/>
                <a:cs typeface="Helvetica Light" charset="0"/>
                <a:sym typeface="Helvetica Light" charset="0"/>
              </a:endParaRPr>
            </a:p>
          </p:txBody>
        </p:sp>
        <p:sp>
          <p:nvSpPr>
            <p:cNvPr id="14" name="Oval 30">
              <a:extLst>
                <a:ext uri="{FF2B5EF4-FFF2-40B4-BE49-F238E27FC236}">
                  <a16:creationId xmlns:a16="http://schemas.microsoft.com/office/drawing/2014/main" id="{A96408D6-EB0A-487E-8CD1-2D5F2A78EA24}"/>
                </a:ext>
              </a:extLst>
            </p:cNvPr>
            <p:cNvSpPr>
              <a:spLocks/>
            </p:cNvSpPr>
            <p:nvPr/>
          </p:nvSpPr>
          <p:spPr bwMode="auto">
            <a:xfrm rot="1676732">
              <a:off x="5101028" y="1510490"/>
              <a:ext cx="626712" cy="626711"/>
            </a:xfrm>
            <a:prstGeom prst="ellipse">
              <a:avLst/>
            </a:prstGeom>
            <a:solidFill>
              <a:srgbClr val="5988D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FFFFFF"/>
                </a:solidFill>
                <a:latin typeface="Helvetica Light" charset="0"/>
                <a:ea typeface="Helvetica Light" charset="0"/>
                <a:cs typeface="Helvetica Light" charset="0"/>
                <a:sym typeface="Helvetica Light" charset="0"/>
              </a:endParaRPr>
            </a:p>
          </p:txBody>
        </p:sp>
        <p:sp>
          <p:nvSpPr>
            <p:cNvPr id="15" name="Oval 31">
              <a:extLst>
                <a:ext uri="{FF2B5EF4-FFF2-40B4-BE49-F238E27FC236}">
                  <a16:creationId xmlns:a16="http://schemas.microsoft.com/office/drawing/2014/main" id="{A680D9F9-CEFF-43EC-B8AA-F794CDD8B925}"/>
                </a:ext>
              </a:extLst>
            </p:cNvPr>
            <p:cNvSpPr>
              <a:spLocks/>
            </p:cNvSpPr>
            <p:nvPr/>
          </p:nvSpPr>
          <p:spPr bwMode="auto">
            <a:xfrm rot="1676732">
              <a:off x="5185464" y="1594927"/>
              <a:ext cx="457838" cy="457838"/>
            </a:xfrm>
            <a:prstGeom prst="ellipse">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FFFFFF"/>
                </a:solidFill>
                <a:latin typeface="Helvetica Light" charset="0"/>
                <a:ea typeface="Helvetica Light" charset="0"/>
                <a:cs typeface="Helvetica Light" charset="0"/>
                <a:sym typeface="Helvetica Light" charset="0"/>
              </a:endParaRPr>
            </a:p>
          </p:txBody>
        </p:sp>
        <p:sp>
          <p:nvSpPr>
            <p:cNvPr id="16" name="AutoShape 32">
              <a:extLst>
                <a:ext uri="{FF2B5EF4-FFF2-40B4-BE49-F238E27FC236}">
                  <a16:creationId xmlns:a16="http://schemas.microsoft.com/office/drawing/2014/main" id="{1529AE2E-9B72-4E40-9E66-62B1CF5DFBF2}"/>
                </a:ext>
              </a:extLst>
            </p:cNvPr>
            <p:cNvSpPr>
              <a:spLocks/>
            </p:cNvSpPr>
            <p:nvPr/>
          </p:nvSpPr>
          <p:spPr bwMode="auto">
            <a:xfrm rot="1676732">
              <a:off x="5445973" y="804305"/>
              <a:ext cx="738248" cy="528368"/>
            </a:xfrm>
            <a:custGeom>
              <a:avLst/>
              <a:gdLst>
                <a:gd name="T0" fmla="*/ 10800 w 21600"/>
                <a:gd name="T1" fmla="*/ 10794 h 21589"/>
                <a:gd name="T2" fmla="*/ 10800 w 21600"/>
                <a:gd name="T3" fmla="*/ 10794 h 21589"/>
                <a:gd name="T4" fmla="*/ 10800 w 21600"/>
                <a:gd name="T5" fmla="*/ 10794 h 21589"/>
                <a:gd name="T6" fmla="*/ 10800 w 21600"/>
                <a:gd name="T7" fmla="*/ 10794 h 21589"/>
              </a:gdLst>
              <a:ahLst/>
              <a:cxnLst>
                <a:cxn ang="0">
                  <a:pos x="T0" y="T1"/>
                </a:cxn>
                <a:cxn ang="0">
                  <a:pos x="T2" y="T3"/>
                </a:cxn>
                <a:cxn ang="0">
                  <a:pos x="T4" y="T5"/>
                </a:cxn>
                <a:cxn ang="0">
                  <a:pos x="T6" y="T7"/>
                </a:cxn>
              </a:cxnLst>
              <a:rect l="0" t="0" r="r" b="b"/>
              <a:pathLst>
                <a:path w="21600" h="21589">
                  <a:moveTo>
                    <a:pt x="10818" y="0"/>
                  </a:moveTo>
                  <a:cubicBezTo>
                    <a:pt x="10532" y="0"/>
                    <a:pt x="10244" y="55"/>
                    <a:pt x="9966" y="168"/>
                  </a:cubicBezTo>
                  <a:cubicBezTo>
                    <a:pt x="9499" y="358"/>
                    <a:pt x="9068" y="703"/>
                    <a:pt x="8712" y="1168"/>
                  </a:cubicBezTo>
                  <a:cubicBezTo>
                    <a:pt x="5128" y="6476"/>
                    <a:pt x="2202" y="12529"/>
                    <a:pt x="0" y="19078"/>
                  </a:cubicBezTo>
                  <a:cubicBezTo>
                    <a:pt x="3454" y="20697"/>
                    <a:pt x="7063" y="21577"/>
                    <a:pt x="10714" y="21589"/>
                  </a:cubicBezTo>
                  <a:cubicBezTo>
                    <a:pt x="14421" y="21600"/>
                    <a:pt x="18093" y="20717"/>
                    <a:pt x="21600" y="19071"/>
                  </a:cubicBezTo>
                  <a:cubicBezTo>
                    <a:pt x="19404" y="12524"/>
                    <a:pt x="16482" y="6474"/>
                    <a:pt x="12909" y="1168"/>
                  </a:cubicBezTo>
                  <a:cubicBezTo>
                    <a:pt x="12555" y="703"/>
                    <a:pt x="12131" y="358"/>
                    <a:pt x="11665" y="168"/>
                  </a:cubicBezTo>
                  <a:cubicBezTo>
                    <a:pt x="11388" y="55"/>
                    <a:pt x="11104" y="0"/>
                    <a:pt x="10818" y="0"/>
                  </a:cubicBezTo>
                  <a:close/>
                </a:path>
              </a:pathLst>
            </a:custGeom>
            <a:solidFill>
              <a:srgbClr val="F7D069"/>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000000"/>
                </a:solidFill>
                <a:latin typeface="Helvetica Light" charset="0"/>
                <a:ea typeface="Helvetica Light" charset="0"/>
                <a:cs typeface="Helvetica Light" charset="0"/>
                <a:sym typeface="Helvetica Light" charset="0"/>
              </a:endParaRPr>
            </a:p>
          </p:txBody>
        </p:sp>
        <p:sp>
          <p:nvSpPr>
            <p:cNvPr id="17" name="AutoShape 33">
              <a:extLst>
                <a:ext uri="{FF2B5EF4-FFF2-40B4-BE49-F238E27FC236}">
                  <a16:creationId xmlns:a16="http://schemas.microsoft.com/office/drawing/2014/main" id="{82AFC2DA-5797-4F1B-A57A-FCFC997D9FED}"/>
                </a:ext>
              </a:extLst>
            </p:cNvPr>
            <p:cNvSpPr>
              <a:spLocks/>
            </p:cNvSpPr>
            <p:nvPr/>
          </p:nvSpPr>
          <p:spPr bwMode="auto">
            <a:xfrm rot="1676732">
              <a:off x="4029421" y="3243269"/>
              <a:ext cx="686653" cy="1089776"/>
            </a:xfrm>
            <a:custGeom>
              <a:avLst/>
              <a:gdLst>
                <a:gd name="T0" fmla="+- 0 10795 577"/>
                <a:gd name="T1" fmla="*/ T0 w 20436"/>
                <a:gd name="T2" fmla="*/ 10800 h 21600"/>
                <a:gd name="T3" fmla="+- 0 10795 577"/>
                <a:gd name="T4" fmla="*/ T3 w 20436"/>
                <a:gd name="T5" fmla="*/ 10800 h 21600"/>
                <a:gd name="T6" fmla="+- 0 10795 577"/>
                <a:gd name="T7" fmla="*/ T6 w 20436"/>
                <a:gd name="T8" fmla="*/ 10800 h 21600"/>
                <a:gd name="T9" fmla="+- 0 10795 577"/>
                <a:gd name="T10" fmla="*/ T9 w 20436"/>
                <a:gd name="T11" fmla="*/ 10800 h 21600"/>
              </a:gdLst>
              <a:ahLst/>
              <a:cxnLst>
                <a:cxn ang="0">
                  <a:pos x="T1" y="T2"/>
                </a:cxn>
                <a:cxn ang="0">
                  <a:pos x="T4" y="T5"/>
                </a:cxn>
                <a:cxn ang="0">
                  <a:pos x="T7" y="T8"/>
                </a:cxn>
                <a:cxn ang="0">
                  <a:pos x="T10" y="T11"/>
                </a:cxn>
              </a:cxnLst>
              <a:rect l="0" t="0" r="r" b="b"/>
              <a:pathLst>
                <a:path w="20436" h="21600">
                  <a:moveTo>
                    <a:pt x="2564" y="0"/>
                  </a:moveTo>
                  <a:cubicBezTo>
                    <a:pt x="161" y="3391"/>
                    <a:pt x="-577" y="7200"/>
                    <a:pt x="453" y="10887"/>
                  </a:cubicBezTo>
                  <a:cubicBezTo>
                    <a:pt x="1634" y="15111"/>
                    <a:pt x="5047" y="18912"/>
                    <a:pt x="10080" y="21600"/>
                  </a:cubicBezTo>
                  <a:cubicBezTo>
                    <a:pt x="15233" y="18954"/>
                    <a:pt x="18750" y="15143"/>
                    <a:pt x="19968" y="10887"/>
                  </a:cubicBezTo>
                  <a:cubicBezTo>
                    <a:pt x="21023" y="7201"/>
                    <a:pt x="20284" y="3387"/>
                    <a:pt x="17858" y="0"/>
                  </a:cubicBezTo>
                  <a:lnTo>
                    <a:pt x="2564" y="0"/>
                  </a:lnTo>
                  <a:close/>
                </a:path>
              </a:pathLst>
            </a:custGeom>
            <a:solidFill>
              <a:srgbClr val="DB6068"/>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000000"/>
                </a:solidFill>
                <a:latin typeface="Helvetica Light" charset="0"/>
                <a:ea typeface="Helvetica Light" charset="0"/>
                <a:cs typeface="Helvetica Light" charset="0"/>
                <a:sym typeface="Helvetica Light" charset="0"/>
              </a:endParaRPr>
            </a:p>
          </p:txBody>
        </p:sp>
        <p:sp>
          <p:nvSpPr>
            <p:cNvPr id="18" name="AutoShape 34">
              <a:extLst>
                <a:ext uri="{FF2B5EF4-FFF2-40B4-BE49-F238E27FC236}">
                  <a16:creationId xmlns:a16="http://schemas.microsoft.com/office/drawing/2014/main" id="{3D1B0B12-AE10-4573-BA3C-746FD59A517C}"/>
                </a:ext>
              </a:extLst>
            </p:cNvPr>
            <p:cNvSpPr>
              <a:spLocks/>
            </p:cNvSpPr>
            <p:nvPr/>
          </p:nvSpPr>
          <p:spPr bwMode="auto">
            <a:xfrm rot="1676732">
              <a:off x="5271764" y="806972"/>
              <a:ext cx="542442" cy="2729530"/>
            </a:xfrm>
            <a:custGeom>
              <a:avLst/>
              <a:gdLst>
                <a:gd name="T0" fmla="*/ 10291 w 20582"/>
                <a:gd name="T1" fmla="*/ 10800 h 21600"/>
                <a:gd name="T2" fmla="*/ 10291 w 20582"/>
                <a:gd name="T3" fmla="*/ 10800 h 21600"/>
                <a:gd name="T4" fmla="*/ 10291 w 20582"/>
                <a:gd name="T5" fmla="*/ 10800 h 21600"/>
                <a:gd name="T6" fmla="*/ 10291 w 20582"/>
                <a:gd name="T7" fmla="*/ 10800 h 21600"/>
              </a:gdLst>
              <a:ahLst/>
              <a:cxnLst>
                <a:cxn ang="0">
                  <a:pos x="T0" y="T1"/>
                </a:cxn>
                <a:cxn ang="0">
                  <a:pos x="T2" y="T3"/>
                </a:cxn>
                <a:cxn ang="0">
                  <a:pos x="T4" y="T5"/>
                </a:cxn>
                <a:cxn ang="0">
                  <a:pos x="T6" y="T7"/>
                </a:cxn>
              </a:cxnLst>
              <a:rect l="0" t="0" r="r" b="b"/>
              <a:pathLst>
                <a:path w="20582" h="21600">
                  <a:moveTo>
                    <a:pt x="0" y="0"/>
                  </a:moveTo>
                  <a:cubicBezTo>
                    <a:pt x="1162" y="440"/>
                    <a:pt x="2318" y="880"/>
                    <a:pt x="3423" y="1326"/>
                  </a:cubicBezTo>
                  <a:cubicBezTo>
                    <a:pt x="7846" y="3113"/>
                    <a:pt x="11791" y="4945"/>
                    <a:pt x="13860" y="6882"/>
                  </a:cubicBezTo>
                  <a:cubicBezTo>
                    <a:pt x="16484" y="9340"/>
                    <a:pt x="16066" y="11866"/>
                    <a:pt x="14314" y="14327"/>
                  </a:cubicBezTo>
                  <a:cubicBezTo>
                    <a:pt x="12560" y="16792"/>
                    <a:pt x="9444" y="19232"/>
                    <a:pt x="4941" y="21600"/>
                  </a:cubicBezTo>
                  <a:lnTo>
                    <a:pt x="9719" y="21593"/>
                  </a:lnTo>
                  <a:cubicBezTo>
                    <a:pt x="14737" y="19086"/>
                    <a:pt x="18095" y="16447"/>
                    <a:pt x="19661" y="13748"/>
                  </a:cubicBezTo>
                  <a:cubicBezTo>
                    <a:pt x="21600" y="10406"/>
                    <a:pt x="20771" y="6993"/>
                    <a:pt x="14307" y="3945"/>
                  </a:cubicBezTo>
                  <a:cubicBezTo>
                    <a:pt x="11405" y="2577"/>
                    <a:pt x="7402" y="1317"/>
                    <a:pt x="2453" y="219"/>
                  </a:cubicBezTo>
                  <a:cubicBezTo>
                    <a:pt x="1995" y="129"/>
                    <a:pt x="1445" y="62"/>
                    <a:pt x="840" y="25"/>
                  </a:cubicBezTo>
                  <a:cubicBezTo>
                    <a:pt x="565" y="9"/>
                    <a:pt x="284" y="4"/>
                    <a:pt x="0" y="0"/>
                  </a:cubicBezTo>
                  <a:close/>
                </a:path>
              </a:pathLst>
            </a:custGeom>
            <a:solidFill>
              <a:srgbClr val="000000">
                <a:alpha val="5840"/>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000000"/>
                </a:solidFill>
                <a:latin typeface="Helvetica Light" charset="0"/>
                <a:ea typeface="Helvetica Light" charset="0"/>
                <a:cs typeface="Helvetica Light" charset="0"/>
                <a:sym typeface="Helvetica Light" charset="0"/>
              </a:endParaRPr>
            </a:p>
          </p:txBody>
        </p:sp>
        <p:sp>
          <p:nvSpPr>
            <p:cNvPr id="19" name="AutoShape 35">
              <a:extLst>
                <a:ext uri="{FF2B5EF4-FFF2-40B4-BE49-F238E27FC236}">
                  <a16:creationId xmlns:a16="http://schemas.microsoft.com/office/drawing/2014/main" id="{170AAB0E-47B9-456E-8018-447D0EA64E34}"/>
                </a:ext>
              </a:extLst>
            </p:cNvPr>
            <p:cNvSpPr>
              <a:spLocks/>
            </p:cNvSpPr>
            <p:nvPr/>
          </p:nvSpPr>
          <p:spPr bwMode="auto">
            <a:xfrm>
              <a:off x="4360945" y="2238664"/>
              <a:ext cx="258163" cy="6955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0"/>
                  </a:moveTo>
                  <a:cubicBezTo>
                    <a:pt x="17866" y="361"/>
                    <a:pt x="14220" y="836"/>
                    <a:pt x="10698" y="1422"/>
                  </a:cubicBezTo>
                  <a:cubicBezTo>
                    <a:pt x="6964" y="2042"/>
                    <a:pt x="3384" y="2784"/>
                    <a:pt x="0" y="3638"/>
                  </a:cubicBezTo>
                  <a:cubicBezTo>
                    <a:pt x="2290" y="6429"/>
                    <a:pt x="3695" y="9310"/>
                    <a:pt x="4186" y="12222"/>
                  </a:cubicBezTo>
                  <a:cubicBezTo>
                    <a:pt x="4713" y="15341"/>
                    <a:pt x="4187" y="18472"/>
                    <a:pt x="2621" y="21543"/>
                  </a:cubicBezTo>
                  <a:lnTo>
                    <a:pt x="7418" y="21600"/>
                  </a:lnTo>
                  <a:cubicBezTo>
                    <a:pt x="8863" y="17902"/>
                    <a:pt x="10784" y="14231"/>
                    <a:pt x="13174" y="10601"/>
                  </a:cubicBezTo>
                  <a:cubicBezTo>
                    <a:pt x="15531" y="7020"/>
                    <a:pt x="18343" y="3483"/>
                    <a:pt x="21600" y="0"/>
                  </a:cubicBezTo>
                  <a:close/>
                </a:path>
              </a:pathLst>
            </a:custGeom>
            <a:solidFill>
              <a:srgbClr val="97C061"/>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000000"/>
                </a:solidFill>
                <a:latin typeface="Helvetica Light" charset="0"/>
                <a:ea typeface="Helvetica Light" charset="0"/>
                <a:cs typeface="Helvetica Light" charset="0"/>
                <a:sym typeface="Helvetica Light" charset="0"/>
              </a:endParaRPr>
            </a:p>
          </p:txBody>
        </p:sp>
        <p:sp>
          <p:nvSpPr>
            <p:cNvPr id="20" name="AutoShape 36">
              <a:extLst>
                <a:ext uri="{FF2B5EF4-FFF2-40B4-BE49-F238E27FC236}">
                  <a16:creationId xmlns:a16="http://schemas.microsoft.com/office/drawing/2014/main" id="{905261D8-4853-4D96-A04A-CCDA84830681}"/>
                </a:ext>
              </a:extLst>
            </p:cNvPr>
            <p:cNvSpPr>
              <a:spLocks/>
            </p:cNvSpPr>
            <p:nvPr/>
          </p:nvSpPr>
          <p:spPr bwMode="auto">
            <a:xfrm>
              <a:off x="5073672" y="2716959"/>
              <a:ext cx="490903" cy="988521"/>
            </a:xfrm>
            <a:custGeom>
              <a:avLst/>
              <a:gdLst>
                <a:gd name="T0" fmla="*/ 10459 w 20919"/>
                <a:gd name="T1" fmla="*/ 10800 h 21600"/>
                <a:gd name="T2" fmla="*/ 10459 w 20919"/>
                <a:gd name="T3" fmla="*/ 10800 h 21600"/>
                <a:gd name="T4" fmla="*/ 10459 w 20919"/>
                <a:gd name="T5" fmla="*/ 10800 h 21600"/>
                <a:gd name="T6" fmla="*/ 10459 w 20919"/>
                <a:gd name="T7" fmla="*/ 10800 h 21600"/>
              </a:gdLst>
              <a:ahLst/>
              <a:cxnLst>
                <a:cxn ang="0">
                  <a:pos x="T0" y="T1"/>
                </a:cxn>
                <a:cxn ang="0">
                  <a:pos x="T2" y="T3"/>
                </a:cxn>
                <a:cxn ang="0">
                  <a:pos x="T4" y="T5"/>
                </a:cxn>
                <a:cxn ang="0">
                  <a:pos x="T6" y="T7"/>
                </a:cxn>
              </a:cxnLst>
              <a:rect l="0" t="0" r="r" b="b"/>
              <a:pathLst>
                <a:path w="20919" h="21600">
                  <a:moveTo>
                    <a:pt x="2343" y="17032"/>
                  </a:moveTo>
                  <a:cubicBezTo>
                    <a:pt x="8695" y="15086"/>
                    <a:pt x="13607" y="12113"/>
                    <a:pt x="16307" y="8580"/>
                  </a:cubicBezTo>
                  <a:cubicBezTo>
                    <a:pt x="18307" y="5964"/>
                    <a:pt x="19009" y="3134"/>
                    <a:pt x="18352" y="344"/>
                  </a:cubicBezTo>
                  <a:lnTo>
                    <a:pt x="18871" y="0"/>
                  </a:lnTo>
                  <a:cubicBezTo>
                    <a:pt x="21497" y="3630"/>
                    <a:pt x="21600" y="7614"/>
                    <a:pt x="19162" y="11279"/>
                  </a:cubicBezTo>
                  <a:cubicBezTo>
                    <a:pt x="16027" y="15991"/>
                    <a:pt x="9024" y="19763"/>
                    <a:pt x="0" y="21600"/>
                  </a:cubicBezTo>
                  <a:cubicBezTo>
                    <a:pt x="799" y="20859"/>
                    <a:pt x="1405" y="20068"/>
                    <a:pt x="1800" y="19245"/>
                  </a:cubicBezTo>
                  <a:cubicBezTo>
                    <a:pt x="2148" y="18521"/>
                    <a:pt x="2330" y="17778"/>
                    <a:pt x="2343" y="17032"/>
                  </a:cubicBezTo>
                  <a:close/>
                </a:path>
              </a:pathLst>
            </a:custGeom>
            <a:solidFill>
              <a:srgbClr val="97C061"/>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000000"/>
                </a:solidFill>
                <a:latin typeface="Helvetica Light" charset="0"/>
                <a:ea typeface="Helvetica Light" charset="0"/>
                <a:cs typeface="Helvetica Light" charset="0"/>
                <a:sym typeface="Helvetica Light" charset="0"/>
              </a:endParaRPr>
            </a:p>
          </p:txBody>
        </p:sp>
        <p:sp>
          <p:nvSpPr>
            <p:cNvPr id="21" name="AutoShape 37">
              <a:extLst>
                <a:ext uri="{FF2B5EF4-FFF2-40B4-BE49-F238E27FC236}">
                  <a16:creationId xmlns:a16="http://schemas.microsoft.com/office/drawing/2014/main" id="{1F33ED05-978B-4CB9-9D92-AF50A271FD01}"/>
                </a:ext>
              </a:extLst>
            </p:cNvPr>
            <p:cNvSpPr>
              <a:spLocks/>
            </p:cNvSpPr>
            <p:nvPr/>
          </p:nvSpPr>
          <p:spPr bwMode="auto">
            <a:xfrm>
              <a:off x="4112716" y="3329125"/>
              <a:ext cx="742061" cy="9361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2325" y="18261"/>
                    <a:pt x="4714" y="14949"/>
                    <a:pt x="7165" y="11667"/>
                  </a:cubicBezTo>
                  <a:cubicBezTo>
                    <a:pt x="10102" y="7735"/>
                    <a:pt x="13128" y="3845"/>
                    <a:pt x="16243" y="0"/>
                  </a:cubicBezTo>
                  <a:lnTo>
                    <a:pt x="21600" y="1487"/>
                  </a:lnTo>
                  <a:cubicBezTo>
                    <a:pt x="21549" y="8890"/>
                    <a:pt x="16483" y="15700"/>
                    <a:pt x="8335" y="19318"/>
                  </a:cubicBezTo>
                  <a:cubicBezTo>
                    <a:pt x="5750" y="20466"/>
                    <a:pt x="2928" y="21239"/>
                    <a:pt x="0" y="21600"/>
                  </a:cubicBezTo>
                  <a:close/>
                </a:path>
              </a:pathLst>
            </a:custGeom>
            <a:solidFill>
              <a:srgbClr val="C95057"/>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000000"/>
                </a:solidFill>
                <a:latin typeface="Helvetica Light" charset="0"/>
                <a:ea typeface="Helvetica Light" charset="0"/>
                <a:cs typeface="Helvetica Light" charset="0"/>
                <a:sym typeface="Helvetica Light" charset="0"/>
              </a:endParaRPr>
            </a:p>
          </p:txBody>
        </p:sp>
        <p:sp>
          <p:nvSpPr>
            <p:cNvPr id="22" name="AutoShape 38">
              <a:extLst>
                <a:ext uri="{FF2B5EF4-FFF2-40B4-BE49-F238E27FC236}">
                  <a16:creationId xmlns:a16="http://schemas.microsoft.com/office/drawing/2014/main" id="{1043BE82-085E-434F-A690-3AB5C9D2A1DE}"/>
                </a:ext>
              </a:extLst>
            </p:cNvPr>
            <p:cNvSpPr>
              <a:spLocks/>
            </p:cNvSpPr>
            <p:nvPr/>
          </p:nvSpPr>
          <p:spPr bwMode="auto">
            <a:xfrm rot="1676732">
              <a:off x="4226544" y="3268140"/>
              <a:ext cx="457838" cy="726628"/>
            </a:xfrm>
            <a:custGeom>
              <a:avLst/>
              <a:gdLst>
                <a:gd name="T0" fmla="+- 0 10805 587"/>
                <a:gd name="T1" fmla="*/ T0 w 20436"/>
                <a:gd name="T2" fmla="*/ 10800 h 21600"/>
                <a:gd name="T3" fmla="+- 0 10805 587"/>
                <a:gd name="T4" fmla="*/ T3 w 20436"/>
                <a:gd name="T5" fmla="*/ 10800 h 21600"/>
                <a:gd name="T6" fmla="+- 0 10805 587"/>
                <a:gd name="T7" fmla="*/ T6 w 20436"/>
                <a:gd name="T8" fmla="*/ 10800 h 21600"/>
                <a:gd name="T9" fmla="+- 0 10805 587"/>
                <a:gd name="T10" fmla="*/ T9 w 20436"/>
                <a:gd name="T11" fmla="*/ 10800 h 21600"/>
              </a:gdLst>
              <a:ahLst/>
              <a:cxnLst>
                <a:cxn ang="0">
                  <a:pos x="T1" y="T2"/>
                </a:cxn>
                <a:cxn ang="0">
                  <a:pos x="T4" y="T5"/>
                </a:cxn>
                <a:cxn ang="0">
                  <a:pos x="T7" y="T8"/>
                </a:cxn>
                <a:cxn ang="0">
                  <a:pos x="T10" y="T11"/>
                </a:cxn>
              </a:cxnLst>
              <a:rect l="0" t="0" r="r" b="b"/>
              <a:pathLst>
                <a:path w="20436" h="21600">
                  <a:moveTo>
                    <a:pt x="17872" y="0"/>
                  </a:moveTo>
                  <a:cubicBezTo>
                    <a:pt x="20275" y="3391"/>
                    <a:pt x="21013" y="7200"/>
                    <a:pt x="19983" y="10887"/>
                  </a:cubicBezTo>
                  <a:cubicBezTo>
                    <a:pt x="18802" y="15111"/>
                    <a:pt x="15389" y="18912"/>
                    <a:pt x="10356" y="21600"/>
                  </a:cubicBezTo>
                  <a:cubicBezTo>
                    <a:pt x="5203" y="18954"/>
                    <a:pt x="1686" y="15143"/>
                    <a:pt x="468" y="10887"/>
                  </a:cubicBezTo>
                  <a:cubicBezTo>
                    <a:pt x="-587" y="7201"/>
                    <a:pt x="152" y="3387"/>
                    <a:pt x="2578" y="0"/>
                  </a:cubicBezTo>
                  <a:lnTo>
                    <a:pt x="17872" y="0"/>
                  </a:lnTo>
                  <a:close/>
                </a:path>
              </a:pathLst>
            </a:custGeom>
            <a:solidFill>
              <a:srgbClr val="EA765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000000"/>
                </a:solidFill>
                <a:latin typeface="Helvetica Light" charset="0"/>
                <a:ea typeface="Helvetica Light" charset="0"/>
                <a:cs typeface="Helvetica Light" charset="0"/>
                <a:sym typeface="Helvetica Light" charset="0"/>
              </a:endParaRPr>
            </a:p>
          </p:txBody>
        </p:sp>
        <p:sp>
          <p:nvSpPr>
            <p:cNvPr id="23" name="AutoShape 39">
              <a:extLst>
                <a:ext uri="{FF2B5EF4-FFF2-40B4-BE49-F238E27FC236}">
                  <a16:creationId xmlns:a16="http://schemas.microsoft.com/office/drawing/2014/main" id="{CC2CC841-060A-474C-A766-02AD94C4DF1D}"/>
                </a:ext>
              </a:extLst>
            </p:cNvPr>
            <p:cNvSpPr>
              <a:spLocks/>
            </p:cNvSpPr>
            <p:nvPr/>
          </p:nvSpPr>
          <p:spPr bwMode="auto">
            <a:xfrm rot="1676732">
              <a:off x="4421797" y="3289702"/>
              <a:ext cx="233410" cy="370441"/>
            </a:xfrm>
            <a:custGeom>
              <a:avLst/>
              <a:gdLst>
                <a:gd name="T0" fmla="+- 0 10805 587"/>
                <a:gd name="T1" fmla="*/ T0 w 20436"/>
                <a:gd name="T2" fmla="*/ 10800 h 21600"/>
                <a:gd name="T3" fmla="+- 0 10805 587"/>
                <a:gd name="T4" fmla="*/ T3 w 20436"/>
                <a:gd name="T5" fmla="*/ 10800 h 21600"/>
                <a:gd name="T6" fmla="+- 0 10805 587"/>
                <a:gd name="T7" fmla="*/ T6 w 20436"/>
                <a:gd name="T8" fmla="*/ 10800 h 21600"/>
                <a:gd name="T9" fmla="+- 0 10805 587"/>
                <a:gd name="T10" fmla="*/ T9 w 20436"/>
                <a:gd name="T11" fmla="*/ 10800 h 21600"/>
              </a:gdLst>
              <a:ahLst/>
              <a:cxnLst>
                <a:cxn ang="0">
                  <a:pos x="T1" y="T2"/>
                </a:cxn>
                <a:cxn ang="0">
                  <a:pos x="T4" y="T5"/>
                </a:cxn>
                <a:cxn ang="0">
                  <a:pos x="T7" y="T8"/>
                </a:cxn>
                <a:cxn ang="0">
                  <a:pos x="T10" y="T11"/>
                </a:cxn>
              </a:cxnLst>
              <a:rect l="0" t="0" r="r" b="b"/>
              <a:pathLst>
                <a:path w="20436" h="21600">
                  <a:moveTo>
                    <a:pt x="17872" y="0"/>
                  </a:moveTo>
                  <a:cubicBezTo>
                    <a:pt x="20275" y="3391"/>
                    <a:pt x="21013" y="7200"/>
                    <a:pt x="19983" y="10887"/>
                  </a:cubicBezTo>
                  <a:cubicBezTo>
                    <a:pt x="18802" y="15111"/>
                    <a:pt x="15389" y="18912"/>
                    <a:pt x="10356" y="21600"/>
                  </a:cubicBezTo>
                  <a:cubicBezTo>
                    <a:pt x="5203" y="18954"/>
                    <a:pt x="1686" y="15143"/>
                    <a:pt x="468" y="10887"/>
                  </a:cubicBezTo>
                  <a:cubicBezTo>
                    <a:pt x="-587" y="7201"/>
                    <a:pt x="152" y="3387"/>
                    <a:pt x="2578" y="0"/>
                  </a:cubicBezTo>
                  <a:lnTo>
                    <a:pt x="17872" y="0"/>
                  </a:lnTo>
                  <a:close/>
                </a:path>
              </a:pathLst>
            </a:custGeom>
            <a:solidFill>
              <a:srgbClr val="F7D069"/>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000000"/>
                </a:solidFill>
                <a:latin typeface="Helvetica Light" charset="0"/>
                <a:ea typeface="Helvetica Light" charset="0"/>
                <a:cs typeface="Helvetica Light" charset="0"/>
                <a:sym typeface="Helvetica Light" charset="0"/>
              </a:endParaRPr>
            </a:p>
          </p:txBody>
        </p:sp>
        <p:sp>
          <p:nvSpPr>
            <p:cNvPr id="24" name="AutoShape 40">
              <a:extLst>
                <a:ext uri="{FF2B5EF4-FFF2-40B4-BE49-F238E27FC236}">
                  <a16:creationId xmlns:a16="http://schemas.microsoft.com/office/drawing/2014/main" id="{996FCC08-015A-4024-986B-D7D68D0A6163}"/>
                </a:ext>
              </a:extLst>
            </p:cNvPr>
            <p:cNvSpPr>
              <a:spLocks/>
            </p:cNvSpPr>
            <p:nvPr/>
          </p:nvSpPr>
          <p:spPr bwMode="auto">
            <a:xfrm>
              <a:off x="4455025" y="3257424"/>
              <a:ext cx="248139" cy="380668"/>
            </a:xfrm>
            <a:custGeom>
              <a:avLst/>
              <a:gdLst>
                <a:gd name="T0" fmla="*/ 10596 w 21192"/>
                <a:gd name="T1" fmla="*/ 10800 h 21600"/>
                <a:gd name="T2" fmla="*/ 10596 w 21192"/>
                <a:gd name="T3" fmla="*/ 10800 h 21600"/>
                <a:gd name="T4" fmla="*/ 10596 w 21192"/>
                <a:gd name="T5" fmla="*/ 10800 h 21600"/>
                <a:gd name="T6" fmla="*/ 10596 w 21192"/>
                <a:gd name="T7" fmla="*/ 10800 h 21600"/>
              </a:gdLst>
              <a:ahLst/>
              <a:cxnLst>
                <a:cxn ang="0">
                  <a:pos x="T0" y="T1"/>
                </a:cxn>
                <a:cxn ang="0">
                  <a:pos x="T2" y="T3"/>
                </a:cxn>
                <a:cxn ang="0">
                  <a:pos x="T4" y="T5"/>
                </a:cxn>
                <a:cxn ang="0">
                  <a:pos x="T6" y="T7"/>
                </a:cxn>
              </a:cxnLst>
              <a:rect l="0" t="0" r="r" b="b"/>
              <a:pathLst>
                <a:path w="21192" h="21600">
                  <a:moveTo>
                    <a:pt x="0" y="21600"/>
                  </a:moveTo>
                  <a:lnTo>
                    <a:pt x="17042" y="0"/>
                  </a:lnTo>
                  <a:lnTo>
                    <a:pt x="20865" y="1193"/>
                  </a:lnTo>
                  <a:cubicBezTo>
                    <a:pt x="21600" y="4381"/>
                    <a:pt x="21079" y="7575"/>
                    <a:pt x="19471" y="10498"/>
                  </a:cubicBezTo>
                  <a:cubicBezTo>
                    <a:pt x="17838" y="13465"/>
                    <a:pt x="15077" y="16171"/>
                    <a:pt x="11244" y="18230"/>
                  </a:cubicBezTo>
                  <a:cubicBezTo>
                    <a:pt x="7994" y="19976"/>
                    <a:pt x="4121" y="21137"/>
                    <a:pt x="0" y="21600"/>
                  </a:cubicBezTo>
                  <a:close/>
                </a:path>
              </a:pathLst>
            </a:custGeom>
            <a:solidFill>
              <a:srgbClr val="EDBE5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000000"/>
                </a:solidFill>
                <a:latin typeface="Helvetica Light" charset="0"/>
                <a:ea typeface="Helvetica Light" charset="0"/>
                <a:cs typeface="Helvetica Light" charset="0"/>
                <a:sym typeface="Helvetica Light" charset="0"/>
              </a:endParaRPr>
            </a:p>
          </p:txBody>
        </p:sp>
        <p:sp>
          <p:nvSpPr>
            <p:cNvPr id="25" name="AutoShape 41">
              <a:extLst>
                <a:ext uri="{FF2B5EF4-FFF2-40B4-BE49-F238E27FC236}">
                  <a16:creationId xmlns:a16="http://schemas.microsoft.com/office/drawing/2014/main" id="{58BA3EA2-A4E0-4CD1-8638-AE6DDF2234FF}"/>
                </a:ext>
              </a:extLst>
            </p:cNvPr>
            <p:cNvSpPr>
              <a:spLocks/>
            </p:cNvSpPr>
            <p:nvPr/>
          </p:nvSpPr>
          <p:spPr bwMode="auto">
            <a:xfrm rot="1676732">
              <a:off x="4359184" y="3218383"/>
              <a:ext cx="571593" cy="111645"/>
            </a:xfrm>
            <a:prstGeom prst="roundRect">
              <a:avLst>
                <a:gd name="adj" fmla="val 50000"/>
              </a:avLst>
            </a:prstGeom>
            <a:solidFill>
              <a:srgbClr val="5988D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FFFFFF"/>
                </a:solidFill>
                <a:latin typeface="Helvetica Light" charset="0"/>
                <a:ea typeface="Helvetica Light" charset="0"/>
                <a:cs typeface="Helvetica Light" charset="0"/>
                <a:sym typeface="Helvetica Light" charset="0"/>
              </a:endParaRPr>
            </a:p>
          </p:txBody>
        </p:sp>
        <p:sp>
          <p:nvSpPr>
            <p:cNvPr id="26" name="AutoShape 42">
              <a:extLst>
                <a:ext uri="{FF2B5EF4-FFF2-40B4-BE49-F238E27FC236}">
                  <a16:creationId xmlns:a16="http://schemas.microsoft.com/office/drawing/2014/main" id="{4956FBC4-B508-402C-8726-5594FD5C8F00}"/>
                </a:ext>
              </a:extLst>
            </p:cNvPr>
            <p:cNvSpPr>
              <a:spLocks/>
            </p:cNvSpPr>
            <p:nvPr/>
          </p:nvSpPr>
          <p:spPr bwMode="auto">
            <a:xfrm rot="1676732">
              <a:off x="4693846" y="2347612"/>
              <a:ext cx="244893" cy="1208560"/>
            </a:xfrm>
            <a:custGeom>
              <a:avLst/>
              <a:gdLst>
                <a:gd name="T0" fmla="+- 0 10799 2"/>
                <a:gd name="T1" fmla="*/ T0 w 21595"/>
                <a:gd name="T2" fmla="*/ 10800 h 21600"/>
                <a:gd name="T3" fmla="+- 0 10799 2"/>
                <a:gd name="T4" fmla="*/ T3 w 21595"/>
                <a:gd name="T5" fmla="*/ 10800 h 21600"/>
                <a:gd name="T6" fmla="+- 0 10799 2"/>
                <a:gd name="T7" fmla="*/ T6 w 21595"/>
                <a:gd name="T8" fmla="*/ 10800 h 21600"/>
                <a:gd name="T9" fmla="+- 0 10799 2"/>
                <a:gd name="T10" fmla="*/ T9 w 21595"/>
                <a:gd name="T11" fmla="*/ 10800 h 21600"/>
              </a:gdLst>
              <a:ahLst/>
              <a:cxnLst>
                <a:cxn ang="0">
                  <a:pos x="T1" y="T2"/>
                </a:cxn>
                <a:cxn ang="0">
                  <a:pos x="T4" y="T5"/>
                </a:cxn>
                <a:cxn ang="0">
                  <a:pos x="T7" y="T8"/>
                </a:cxn>
                <a:cxn ang="0">
                  <a:pos x="T10" y="T11"/>
                </a:cxn>
              </a:cxnLst>
              <a:rect l="0" t="0" r="r" b="b"/>
              <a:pathLst>
                <a:path w="21595" h="21600">
                  <a:moveTo>
                    <a:pt x="10790" y="0"/>
                  </a:moveTo>
                  <a:cubicBezTo>
                    <a:pt x="9905" y="110"/>
                    <a:pt x="9098" y="241"/>
                    <a:pt x="8364" y="389"/>
                  </a:cubicBezTo>
                  <a:cubicBezTo>
                    <a:pt x="5623" y="945"/>
                    <a:pt x="4235" y="1698"/>
                    <a:pt x="3166" y="2452"/>
                  </a:cubicBezTo>
                  <a:cubicBezTo>
                    <a:pt x="1065" y="3934"/>
                    <a:pt x="-2" y="5468"/>
                    <a:pt x="0" y="7011"/>
                  </a:cubicBezTo>
                  <a:cubicBezTo>
                    <a:pt x="305" y="8249"/>
                    <a:pt x="899" y="9484"/>
                    <a:pt x="1780" y="10711"/>
                  </a:cubicBezTo>
                  <a:cubicBezTo>
                    <a:pt x="2651" y="11923"/>
                    <a:pt x="3809" y="13126"/>
                    <a:pt x="4899" y="14331"/>
                  </a:cubicBezTo>
                  <a:cubicBezTo>
                    <a:pt x="7082" y="16745"/>
                    <a:pt x="9024" y="19170"/>
                    <a:pt x="10727" y="21600"/>
                  </a:cubicBezTo>
                  <a:lnTo>
                    <a:pt x="10727" y="21265"/>
                  </a:lnTo>
                  <a:cubicBezTo>
                    <a:pt x="10754" y="21321"/>
                    <a:pt x="10775" y="21377"/>
                    <a:pt x="10797" y="21432"/>
                  </a:cubicBezTo>
                  <a:cubicBezTo>
                    <a:pt x="10819" y="21488"/>
                    <a:pt x="10842" y="21544"/>
                    <a:pt x="10869" y="21600"/>
                  </a:cubicBezTo>
                  <a:cubicBezTo>
                    <a:pt x="12572" y="19170"/>
                    <a:pt x="14514" y="16745"/>
                    <a:pt x="16697" y="14331"/>
                  </a:cubicBezTo>
                  <a:cubicBezTo>
                    <a:pt x="17787" y="13126"/>
                    <a:pt x="18945" y="11923"/>
                    <a:pt x="19816" y="10711"/>
                  </a:cubicBezTo>
                  <a:cubicBezTo>
                    <a:pt x="20697" y="9484"/>
                    <a:pt x="21291" y="8249"/>
                    <a:pt x="21596" y="7011"/>
                  </a:cubicBezTo>
                  <a:cubicBezTo>
                    <a:pt x="21598" y="5468"/>
                    <a:pt x="20531" y="3934"/>
                    <a:pt x="18430" y="2452"/>
                  </a:cubicBezTo>
                  <a:cubicBezTo>
                    <a:pt x="17361" y="1698"/>
                    <a:pt x="15973" y="945"/>
                    <a:pt x="13232" y="389"/>
                  </a:cubicBezTo>
                  <a:cubicBezTo>
                    <a:pt x="12498" y="241"/>
                    <a:pt x="11675" y="110"/>
                    <a:pt x="10790" y="0"/>
                  </a:cubicBezTo>
                  <a:close/>
                </a:path>
              </a:pathLst>
            </a:custGeom>
            <a:solidFill>
              <a:srgbClr val="ABD37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000000"/>
                </a:solidFill>
                <a:latin typeface="Helvetica Light" charset="0"/>
                <a:ea typeface="Helvetica Light" charset="0"/>
                <a:cs typeface="Helvetica Light" charset="0"/>
                <a:sym typeface="Helvetica Light" charset="0"/>
              </a:endParaRPr>
            </a:p>
          </p:txBody>
        </p:sp>
        <p:sp>
          <p:nvSpPr>
            <p:cNvPr id="27" name="AutoShape 43">
              <a:extLst>
                <a:ext uri="{FF2B5EF4-FFF2-40B4-BE49-F238E27FC236}">
                  <a16:creationId xmlns:a16="http://schemas.microsoft.com/office/drawing/2014/main" id="{9AF3B6DD-341F-4F19-A372-EF1E1A504580}"/>
                </a:ext>
              </a:extLst>
            </p:cNvPr>
            <p:cNvSpPr>
              <a:spLocks/>
            </p:cNvSpPr>
            <p:nvPr/>
          </p:nvSpPr>
          <p:spPr bwMode="auto">
            <a:xfrm>
              <a:off x="4536778" y="2419507"/>
              <a:ext cx="583592" cy="1056623"/>
            </a:xfrm>
            <a:custGeom>
              <a:avLst/>
              <a:gdLst>
                <a:gd name="T0" fmla="*/ 10794 w 21589"/>
                <a:gd name="T1" fmla="*/ 10800 h 21600"/>
                <a:gd name="T2" fmla="*/ 10794 w 21589"/>
                <a:gd name="T3" fmla="*/ 10800 h 21600"/>
                <a:gd name="T4" fmla="*/ 10794 w 21589"/>
                <a:gd name="T5" fmla="*/ 10800 h 21600"/>
                <a:gd name="T6" fmla="*/ 10794 w 21589"/>
                <a:gd name="T7" fmla="*/ 10800 h 21600"/>
              </a:gdLst>
              <a:ahLst/>
              <a:cxnLst>
                <a:cxn ang="0">
                  <a:pos x="T0" y="T1"/>
                </a:cxn>
                <a:cxn ang="0">
                  <a:pos x="T2" y="T3"/>
                </a:cxn>
                <a:cxn ang="0">
                  <a:pos x="T4" y="T5"/>
                </a:cxn>
                <a:cxn ang="0">
                  <a:pos x="T6" y="T7"/>
                </a:cxn>
              </a:cxnLst>
              <a:rect l="0" t="0" r="r" b="b"/>
              <a:pathLst>
                <a:path w="21589" h="21600">
                  <a:moveTo>
                    <a:pt x="20772" y="0"/>
                  </a:moveTo>
                  <a:lnTo>
                    <a:pt x="0" y="21600"/>
                  </a:lnTo>
                  <a:cubicBezTo>
                    <a:pt x="1772" y="20350"/>
                    <a:pt x="3530" y="19095"/>
                    <a:pt x="5276" y="17834"/>
                  </a:cubicBezTo>
                  <a:cubicBezTo>
                    <a:pt x="7003" y="16587"/>
                    <a:pt x="8717" y="15335"/>
                    <a:pt x="10474" y="14101"/>
                  </a:cubicBezTo>
                  <a:cubicBezTo>
                    <a:pt x="12271" y="12837"/>
                    <a:pt x="14114" y="11592"/>
                    <a:pt x="15742" y="10260"/>
                  </a:cubicBezTo>
                  <a:cubicBezTo>
                    <a:pt x="17247" y="9028"/>
                    <a:pt x="18562" y="7729"/>
                    <a:pt x="19671" y="6375"/>
                  </a:cubicBezTo>
                  <a:cubicBezTo>
                    <a:pt x="20203" y="5586"/>
                    <a:pt x="20655" y="4793"/>
                    <a:pt x="21030" y="3996"/>
                  </a:cubicBezTo>
                  <a:cubicBezTo>
                    <a:pt x="21317" y="3388"/>
                    <a:pt x="21557" y="2742"/>
                    <a:pt x="21586" y="2116"/>
                  </a:cubicBezTo>
                  <a:cubicBezTo>
                    <a:pt x="21600" y="1820"/>
                    <a:pt x="21565" y="1525"/>
                    <a:pt x="21532" y="1236"/>
                  </a:cubicBezTo>
                  <a:cubicBezTo>
                    <a:pt x="21493" y="899"/>
                    <a:pt x="21454" y="556"/>
                    <a:pt x="21122" y="243"/>
                  </a:cubicBezTo>
                  <a:cubicBezTo>
                    <a:pt x="21027" y="153"/>
                    <a:pt x="20909" y="72"/>
                    <a:pt x="20772" y="0"/>
                  </a:cubicBezTo>
                  <a:close/>
                </a:path>
              </a:pathLst>
            </a:custGeom>
            <a:solidFill>
              <a:srgbClr val="97C061"/>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000000"/>
                </a:solidFill>
                <a:latin typeface="Helvetica Light" charset="0"/>
                <a:ea typeface="Helvetica Light" charset="0"/>
                <a:cs typeface="Helvetica Light" charset="0"/>
                <a:sym typeface="Helvetica Light" charset="0"/>
              </a:endParaRPr>
            </a:p>
          </p:txBody>
        </p:sp>
        <p:sp>
          <p:nvSpPr>
            <p:cNvPr id="28" name="Oval 44">
              <a:extLst>
                <a:ext uri="{FF2B5EF4-FFF2-40B4-BE49-F238E27FC236}">
                  <a16:creationId xmlns:a16="http://schemas.microsoft.com/office/drawing/2014/main" id="{05050F61-3728-46EB-AEF2-94DBBEBEB959}"/>
                </a:ext>
              </a:extLst>
            </p:cNvPr>
            <p:cNvSpPr>
              <a:spLocks/>
            </p:cNvSpPr>
            <p:nvPr/>
          </p:nvSpPr>
          <p:spPr bwMode="auto">
            <a:xfrm rot="1676732">
              <a:off x="5208655" y="1618117"/>
              <a:ext cx="411457" cy="411457"/>
            </a:xfrm>
            <a:prstGeom prst="ellipse">
              <a:avLst/>
            </a:prstGeom>
            <a:solidFill>
              <a:srgbClr val="6FBFE5">
                <a:alpha val="58443"/>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algn="ctr" defTabSz="412750" fontAlgn="base" hangingPunct="0">
                <a:spcBef>
                  <a:spcPct val="0"/>
                </a:spcBef>
                <a:spcAft>
                  <a:spcPct val="0"/>
                </a:spcAft>
              </a:pPr>
              <a:endParaRPr lang="fr-FR" altLang="fr-FR" sz="1600">
                <a:solidFill>
                  <a:srgbClr val="FFFFFF"/>
                </a:solidFill>
                <a:latin typeface="Helvetica Light" charset="0"/>
                <a:ea typeface="Helvetica Light" charset="0"/>
                <a:cs typeface="Helvetica Light" charset="0"/>
                <a:sym typeface="Helvetica Light" charset="0"/>
              </a:endParaRPr>
            </a:p>
          </p:txBody>
        </p:sp>
      </p:grpSp>
    </p:spTree>
    <p:extLst>
      <p:ext uri="{BB962C8B-B14F-4D97-AF65-F5344CB8AC3E}">
        <p14:creationId xmlns:p14="http://schemas.microsoft.com/office/powerpoint/2010/main" val="1190594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p:txBody>
          <a:bodyPr vert="eaVert"/>
          <a:lstStyle/>
          <a:p>
            <a:pPr lvl="0"/>
            <a:r>
              <a:rPr lang="fr-FR" dirty="0"/>
              <a:t>Modifiez les styles du texte du masque</a:t>
            </a:r>
          </a:p>
          <a:p>
            <a:pPr lvl="1"/>
            <a:r>
              <a:rPr lang="fr-FR" dirty="0"/>
              <a:t>Deuxième niveau</a:t>
            </a:r>
          </a:p>
          <a:p>
            <a:pPr lvl="2"/>
            <a:r>
              <a:rPr lang="fr-FR" dirty="0"/>
              <a:t>Troisième niveau</a:t>
            </a:r>
          </a:p>
        </p:txBody>
      </p:sp>
      <p:sp>
        <p:nvSpPr>
          <p:cNvPr id="6" name="Espace réservé du numéro de diapositive 5"/>
          <p:cNvSpPr>
            <a:spLocks noGrp="1"/>
          </p:cNvSpPr>
          <p:nvPr>
            <p:ph type="sldNum" sz="quarter" idx="12"/>
          </p:nvPr>
        </p:nvSpPr>
        <p:spPr/>
        <p:txBody>
          <a:bodyPr/>
          <a:lstStyle/>
          <a:p>
            <a:fld id="{3FB19A0B-8C50-4048-A665-D286D4212708}" type="slidenum">
              <a:rPr lang="fr-FR" smtClean="0"/>
              <a:pPr/>
              <a:t>‹N°›</a:t>
            </a:fld>
            <a:endParaRPr lang="fr-FR"/>
          </a:p>
        </p:txBody>
      </p:sp>
    </p:spTree>
    <p:extLst>
      <p:ext uri="{BB962C8B-B14F-4D97-AF65-F5344CB8AC3E}">
        <p14:creationId xmlns:p14="http://schemas.microsoft.com/office/powerpoint/2010/main" val="2928041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838200" y="365125"/>
            <a:ext cx="7734300" cy="5811838"/>
          </a:xfrm>
        </p:spPr>
        <p:txBody>
          <a:bodyPr vert="eaVert"/>
          <a:lstStyle/>
          <a:p>
            <a:pPr lvl="0"/>
            <a:r>
              <a:rPr lang="fr-FR" dirty="0"/>
              <a:t>Modifiez les styles du texte du masque</a:t>
            </a:r>
          </a:p>
          <a:p>
            <a:pPr lvl="1"/>
            <a:r>
              <a:rPr lang="fr-FR" dirty="0"/>
              <a:t>Deuxième niveau</a:t>
            </a:r>
          </a:p>
          <a:p>
            <a:pPr lvl="2"/>
            <a:r>
              <a:rPr lang="fr-FR" dirty="0"/>
              <a:t>Troisième niveau</a:t>
            </a:r>
          </a:p>
        </p:txBody>
      </p:sp>
      <p:sp>
        <p:nvSpPr>
          <p:cNvPr id="4" name="Espace réservé de la date 3"/>
          <p:cNvSpPr>
            <a:spLocks noGrp="1"/>
          </p:cNvSpPr>
          <p:nvPr>
            <p:ph type="dt" sz="half" idx="10"/>
          </p:nvPr>
        </p:nvSpPr>
        <p:spPr>
          <a:xfrm>
            <a:off x="838200" y="6356350"/>
            <a:ext cx="2743200" cy="365125"/>
          </a:xfrm>
          <a:prstGeom prst="rect">
            <a:avLst/>
          </a:prstGeom>
        </p:spPr>
        <p:txBody>
          <a:bodyPr/>
          <a:lstStyle/>
          <a:p>
            <a:fld id="{F42A178F-E19B-4A9E-86BF-C76660BA15E8}" type="datetime1">
              <a:rPr lang="fr-FR" smtClean="0"/>
              <a:t>01/06/2018</a:t>
            </a:fld>
            <a:endParaRPr lang="fr-FR"/>
          </a:p>
        </p:txBody>
      </p:sp>
      <p:sp>
        <p:nvSpPr>
          <p:cNvPr id="5" name="Espace réservé du pied de page 4"/>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p:txBody>
          <a:bodyPr/>
          <a:lstStyle/>
          <a:p>
            <a:fld id="{3FB19A0B-8C50-4048-A665-D286D4212708}" type="slidenum">
              <a:rPr lang="fr-FR" smtClean="0"/>
              <a:pPr/>
              <a:t>‹N°›</a:t>
            </a:fld>
            <a:endParaRPr lang="fr-FR"/>
          </a:p>
        </p:txBody>
      </p:sp>
    </p:spTree>
    <p:extLst>
      <p:ext uri="{BB962C8B-B14F-4D97-AF65-F5344CB8AC3E}">
        <p14:creationId xmlns:p14="http://schemas.microsoft.com/office/powerpoint/2010/main" val="150833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p:txBody>
          <a:bodyPr/>
          <a:lstStyle/>
          <a:p>
            <a:pPr lvl="0"/>
            <a:r>
              <a:rPr lang="fr-FR" dirty="0"/>
              <a:t>Modifiez les styles du texte du masque</a:t>
            </a:r>
          </a:p>
          <a:p>
            <a:pPr lvl="1"/>
            <a:r>
              <a:rPr lang="fr-FR" dirty="0"/>
              <a:t>Deuxième niveau</a:t>
            </a:r>
          </a:p>
          <a:p>
            <a:pPr lvl="2"/>
            <a:r>
              <a:rPr lang="fr-FR" dirty="0"/>
              <a:t>Troisième niveau</a:t>
            </a:r>
          </a:p>
        </p:txBody>
      </p:sp>
      <p:sp>
        <p:nvSpPr>
          <p:cNvPr id="6" name="Espace réservé du numéro de diapositive 5"/>
          <p:cNvSpPr>
            <a:spLocks noGrp="1"/>
          </p:cNvSpPr>
          <p:nvPr>
            <p:ph type="sldNum" sz="quarter" idx="12"/>
          </p:nvPr>
        </p:nvSpPr>
        <p:spPr/>
        <p:txBody>
          <a:bodyPr/>
          <a:lstStyle/>
          <a:p>
            <a:fld id="{3FB19A0B-8C50-4048-A665-D286D4212708}" type="slidenum">
              <a:rPr lang="fr-FR" smtClean="0"/>
              <a:pPr/>
              <a:t>‹N°›</a:t>
            </a:fld>
            <a:endParaRPr lang="fr-FR"/>
          </a:p>
        </p:txBody>
      </p:sp>
    </p:spTree>
    <p:extLst>
      <p:ext uri="{BB962C8B-B14F-4D97-AF65-F5344CB8AC3E}">
        <p14:creationId xmlns:p14="http://schemas.microsoft.com/office/powerpoint/2010/main" val="234853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9"/>
            <a:ext cx="5333819" cy="1460182"/>
          </a:xfrm>
        </p:spPr>
        <p:txBody>
          <a:bodyPr anchor="b">
            <a:normAutofit/>
          </a:bodyPr>
          <a:lstStyle>
            <a:lvl1pPr>
              <a:defRPr lang="fr-FR" sz="6000" kern="0" cap="all" baseline="12500" dirty="0">
                <a:solidFill>
                  <a:srgbClr val="36526E"/>
                </a:solidFill>
                <a:latin typeface="Montserrat-Bold"/>
                <a:ea typeface="+mn-ea"/>
                <a:cs typeface="+mn-cs"/>
                <a:sym typeface="Montserrat-Bold"/>
              </a:defRPr>
            </a:lvl1pPr>
          </a:lstStyle>
          <a:p>
            <a:r>
              <a:rPr lang="fr-FR" dirty="0"/>
              <a:t>Modifiez le style du titre</a:t>
            </a:r>
          </a:p>
        </p:txBody>
      </p:sp>
      <p:sp>
        <p:nvSpPr>
          <p:cNvPr id="3" name="Espace réservé du texte 2"/>
          <p:cNvSpPr>
            <a:spLocks noGrp="1"/>
          </p:cNvSpPr>
          <p:nvPr>
            <p:ph type="body" idx="1"/>
          </p:nvPr>
        </p:nvSpPr>
        <p:spPr>
          <a:xfrm>
            <a:off x="831850" y="3306894"/>
            <a:ext cx="533381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6" name="Espace réservé du numéro de diapositive 5"/>
          <p:cNvSpPr>
            <a:spLocks noGrp="1"/>
          </p:cNvSpPr>
          <p:nvPr>
            <p:ph type="sldNum" sz="quarter" idx="12"/>
          </p:nvPr>
        </p:nvSpPr>
        <p:spPr/>
        <p:txBody>
          <a:bodyPr/>
          <a:lstStyle/>
          <a:p>
            <a:fld id="{3FB19A0B-8C50-4048-A665-D286D4212708}" type="slidenum">
              <a:rPr lang="fr-FR" smtClean="0"/>
              <a:pPr/>
              <a:t>‹N°›</a:t>
            </a:fld>
            <a:endParaRPr lang="fr-FR"/>
          </a:p>
        </p:txBody>
      </p:sp>
      <p:grpSp>
        <p:nvGrpSpPr>
          <p:cNvPr id="7" name="Groupe 6"/>
          <p:cNvGrpSpPr/>
          <p:nvPr userDrawn="1"/>
        </p:nvGrpSpPr>
        <p:grpSpPr>
          <a:xfrm>
            <a:off x="5875338" y="-2519363"/>
            <a:ext cx="7741444" cy="11129169"/>
            <a:chOff x="5875338" y="-2519363"/>
            <a:chExt cx="7741444" cy="11129169"/>
          </a:xfrm>
        </p:grpSpPr>
        <p:sp>
          <p:nvSpPr>
            <p:cNvPr id="8" name="Shape 345">
              <a:extLst>
                <a:ext uri="{FF2B5EF4-FFF2-40B4-BE49-F238E27FC236}">
                  <a16:creationId xmlns:a16="http://schemas.microsoft.com/office/drawing/2014/main" id="{829845F5-60A1-46CF-BAC5-503A0AEEF431}"/>
                </a:ext>
              </a:extLst>
            </p:cNvPr>
            <p:cNvSpPr>
              <a:spLocks/>
            </p:cNvSpPr>
            <p:nvPr/>
          </p:nvSpPr>
          <p:spPr bwMode="auto">
            <a:xfrm>
              <a:off x="6819900" y="975519"/>
              <a:ext cx="3686969" cy="4544219"/>
            </a:xfrm>
            <a:custGeom>
              <a:avLst/>
              <a:gdLst>
                <a:gd name="T0" fmla="*/ 2147483646 w 19888"/>
                <a:gd name="T1" fmla="*/ 2147483646 h 20156"/>
                <a:gd name="T2" fmla="*/ 2147483646 w 19888"/>
                <a:gd name="T3" fmla="*/ 2147483646 h 20156"/>
                <a:gd name="T4" fmla="*/ 2147483646 w 19888"/>
                <a:gd name="T5" fmla="*/ 2147483646 h 20156"/>
                <a:gd name="T6" fmla="*/ 2147483646 w 19888"/>
                <a:gd name="T7" fmla="*/ 2147483646 h 20156"/>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888" h="20156" extrusionOk="0">
                  <a:moveTo>
                    <a:pt x="19448" y="13996"/>
                  </a:moveTo>
                  <a:cubicBezTo>
                    <a:pt x="20464" y="15930"/>
                    <a:pt x="19674" y="18184"/>
                    <a:pt x="17562" y="19377"/>
                  </a:cubicBezTo>
                  <a:cubicBezTo>
                    <a:pt x="15351" y="20625"/>
                    <a:pt x="12361" y="20348"/>
                    <a:pt x="10543" y="18727"/>
                  </a:cubicBezTo>
                  <a:lnTo>
                    <a:pt x="1295" y="9744"/>
                  </a:lnTo>
                  <a:cubicBezTo>
                    <a:pt x="-1136" y="6772"/>
                    <a:pt x="-39" y="2731"/>
                    <a:pt x="3699" y="892"/>
                  </a:cubicBezTo>
                  <a:cubicBezTo>
                    <a:pt x="7491" y="-975"/>
                    <a:pt x="12413" y="193"/>
                    <a:pt x="14412" y="3434"/>
                  </a:cubicBezTo>
                  <a:lnTo>
                    <a:pt x="19448" y="13996"/>
                  </a:lnTo>
                  <a:close/>
                </a:path>
              </a:pathLst>
            </a:custGeom>
            <a:noFill/>
            <a:ln w="25400">
              <a:solidFill>
                <a:srgbClr val="C6CDD5"/>
              </a:solidFill>
              <a:miter lim="400000"/>
              <a:headEnd/>
              <a:tailEnd/>
            </a:ln>
            <a:extLst>
              <a:ext uri="{909E8E84-426E-40DD-AFC4-6F175D3DCCD1}">
                <a14:hiddenFill xmlns:a14="http://schemas.microsoft.com/office/drawing/2010/main">
                  <a:solidFill>
                    <a:srgbClr val="FFFFFF"/>
                  </a:solidFill>
                </a14:hiddenFill>
              </a:ext>
            </a:extLst>
          </p:spPr>
          <p:txBody>
            <a:bodyPr lIns="25400" tIns="25400" rIns="25400" bIns="25400" anchor="ctr"/>
            <a:lstStyle/>
            <a:p>
              <a:pPr defTabSz="412750" eaLnBrk="0" fontAlgn="base" hangingPunct="0">
                <a:spcBef>
                  <a:spcPct val="0"/>
                </a:spcBef>
                <a:spcAft>
                  <a:spcPct val="0"/>
                </a:spcAft>
              </a:pPr>
              <a:endParaRPr lang="fr-MA" sz="2500">
                <a:solidFill>
                  <a:srgbClr val="000000"/>
                </a:solidFill>
                <a:latin typeface="Helvetica Light" charset="0"/>
                <a:sym typeface="Helvetica Light" charset="0"/>
              </a:endParaRPr>
            </a:p>
          </p:txBody>
        </p:sp>
        <p:sp>
          <p:nvSpPr>
            <p:cNvPr id="9" name="Shape 360">
              <a:extLst>
                <a:ext uri="{FF2B5EF4-FFF2-40B4-BE49-F238E27FC236}">
                  <a16:creationId xmlns:a16="http://schemas.microsoft.com/office/drawing/2014/main" id="{0F10A50F-7870-4773-93AA-6760E79DF50C}"/>
                </a:ext>
              </a:extLst>
            </p:cNvPr>
            <p:cNvSpPr>
              <a:spLocks/>
            </p:cNvSpPr>
            <p:nvPr/>
          </p:nvSpPr>
          <p:spPr bwMode="auto">
            <a:xfrm>
              <a:off x="6812757" y="865981"/>
              <a:ext cx="2838450" cy="3037681"/>
            </a:xfrm>
            <a:custGeom>
              <a:avLst/>
              <a:gdLst>
                <a:gd name="T0" fmla="*/ 2147483646 w 21588"/>
                <a:gd name="T1" fmla="*/ 2147483646 h 21600"/>
                <a:gd name="T2" fmla="*/ 2147483646 w 21588"/>
                <a:gd name="T3" fmla="*/ 2147483646 h 21600"/>
                <a:gd name="T4" fmla="*/ 2147483646 w 21588"/>
                <a:gd name="T5" fmla="*/ 2147483646 h 21600"/>
                <a:gd name="T6" fmla="*/ 2147483646 w 21588"/>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88" h="21600" extrusionOk="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C6CDD5"/>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13547" tIns="13547" rIns="13547" bIns="13547" anchor="ctr"/>
            <a:lstStyle/>
            <a:p>
              <a:pPr defTabSz="412750" eaLnBrk="0" fontAlgn="base" hangingPunct="0">
                <a:spcBef>
                  <a:spcPct val="0"/>
                </a:spcBef>
                <a:spcAft>
                  <a:spcPct val="0"/>
                </a:spcAft>
              </a:pPr>
              <a:endParaRPr lang="fr-MA" sz="2500">
                <a:solidFill>
                  <a:srgbClr val="000000"/>
                </a:solidFill>
                <a:latin typeface="Helvetica Light" charset="0"/>
                <a:sym typeface="Helvetica Light" charset="0"/>
              </a:endParaRPr>
            </a:p>
          </p:txBody>
        </p:sp>
        <p:sp>
          <p:nvSpPr>
            <p:cNvPr id="10" name="Shape 361">
              <a:extLst>
                <a:ext uri="{FF2B5EF4-FFF2-40B4-BE49-F238E27FC236}">
                  <a16:creationId xmlns:a16="http://schemas.microsoft.com/office/drawing/2014/main" id="{6B6A98F2-A67D-429C-A07A-76ACA75FB3F6}"/>
                </a:ext>
              </a:extLst>
            </p:cNvPr>
            <p:cNvSpPr>
              <a:spLocks/>
            </p:cNvSpPr>
            <p:nvPr/>
          </p:nvSpPr>
          <p:spPr bwMode="auto">
            <a:xfrm rot="1840664">
              <a:off x="8510588" y="3468687"/>
              <a:ext cx="2002632" cy="2143919"/>
            </a:xfrm>
            <a:custGeom>
              <a:avLst/>
              <a:gdLst>
                <a:gd name="T0" fmla="*/ 2147483646 w 21588"/>
                <a:gd name="T1" fmla="*/ 2147483646 h 21600"/>
                <a:gd name="T2" fmla="*/ 2147483646 w 21588"/>
                <a:gd name="T3" fmla="*/ 2147483646 h 21600"/>
                <a:gd name="T4" fmla="*/ 2147483646 w 21588"/>
                <a:gd name="T5" fmla="*/ 2147483646 h 21600"/>
                <a:gd name="T6" fmla="*/ 2147483646 w 21588"/>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88" h="21600" extrusionOk="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C6CDD5"/>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13547" tIns="13547" rIns="13547" bIns="13547" anchor="ctr"/>
            <a:lstStyle/>
            <a:p>
              <a:pPr defTabSz="412750" eaLnBrk="0" fontAlgn="base" hangingPunct="0">
                <a:spcBef>
                  <a:spcPct val="0"/>
                </a:spcBef>
                <a:spcAft>
                  <a:spcPct val="0"/>
                </a:spcAft>
              </a:pPr>
              <a:endParaRPr lang="fr-MA" sz="2500">
                <a:solidFill>
                  <a:srgbClr val="000000"/>
                </a:solidFill>
                <a:latin typeface="Helvetica Light" charset="0"/>
                <a:sym typeface="Helvetica Light" charset="0"/>
              </a:endParaRPr>
            </a:p>
          </p:txBody>
        </p:sp>
        <p:sp>
          <p:nvSpPr>
            <p:cNvPr id="11" name="Shape 362">
              <a:extLst>
                <a:ext uri="{FF2B5EF4-FFF2-40B4-BE49-F238E27FC236}">
                  <a16:creationId xmlns:a16="http://schemas.microsoft.com/office/drawing/2014/main" id="{666A94B4-A74D-4CAC-8995-4591DC85720D}"/>
                </a:ext>
              </a:extLst>
            </p:cNvPr>
            <p:cNvSpPr>
              <a:spLocks/>
            </p:cNvSpPr>
            <p:nvPr/>
          </p:nvSpPr>
          <p:spPr bwMode="auto">
            <a:xfrm rot="81901">
              <a:off x="9733757" y="1094581"/>
              <a:ext cx="1512888" cy="1618456"/>
            </a:xfrm>
            <a:custGeom>
              <a:avLst/>
              <a:gdLst>
                <a:gd name="T0" fmla="*/ 2147483646 w 21588"/>
                <a:gd name="T1" fmla="*/ 2147483646 h 21600"/>
                <a:gd name="T2" fmla="*/ 2147483646 w 21588"/>
                <a:gd name="T3" fmla="*/ 2147483646 h 21600"/>
                <a:gd name="T4" fmla="*/ 2147483646 w 21588"/>
                <a:gd name="T5" fmla="*/ 2147483646 h 21600"/>
                <a:gd name="T6" fmla="*/ 2147483646 w 21588"/>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88" h="21600" extrusionOk="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1"/>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C6CDD5"/>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13547" tIns="13547" rIns="13547" bIns="13547" anchor="ctr"/>
            <a:lstStyle/>
            <a:p>
              <a:pPr defTabSz="412750" eaLnBrk="0" fontAlgn="base" hangingPunct="0">
                <a:spcBef>
                  <a:spcPct val="0"/>
                </a:spcBef>
                <a:spcAft>
                  <a:spcPct val="0"/>
                </a:spcAft>
              </a:pPr>
              <a:endParaRPr lang="fr-MA" sz="2500">
                <a:solidFill>
                  <a:srgbClr val="000000"/>
                </a:solidFill>
                <a:latin typeface="Helvetica Light" charset="0"/>
                <a:sym typeface="Helvetica Light" charset="0"/>
              </a:endParaRPr>
            </a:p>
          </p:txBody>
        </p:sp>
        <p:sp>
          <p:nvSpPr>
            <p:cNvPr id="12" name="Shape 366">
              <a:extLst>
                <a:ext uri="{FF2B5EF4-FFF2-40B4-BE49-F238E27FC236}">
                  <a16:creationId xmlns:a16="http://schemas.microsoft.com/office/drawing/2014/main" id="{176961C2-617E-4DF0-85BC-FAE3A19BE796}"/>
                </a:ext>
              </a:extLst>
            </p:cNvPr>
            <p:cNvSpPr>
              <a:spLocks/>
            </p:cNvSpPr>
            <p:nvPr/>
          </p:nvSpPr>
          <p:spPr bwMode="auto">
            <a:xfrm rot="1343251">
              <a:off x="8059738" y="-2519363"/>
              <a:ext cx="3468688" cy="3712369"/>
            </a:xfrm>
            <a:custGeom>
              <a:avLst/>
              <a:gdLst>
                <a:gd name="T0" fmla="*/ 2147483646 w 21588"/>
                <a:gd name="T1" fmla="*/ 2147483646 h 21600"/>
                <a:gd name="T2" fmla="*/ 2147483646 w 21588"/>
                <a:gd name="T3" fmla="*/ 2147483646 h 21600"/>
                <a:gd name="T4" fmla="*/ 2147483646 w 21588"/>
                <a:gd name="T5" fmla="*/ 2147483646 h 21600"/>
                <a:gd name="T6" fmla="*/ 2147483646 w 21588"/>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88" h="21600" extrusionOk="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C6CDD5">
                <a:alpha val="2352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13547" tIns="13547" rIns="13547" bIns="13547" anchor="ctr"/>
            <a:lstStyle/>
            <a:p>
              <a:pPr defTabSz="412750" eaLnBrk="0" fontAlgn="base" hangingPunct="0">
                <a:spcBef>
                  <a:spcPct val="0"/>
                </a:spcBef>
                <a:spcAft>
                  <a:spcPct val="0"/>
                </a:spcAft>
              </a:pPr>
              <a:endParaRPr lang="fr-MA" sz="2500">
                <a:solidFill>
                  <a:srgbClr val="000000"/>
                </a:solidFill>
                <a:latin typeface="Helvetica Light" charset="0"/>
                <a:sym typeface="Helvetica Light" charset="0"/>
              </a:endParaRPr>
            </a:p>
          </p:txBody>
        </p:sp>
        <p:sp>
          <p:nvSpPr>
            <p:cNvPr id="13" name="Shape 367">
              <a:extLst>
                <a:ext uri="{FF2B5EF4-FFF2-40B4-BE49-F238E27FC236}">
                  <a16:creationId xmlns:a16="http://schemas.microsoft.com/office/drawing/2014/main" id="{73A5E333-80A1-4A5F-AC11-79085F9269D6}"/>
                </a:ext>
              </a:extLst>
            </p:cNvPr>
            <p:cNvSpPr>
              <a:spLocks/>
            </p:cNvSpPr>
            <p:nvPr/>
          </p:nvSpPr>
          <p:spPr bwMode="auto">
            <a:xfrm rot="1343251">
              <a:off x="5875338" y="4897437"/>
              <a:ext cx="3468688" cy="3712369"/>
            </a:xfrm>
            <a:custGeom>
              <a:avLst/>
              <a:gdLst>
                <a:gd name="T0" fmla="*/ 2147483646 w 21588"/>
                <a:gd name="T1" fmla="*/ 2147483646 h 21600"/>
                <a:gd name="T2" fmla="*/ 2147483646 w 21588"/>
                <a:gd name="T3" fmla="*/ 2147483646 h 21600"/>
                <a:gd name="T4" fmla="*/ 2147483646 w 21588"/>
                <a:gd name="T5" fmla="*/ 2147483646 h 21600"/>
                <a:gd name="T6" fmla="*/ 2147483646 w 21588"/>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88" h="21600" extrusionOk="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C6CDD5">
                <a:alpha val="2352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13547" tIns="13547" rIns="13547" bIns="13547" anchor="ctr"/>
            <a:lstStyle/>
            <a:p>
              <a:pPr defTabSz="412750" eaLnBrk="0" fontAlgn="base" hangingPunct="0">
                <a:spcBef>
                  <a:spcPct val="0"/>
                </a:spcBef>
                <a:spcAft>
                  <a:spcPct val="0"/>
                </a:spcAft>
              </a:pPr>
              <a:endParaRPr lang="fr-MA" sz="2500">
                <a:solidFill>
                  <a:srgbClr val="000000"/>
                </a:solidFill>
                <a:latin typeface="Helvetica Light" charset="0"/>
                <a:sym typeface="Helvetica Light" charset="0"/>
              </a:endParaRPr>
            </a:p>
          </p:txBody>
        </p:sp>
        <p:sp>
          <p:nvSpPr>
            <p:cNvPr id="14" name="Shape 368">
              <a:extLst>
                <a:ext uri="{FF2B5EF4-FFF2-40B4-BE49-F238E27FC236}">
                  <a16:creationId xmlns:a16="http://schemas.microsoft.com/office/drawing/2014/main" id="{36B13A61-51DA-436C-B5F0-F9BA4DD41BE8}"/>
                </a:ext>
              </a:extLst>
            </p:cNvPr>
            <p:cNvSpPr>
              <a:spLocks/>
            </p:cNvSpPr>
            <p:nvPr/>
          </p:nvSpPr>
          <p:spPr bwMode="auto">
            <a:xfrm rot="1343251">
              <a:off x="11252994" y="1513681"/>
              <a:ext cx="2363788" cy="2529681"/>
            </a:xfrm>
            <a:custGeom>
              <a:avLst/>
              <a:gdLst>
                <a:gd name="T0" fmla="*/ 2147483646 w 21588"/>
                <a:gd name="T1" fmla="*/ 2147483646 h 21600"/>
                <a:gd name="T2" fmla="*/ 2147483646 w 21588"/>
                <a:gd name="T3" fmla="*/ 2147483646 h 21600"/>
                <a:gd name="T4" fmla="*/ 2147483646 w 21588"/>
                <a:gd name="T5" fmla="*/ 2147483646 h 21600"/>
                <a:gd name="T6" fmla="*/ 2147483646 w 21588"/>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88" h="21600" extrusionOk="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rgbClr val="C6CDD5">
                <a:alpha val="2352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13547" tIns="13547" rIns="13547" bIns="13547" anchor="ctr"/>
            <a:lstStyle/>
            <a:p>
              <a:pPr defTabSz="412750" eaLnBrk="0" fontAlgn="base" hangingPunct="0">
                <a:spcBef>
                  <a:spcPct val="0"/>
                </a:spcBef>
                <a:spcAft>
                  <a:spcPct val="0"/>
                </a:spcAft>
              </a:pPr>
              <a:endParaRPr lang="fr-MA" sz="2500">
                <a:solidFill>
                  <a:srgbClr val="000000"/>
                </a:solidFill>
                <a:latin typeface="Helvetica Light" charset="0"/>
                <a:sym typeface="Helvetica Light" charset="0"/>
              </a:endParaRPr>
            </a:p>
          </p:txBody>
        </p:sp>
        <p:grpSp>
          <p:nvGrpSpPr>
            <p:cNvPr id="15" name="Group 371">
              <a:extLst>
                <a:ext uri="{FF2B5EF4-FFF2-40B4-BE49-F238E27FC236}">
                  <a16:creationId xmlns:a16="http://schemas.microsoft.com/office/drawing/2014/main" id="{2FC11660-2303-4A45-9B26-A337C583E076}"/>
                </a:ext>
              </a:extLst>
            </p:cNvPr>
            <p:cNvGrpSpPr>
              <a:grpSpLocks/>
            </p:cNvGrpSpPr>
            <p:nvPr/>
          </p:nvGrpSpPr>
          <p:grpSpPr bwMode="auto">
            <a:xfrm>
              <a:off x="7626350" y="1778794"/>
              <a:ext cx="1211263" cy="1212056"/>
              <a:chOff x="0" y="0"/>
              <a:chExt cx="2423914" cy="2423914"/>
            </a:xfrm>
          </p:grpSpPr>
          <p:graphicFrame>
            <p:nvGraphicFramePr>
              <p:cNvPr id="24" name="Chart 369">
                <a:extLst>
                  <a:ext uri="{FF2B5EF4-FFF2-40B4-BE49-F238E27FC236}">
                    <a16:creationId xmlns:a16="http://schemas.microsoft.com/office/drawing/2014/main" id="{F80C3139-44D5-405B-BABA-E6A8B855DB5F}"/>
                  </a:ext>
                </a:extLst>
              </p:cNvPr>
              <p:cNvGraphicFramePr>
                <a:graphicFrameLocks/>
              </p:cNvGraphicFramePr>
              <p:nvPr/>
            </p:nvGraphicFramePr>
            <p:xfrm>
              <a:off x="-50800" y="-50800"/>
              <a:ext cx="2525515" cy="2525515"/>
            </p:xfrm>
            <a:graphic>
              <a:graphicData uri="http://schemas.openxmlformats.org/presentationml/2006/ole">
                <mc:AlternateContent xmlns:mc="http://schemas.openxmlformats.org/markup-compatibility/2006">
                  <mc:Choice xmlns:v="urn:schemas-microsoft-com:vml" Requires="v">
                    <p:oleObj spid="_x0000_s3790" name="Chart" r:id="rId3" imgW="2530059" imgH="2530059" progId="Excel.Sheet.8">
                      <p:embed/>
                    </p:oleObj>
                  </mc:Choice>
                  <mc:Fallback>
                    <p:oleObj name="Chart" r:id="rId3" imgW="2530059" imgH="2530059" progId="Excel.Sheet.8">
                      <p:embed/>
                      <p:pic>
                        <p:nvPicPr>
                          <p:cNvPr id="24" name="Chart 369">
                            <a:extLst>
                              <a:ext uri="{FF2B5EF4-FFF2-40B4-BE49-F238E27FC236}">
                                <a16:creationId xmlns:a16="http://schemas.microsoft.com/office/drawing/2014/main" id="{F80C3139-44D5-405B-BABA-E6A8B855DB5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 y="-50800"/>
                            <a:ext cx="2525515" cy="25255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Shape 370">
                <a:extLst>
                  <a:ext uri="{FF2B5EF4-FFF2-40B4-BE49-F238E27FC236}">
                    <a16:creationId xmlns:a16="http://schemas.microsoft.com/office/drawing/2014/main" id="{52851ECC-9D87-48CE-ACA9-13838105E293}"/>
                  </a:ext>
                </a:extLst>
              </p:cNvPr>
              <p:cNvSpPr>
                <a:spLocks noChangeArrowheads="1"/>
              </p:cNvSpPr>
              <p:nvPr/>
            </p:nvSpPr>
            <p:spPr bwMode="auto">
              <a:xfrm>
                <a:off x="271809" y="271809"/>
                <a:ext cx="1880296" cy="1880296"/>
              </a:xfrm>
              <a:prstGeom prst="ellipse">
                <a:avLst/>
              </a:pr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defTabSz="412750" fontAlgn="base" hangingPunct="0">
                  <a:spcBef>
                    <a:spcPct val="0"/>
                  </a:spcBef>
                  <a:spcAft>
                    <a:spcPct val="0"/>
                  </a:spcAft>
                </a:pPr>
                <a:endParaRPr lang="fr-FR" altLang="fr-FR" sz="1600">
                  <a:solidFill>
                    <a:srgbClr val="FFFFFF"/>
                  </a:solidFill>
                </a:endParaRPr>
              </a:p>
            </p:txBody>
          </p:sp>
        </p:grpSp>
        <p:grpSp>
          <p:nvGrpSpPr>
            <p:cNvPr id="16" name="Group 374">
              <a:extLst>
                <a:ext uri="{FF2B5EF4-FFF2-40B4-BE49-F238E27FC236}">
                  <a16:creationId xmlns:a16="http://schemas.microsoft.com/office/drawing/2014/main" id="{F46D2877-502D-44F2-8F58-D380C9906C83}"/>
                </a:ext>
              </a:extLst>
            </p:cNvPr>
            <p:cNvGrpSpPr>
              <a:grpSpLocks/>
            </p:cNvGrpSpPr>
            <p:nvPr/>
          </p:nvGrpSpPr>
          <p:grpSpPr bwMode="auto">
            <a:xfrm>
              <a:off x="9087644" y="4115594"/>
              <a:ext cx="849313" cy="849313"/>
              <a:chOff x="0" y="0"/>
              <a:chExt cx="1698426" cy="1698426"/>
            </a:xfrm>
          </p:grpSpPr>
          <p:graphicFrame>
            <p:nvGraphicFramePr>
              <p:cNvPr id="22" name="Chart 372">
                <a:extLst>
                  <a:ext uri="{FF2B5EF4-FFF2-40B4-BE49-F238E27FC236}">
                    <a16:creationId xmlns:a16="http://schemas.microsoft.com/office/drawing/2014/main" id="{D0EB3814-8759-43C6-839C-BA8D9E9FE6E8}"/>
                  </a:ext>
                </a:extLst>
              </p:cNvPr>
              <p:cNvGraphicFramePr>
                <a:graphicFrameLocks/>
              </p:cNvGraphicFramePr>
              <p:nvPr/>
            </p:nvGraphicFramePr>
            <p:xfrm>
              <a:off x="-50800" y="-50800"/>
              <a:ext cx="1800027" cy="1800027"/>
            </p:xfrm>
            <a:graphic>
              <a:graphicData uri="http://schemas.openxmlformats.org/presentationml/2006/ole">
                <mc:AlternateContent xmlns:mc="http://schemas.openxmlformats.org/markup-compatibility/2006">
                  <mc:Choice xmlns:v="urn:schemas-microsoft-com:vml" Requires="v">
                    <p:oleObj spid="_x0000_s3791" name="Chart" r:id="rId5" imgW="1804572" imgH="1804572" progId="Excel.Sheet.8">
                      <p:embed/>
                    </p:oleObj>
                  </mc:Choice>
                  <mc:Fallback>
                    <p:oleObj name="Chart" r:id="rId5" imgW="1804572" imgH="1804572" progId="Excel.Sheet.8">
                      <p:embed/>
                      <p:pic>
                        <p:nvPicPr>
                          <p:cNvPr id="22" name="Chart 372">
                            <a:extLst>
                              <a:ext uri="{FF2B5EF4-FFF2-40B4-BE49-F238E27FC236}">
                                <a16:creationId xmlns:a16="http://schemas.microsoft.com/office/drawing/2014/main" id="{D0EB3814-8759-43C6-839C-BA8D9E9FE6E8}"/>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00" y="-50800"/>
                            <a:ext cx="1800027" cy="18000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Shape 373">
                <a:extLst>
                  <a:ext uri="{FF2B5EF4-FFF2-40B4-BE49-F238E27FC236}">
                    <a16:creationId xmlns:a16="http://schemas.microsoft.com/office/drawing/2014/main" id="{59FEBA7A-2E50-469C-BF10-2656CC0D6903}"/>
                  </a:ext>
                </a:extLst>
              </p:cNvPr>
              <p:cNvSpPr>
                <a:spLocks noChangeArrowheads="1"/>
              </p:cNvSpPr>
              <p:nvPr/>
            </p:nvSpPr>
            <p:spPr bwMode="auto">
              <a:xfrm>
                <a:off x="248399" y="248399"/>
                <a:ext cx="1201628" cy="1201628"/>
              </a:xfrm>
              <a:prstGeom prst="ellipse">
                <a:avLst/>
              </a:pr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defTabSz="412750" fontAlgn="base" hangingPunct="0">
                  <a:spcBef>
                    <a:spcPct val="0"/>
                  </a:spcBef>
                  <a:spcAft>
                    <a:spcPct val="0"/>
                  </a:spcAft>
                </a:pPr>
                <a:endParaRPr lang="fr-FR" altLang="fr-FR" sz="1600">
                  <a:solidFill>
                    <a:srgbClr val="FFFFFF"/>
                  </a:solidFill>
                </a:endParaRPr>
              </a:p>
            </p:txBody>
          </p:sp>
        </p:grpSp>
        <p:grpSp>
          <p:nvGrpSpPr>
            <p:cNvPr id="17" name="Group 377">
              <a:extLst>
                <a:ext uri="{FF2B5EF4-FFF2-40B4-BE49-F238E27FC236}">
                  <a16:creationId xmlns:a16="http://schemas.microsoft.com/office/drawing/2014/main" id="{C3FA089F-AB9A-4906-9533-E07093EB64FE}"/>
                </a:ext>
              </a:extLst>
            </p:cNvPr>
            <p:cNvGrpSpPr>
              <a:grpSpLocks/>
            </p:cNvGrpSpPr>
            <p:nvPr/>
          </p:nvGrpSpPr>
          <p:grpSpPr bwMode="auto">
            <a:xfrm>
              <a:off x="10182225" y="1595437"/>
              <a:ext cx="615950" cy="615950"/>
              <a:chOff x="0" y="0"/>
              <a:chExt cx="1231800" cy="1231800"/>
            </a:xfrm>
          </p:grpSpPr>
          <p:graphicFrame>
            <p:nvGraphicFramePr>
              <p:cNvPr id="20" name="Chart 375">
                <a:extLst>
                  <a:ext uri="{FF2B5EF4-FFF2-40B4-BE49-F238E27FC236}">
                    <a16:creationId xmlns:a16="http://schemas.microsoft.com/office/drawing/2014/main" id="{7D75E1D7-3144-46BA-8648-BA0DFA071207}"/>
                  </a:ext>
                </a:extLst>
              </p:cNvPr>
              <p:cNvGraphicFramePr>
                <a:graphicFrameLocks/>
              </p:cNvGraphicFramePr>
              <p:nvPr/>
            </p:nvGraphicFramePr>
            <p:xfrm>
              <a:off x="-50800" y="-50800"/>
              <a:ext cx="1333401" cy="1333401"/>
            </p:xfrm>
            <a:graphic>
              <a:graphicData uri="http://schemas.openxmlformats.org/presentationml/2006/ole">
                <mc:AlternateContent xmlns:mc="http://schemas.openxmlformats.org/markup-compatibility/2006">
                  <mc:Choice xmlns:v="urn:schemas-microsoft-com:vml" Requires="v">
                    <p:oleObj spid="_x0000_s3792" name="Chart" r:id="rId7" imgW="1341236" imgH="1335140" progId="Excel.Sheet.8">
                      <p:embed/>
                    </p:oleObj>
                  </mc:Choice>
                  <mc:Fallback>
                    <p:oleObj name="Chart" r:id="rId7" imgW="1341236" imgH="1335140" progId="Excel.Sheet.8">
                      <p:embed/>
                      <p:pic>
                        <p:nvPicPr>
                          <p:cNvPr id="20" name="Chart 375">
                            <a:extLst>
                              <a:ext uri="{FF2B5EF4-FFF2-40B4-BE49-F238E27FC236}">
                                <a16:creationId xmlns:a16="http://schemas.microsoft.com/office/drawing/2014/main" id="{7D75E1D7-3144-46BA-8648-BA0DFA071207}"/>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00" y="-50800"/>
                            <a:ext cx="1333401" cy="13334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Shape 376">
                <a:extLst>
                  <a:ext uri="{FF2B5EF4-FFF2-40B4-BE49-F238E27FC236}">
                    <a16:creationId xmlns:a16="http://schemas.microsoft.com/office/drawing/2014/main" id="{CEB5982B-E2B7-43D5-B883-902F7EBE6A91}"/>
                  </a:ext>
                </a:extLst>
              </p:cNvPr>
              <p:cNvSpPr>
                <a:spLocks noChangeArrowheads="1"/>
              </p:cNvSpPr>
              <p:nvPr/>
            </p:nvSpPr>
            <p:spPr bwMode="auto">
              <a:xfrm>
                <a:off x="209771" y="209771"/>
                <a:ext cx="812259" cy="812259"/>
              </a:xfrm>
              <a:prstGeom prst="ellipse">
                <a:avLst/>
              </a:pr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lstStyle>
                <a:lvl1pPr>
                  <a:defRPr sz="5000">
                    <a:solidFill>
                      <a:srgbClr val="000000"/>
                    </a:solidFill>
                    <a:latin typeface="Helvetica Light" charset="0"/>
                    <a:ea typeface="Helvetica Light" charset="0"/>
                    <a:cs typeface="Helvetica Light" charset="0"/>
                    <a:sym typeface="Helvetica Light" charset="0"/>
                  </a:defRPr>
                </a:lvl1pPr>
                <a:lvl2pPr marL="742950" indent="-285750">
                  <a:defRPr sz="5000">
                    <a:solidFill>
                      <a:srgbClr val="000000"/>
                    </a:solidFill>
                    <a:latin typeface="Helvetica Light" charset="0"/>
                    <a:ea typeface="Helvetica Light" charset="0"/>
                    <a:cs typeface="Helvetica Light" charset="0"/>
                    <a:sym typeface="Helvetica Light" charset="0"/>
                  </a:defRPr>
                </a:lvl2pPr>
                <a:lvl3pPr marL="1143000" indent="-228600">
                  <a:defRPr sz="5000">
                    <a:solidFill>
                      <a:srgbClr val="000000"/>
                    </a:solidFill>
                    <a:latin typeface="Helvetica Light" charset="0"/>
                    <a:ea typeface="Helvetica Light" charset="0"/>
                    <a:cs typeface="Helvetica Light" charset="0"/>
                    <a:sym typeface="Helvetica Light" charset="0"/>
                  </a:defRPr>
                </a:lvl3pPr>
                <a:lvl4pPr marL="1600200" indent="-228600">
                  <a:defRPr sz="5000">
                    <a:solidFill>
                      <a:srgbClr val="000000"/>
                    </a:solidFill>
                    <a:latin typeface="Helvetica Light" charset="0"/>
                    <a:ea typeface="Helvetica Light" charset="0"/>
                    <a:cs typeface="Helvetica Light" charset="0"/>
                    <a:sym typeface="Helvetica Light" charset="0"/>
                  </a:defRPr>
                </a:lvl4pPr>
                <a:lvl5pPr marL="2057400" indent="-228600">
                  <a:defRPr sz="5000">
                    <a:solidFill>
                      <a:srgbClr val="000000"/>
                    </a:solidFill>
                    <a:latin typeface="Helvetica Light" charset="0"/>
                    <a:ea typeface="Helvetica Light" charset="0"/>
                    <a:cs typeface="Helvetica Light" charset="0"/>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Helvetica Light" charset="0"/>
                    <a:cs typeface="Helvetica Light" charset="0"/>
                    <a:sym typeface="Helvetica Light" charset="0"/>
                  </a:defRPr>
                </a:lvl9pPr>
              </a:lstStyle>
              <a:p>
                <a:pPr algn="ctr" defTabSz="412750" fontAlgn="base" hangingPunct="0">
                  <a:spcBef>
                    <a:spcPct val="0"/>
                  </a:spcBef>
                  <a:spcAft>
                    <a:spcPct val="0"/>
                  </a:spcAft>
                </a:pPr>
                <a:endParaRPr lang="fr-FR" altLang="fr-FR" sz="1600">
                  <a:solidFill>
                    <a:srgbClr val="FFFFFF"/>
                  </a:solidFill>
                </a:endParaRPr>
              </a:p>
            </p:txBody>
          </p:sp>
        </p:grpSp>
        <p:sp>
          <p:nvSpPr>
            <p:cNvPr id="18" name="Shape 378">
              <a:extLst>
                <a:ext uri="{FF2B5EF4-FFF2-40B4-BE49-F238E27FC236}">
                  <a16:creationId xmlns:a16="http://schemas.microsoft.com/office/drawing/2014/main" id="{5CE357DC-086B-48EC-8068-E6836B8F96C5}"/>
                </a:ext>
              </a:extLst>
            </p:cNvPr>
            <p:cNvSpPr>
              <a:spLocks/>
            </p:cNvSpPr>
            <p:nvPr/>
          </p:nvSpPr>
          <p:spPr bwMode="auto">
            <a:xfrm>
              <a:off x="9376905" y="4423578"/>
              <a:ext cx="248901" cy="22859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21600"/>
                  </a:moveTo>
                  <a:lnTo>
                    <a:pt x="3950" y="21600"/>
                  </a:lnTo>
                  <a:lnTo>
                    <a:pt x="3950" y="8656"/>
                  </a:lnTo>
                  <a:lnTo>
                    <a:pt x="0" y="8656"/>
                  </a:lnTo>
                  <a:lnTo>
                    <a:pt x="0" y="21600"/>
                  </a:lnTo>
                  <a:close/>
                  <a:moveTo>
                    <a:pt x="21600" y="9649"/>
                  </a:moveTo>
                  <a:cubicBezTo>
                    <a:pt x="21600" y="8418"/>
                    <a:pt x="20658" y="7624"/>
                    <a:pt x="19534" y="7624"/>
                  </a:cubicBezTo>
                  <a:lnTo>
                    <a:pt x="13337" y="7624"/>
                  </a:lnTo>
                  <a:lnTo>
                    <a:pt x="14460" y="2462"/>
                  </a:lnTo>
                  <a:lnTo>
                    <a:pt x="14460" y="2263"/>
                  </a:lnTo>
                  <a:cubicBezTo>
                    <a:pt x="14460" y="1826"/>
                    <a:pt x="14279" y="1429"/>
                    <a:pt x="14098" y="1032"/>
                  </a:cubicBezTo>
                  <a:lnTo>
                    <a:pt x="12974" y="0"/>
                  </a:lnTo>
                  <a:lnTo>
                    <a:pt x="6379" y="6988"/>
                  </a:lnTo>
                  <a:cubicBezTo>
                    <a:pt x="6016" y="7385"/>
                    <a:pt x="5835" y="8021"/>
                    <a:pt x="5835" y="8656"/>
                  </a:cubicBezTo>
                  <a:lnTo>
                    <a:pt x="5835" y="19337"/>
                  </a:lnTo>
                  <a:cubicBezTo>
                    <a:pt x="5835" y="20568"/>
                    <a:pt x="6777" y="21600"/>
                    <a:pt x="7901" y="21600"/>
                  </a:cubicBezTo>
                  <a:lnTo>
                    <a:pt x="16707" y="21600"/>
                  </a:lnTo>
                  <a:cubicBezTo>
                    <a:pt x="17468" y="21600"/>
                    <a:pt x="18230" y="21004"/>
                    <a:pt x="18411" y="20171"/>
                  </a:cubicBezTo>
                  <a:lnTo>
                    <a:pt x="21419" y="12547"/>
                  </a:lnTo>
                  <a:cubicBezTo>
                    <a:pt x="21419" y="12349"/>
                    <a:pt x="21419" y="12150"/>
                    <a:pt x="21419" y="11713"/>
                  </a:cubicBezTo>
                  <a:lnTo>
                    <a:pt x="21419" y="9649"/>
                  </a:lnTo>
                  <a:lnTo>
                    <a:pt x="21600" y="9649"/>
                  </a:lnTo>
                  <a:close/>
                </a:path>
              </a:pathLst>
            </a:custGeom>
            <a:solidFill>
              <a:srgbClr val="6D7177"/>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22860" rIns="22860" anchor="ctr"/>
            <a:lstStyle/>
            <a:p>
              <a:pPr defTabSz="412750" eaLnBrk="0" fontAlgn="base" hangingPunct="0">
                <a:spcBef>
                  <a:spcPct val="0"/>
                </a:spcBef>
                <a:spcAft>
                  <a:spcPct val="0"/>
                </a:spcAft>
              </a:pPr>
              <a:endParaRPr lang="fr-MA" sz="2500">
                <a:solidFill>
                  <a:srgbClr val="000000"/>
                </a:solidFill>
                <a:latin typeface="Helvetica Light" charset="0"/>
                <a:sym typeface="Helvetica Light" charset="0"/>
              </a:endParaRPr>
            </a:p>
          </p:txBody>
        </p:sp>
        <p:sp>
          <p:nvSpPr>
            <p:cNvPr id="19" name="Shape 379">
              <a:extLst>
                <a:ext uri="{FF2B5EF4-FFF2-40B4-BE49-F238E27FC236}">
                  <a16:creationId xmlns:a16="http://schemas.microsoft.com/office/drawing/2014/main" id="{AF51E842-5406-4688-B539-BFEFE5D39A21}"/>
                </a:ext>
              </a:extLst>
            </p:cNvPr>
            <p:cNvSpPr>
              <a:spLocks/>
            </p:cNvSpPr>
            <p:nvPr/>
          </p:nvSpPr>
          <p:spPr bwMode="auto">
            <a:xfrm>
              <a:off x="10406857" y="1811337"/>
              <a:ext cx="192088" cy="171450"/>
            </a:xfrm>
            <a:custGeom>
              <a:avLst/>
              <a:gdLst>
                <a:gd name="T0" fmla="*/ 1084139591 w 21600"/>
                <a:gd name="T1" fmla="*/ 697083946 h 21489"/>
                <a:gd name="T2" fmla="*/ 1084139591 w 21600"/>
                <a:gd name="T3" fmla="*/ 697083946 h 21489"/>
                <a:gd name="T4" fmla="*/ 1084139591 w 21600"/>
                <a:gd name="T5" fmla="*/ 697083946 h 21489"/>
                <a:gd name="T6" fmla="*/ 1084139591 w 21600"/>
                <a:gd name="T7" fmla="*/ 697083946 h 2148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489" extrusionOk="0">
                  <a:moveTo>
                    <a:pt x="0" y="16876"/>
                  </a:moveTo>
                  <a:lnTo>
                    <a:pt x="0" y="21489"/>
                  </a:lnTo>
                  <a:lnTo>
                    <a:pt x="4090" y="21489"/>
                  </a:lnTo>
                  <a:lnTo>
                    <a:pt x="16041" y="8139"/>
                  </a:lnTo>
                  <a:lnTo>
                    <a:pt x="11912" y="3570"/>
                  </a:lnTo>
                  <a:lnTo>
                    <a:pt x="0" y="16876"/>
                  </a:lnTo>
                  <a:close/>
                  <a:moveTo>
                    <a:pt x="19138" y="4723"/>
                  </a:moveTo>
                  <a:cubicBezTo>
                    <a:pt x="19535" y="4236"/>
                    <a:pt x="19535" y="3570"/>
                    <a:pt x="19138" y="3082"/>
                  </a:cubicBezTo>
                  <a:lnTo>
                    <a:pt x="16676" y="333"/>
                  </a:lnTo>
                  <a:cubicBezTo>
                    <a:pt x="16240" y="-111"/>
                    <a:pt x="15644" y="-111"/>
                    <a:pt x="15207" y="333"/>
                  </a:cubicBezTo>
                  <a:lnTo>
                    <a:pt x="13143" y="2417"/>
                  </a:lnTo>
                  <a:lnTo>
                    <a:pt x="17272" y="6986"/>
                  </a:lnTo>
                  <a:lnTo>
                    <a:pt x="19138" y="4723"/>
                  </a:lnTo>
                  <a:close/>
                  <a:moveTo>
                    <a:pt x="9847" y="19183"/>
                  </a:moveTo>
                  <a:lnTo>
                    <a:pt x="7584" y="21489"/>
                  </a:lnTo>
                  <a:lnTo>
                    <a:pt x="21600" y="21489"/>
                  </a:lnTo>
                  <a:lnTo>
                    <a:pt x="21600" y="19183"/>
                  </a:lnTo>
                  <a:lnTo>
                    <a:pt x="9847" y="19183"/>
                  </a:lnTo>
                  <a:close/>
                </a:path>
              </a:pathLst>
            </a:custGeom>
            <a:solidFill>
              <a:srgbClr val="6D7177"/>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22860" rIns="22860" anchor="ctr"/>
            <a:lstStyle/>
            <a:p>
              <a:pPr defTabSz="412750" eaLnBrk="0" fontAlgn="base" hangingPunct="0">
                <a:spcBef>
                  <a:spcPct val="0"/>
                </a:spcBef>
                <a:spcAft>
                  <a:spcPct val="0"/>
                </a:spcAft>
              </a:pPr>
              <a:endParaRPr lang="fr-MA" sz="2500">
                <a:solidFill>
                  <a:srgbClr val="000000"/>
                </a:solidFill>
                <a:latin typeface="Helvetica Light" charset="0"/>
                <a:sym typeface="Helvetica Light" charset="0"/>
              </a:endParaRPr>
            </a:p>
          </p:txBody>
        </p:sp>
      </p:grpSp>
    </p:spTree>
    <p:extLst>
      <p:ext uri="{BB962C8B-B14F-4D97-AF65-F5344CB8AC3E}">
        <p14:creationId xmlns:p14="http://schemas.microsoft.com/office/powerpoint/2010/main" val="316285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838200" y="1825625"/>
            <a:ext cx="5181600" cy="4351338"/>
          </a:xfrm>
        </p:spPr>
        <p:txBody>
          <a:bodyPr/>
          <a:lstStyle/>
          <a:p>
            <a:pPr lvl="0"/>
            <a:r>
              <a:rPr lang="fr-FR" dirty="0"/>
              <a:t>Modifiez les styles du texte du masque</a:t>
            </a:r>
          </a:p>
          <a:p>
            <a:pPr lvl="1"/>
            <a:r>
              <a:rPr lang="fr-FR" dirty="0"/>
              <a:t>Deuxième niveau</a:t>
            </a:r>
          </a:p>
          <a:p>
            <a:pPr lvl="2"/>
            <a:r>
              <a:rPr lang="fr-FR" dirty="0"/>
              <a:t>Troisième niveau</a:t>
            </a:r>
          </a:p>
        </p:txBody>
      </p:sp>
      <p:sp>
        <p:nvSpPr>
          <p:cNvPr id="4" name="Espace réservé du contenu 3"/>
          <p:cNvSpPr>
            <a:spLocks noGrp="1"/>
          </p:cNvSpPr>
          <p:nvPr>
            <p:ph sz="half" idx="2" hasCustomPrompt="1"/>
          </p:nvPr>
        </p:nvSpPr>
        <p:spPr>
          <a:xfrm>
            <a:off x="6172200" y="1825625"/>
            <a:ext cx="5181600" cy="4351338"/>
          </a:xfrm>
        </p:spPr>
        <p:txBody>
          <a:bodyPr/>
          <a:lstStyle/>
          <a:p>
            <a:pPr lvl="0"/>
            <a:r>
              <a:rPr lang="fr-FR" dirty="0"/>
              <a:t>Modifiez les styles du texte du masque</a:t>
            </a:r>
          </a:p>
          <a:p>
            <a:pPr lvl="1"/>
            <a:r>
              <a:rPr lang="fr-FR" dirty="0"/>
              <a:t>Deuxième niveau</a:t>
            </a:r>
          </a:p>
          <a:p>
            <a:pPr lvl="2"/>
            <a:r>
              <a:rPr lang="fr-FR" dirty="0"/>
              <a:t>Troisième niveau</a:t>
            </a:r>
          </a:p>
        </p:txBody>
      </p:sp>
      <p:sp>
        <p:nvSpPr>
          <p:cNvPr id="7" name="Espace réservé du numéro de diapositive 6"/>
          <p:cNvSpPr>
            <a:spLocks noGrp="1"/>
          </p:cNvSpPr>
          <p:nvPr>
            <p:ph type="sldNum" sz="quarter" idx="12"/>
          </p:nvPr>
        </p:nvSpPr>
        <p:spPr/>
        <p:txBody>
          <a:bodyPr/>
          <a:lstStyle/>
          <a:p>
            <a:fld id="{3FB19A0B-8C50-4048-A665-D286D4212708}" type="slidenum">
              <a:rPr lang="fr-FR" smtClean="0"/>
              <a:pPr/>
              <a:t>‹N°›</a:t>
            </a:fld>
            <a:endParaRPr lang="fr-FR"/>
          </a:p>
        </p:txBody>
      </p:sp>
    </p:spTree>
    <p:extLst>
      <p:ext uri="{BB962C8B-B14F-4D97-AF65-F5344CB8AC3E}">
        <p14:creationId xmlns:p14="http://schemas.microsoft.com/office/powerpoint/2010/main" val="4268894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hasCustomPrompt="1"/>
          </p:nvPr>
        </p:nvSpPr>
        <p:spPr>
          <a:xfrm>
            <a:off x="839788" y="2505075"/>
            <a:ext cx="5157787" cy="3684588"/>
          </a:xfrm>
        </p:spPr>
        <p:txBody>
          <a:bodyPr/>
          <a:lstStyle/>
          <a:p>
            <a:pPr lvl="0"/>
            <a:r>
              <a:rPr lang="fr-FR" dirty="0"/>
              <a:t>Modifiez les styles du texte du masque</a:t>
            </a:r>
          </a:p>
          <a:p>
            <a:pPr lvl="1"/>
            <a:r>
              <a:rPr lang="fr-FR" dirty="0"/>
              <a:t>Deuxième niveau</a:t>
            </a:r>
          </a:p>
          <a:p>
            <a:pPr lvl="2"/>
            <a:r>
              <a:rPr lang="fr-FR" dirty="0"/>
              <a:t>Troisième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hasCustomPrompt="1"/>
          </p:nvPr>
        </p:nvSpPr>
        <p:spPr>
          <a:xfrm>
            <a:off x="6172200" y="2505075"/>
            <a:ext cx="5183188" cy="3684588"/>
          </a:xfrm>
        </p:spPr>
        <p:txBody>
          <a:bodyPr/>
          <a:lstStyle/>
          <a:p>
            <a:pPr lvl="0"/>
            <a:r>
              <a:rPr lang="fr-FR" dirty="0"/>
              <a:t>Modifiez les styles du texte du masque</a:t>
            </a:r>
          </a:p>
          <a:p>
            <a:pPr lvl="1"/>
            <a:r>
              <a:rPr lang="fr-FR" dirty="0"/>
              <a:t>Deuxième niveau</a:t>
            </a:r>
          </a:p>
          <a:p>
            <a:pPr lvl="2"/>
            <a:r>
              <a:rPr lang="fr-FR" dirty="0"/>
              <a:t>Troisième niveau</a:t>
            </a:r>
          </a:p>
        </p:txBody>
      </p:sp>
      <p:sp>
        <p:nvSpPr>
          <p:cNvPr id="9" name="Espace réservé du numéro de diapositive 8"/>
          <p:cNvSpPr>
            <a:spLocks noGrp="1"/>
          </p:cNvSpPr>
          <p:nvPr>
            <p:ph type="sldNum" sz="quarter" idx="12"/>
          </p:nvPr>
        </p:nvSpPr>
        <p:spPr/>
        <p:txBody>
          <a:bodyPr/>
          <a:lstStyle/>
          <a:p>
            <a:fld id="{3FB19A0B-8C50-4048-A665-D286D4212708}" type="slidenum">
              <a:rPr lang="fr-FR" smtClean="0"/>
              <a:pPr/>
              <a:t>‹N°›</a:t>
            </a:fld>
            <a:endParaRPr lang="fr-FR"/>
          </a:p>
        </p:txBody>
      </p:sp>
    </p:spTree>
    <p:extLst>
      <p:ext uri="{BB962C8B-B14F-4D97-AF65-F5344CB8AC3E}">
        <p14:creationId xmlns:p14="http://schemas.microsoft.com/office/powerpoint/2010/main" val="1132868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5" name="Espace réservé du numéro de diapositive 4"/>
          <p:cNvSpPr>
            <a:spLocks noGrp="1"/>
          </p:cNvSpPr>
          <p:nvPr>
            <p:ph type="sldNum" sz="quarter" idx="12"/>
          </p:nvPr>
        </p:nvSpPr>
        <p:spPr/>
        <p:txBody>
          <a:bodyPr/>
          <a:lstStyle/>
          <a:p>
            <a:fld id="{3FB19A0B-8C50-4048-A665-D286D4212708}" type="slidenum">
              <a:rPr lang="fr-FR" smtClean="0"/>
              <a:pPr/>
              <a:t>‹N°›</a:t>
            </a:fld>
            <a:endParaRPr lang="fr-FR"/>
          </a:p>
        </p:txBody>
      </p:sp>
    </p:spTree>
    <p:extLst>
      <p:ext uri="{BB962C8B-B14F-4D97-AF65-F5344CB8AC3E}">
        <p14:creationId xmlns:p14="http://schemas.microsoft.com/office/powerpoint/2010/main" val="1545446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3FB19A0B-8C50-4048-A665-D286D4212708}" type="slidenum">
              <a:rPr lang="fr-FR" smtClean="0"/>
              <a:pPr/>
              <a:t>‹N°›</a:t>
            </a:fld>
            <a:endParaRPr lang="fr-FR"/>
          </a:p>
        </p:txBody>
      </p:sp>
    </p:spTree>
    <p:extLst>
      <p:ext uri="{BB962C8B-B14F-4D97-AF65-F5344CB8AC3E}">
        <p14:creationId xmlns:p14="http://schemas.microsoft.com/office/powerpoint/2010/main" val="4242296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Modifiez les styles du texte du masque</a:t>
            </a:r>
          </a:p>
          <a:p>
            <a:pPr lvl="1"/>
            <a:r>
              <a:rPr lang="fr-FR" dirty="0"/>
              <a:t>Deuxième niveau</a:t>
            </a:r>
          </a:p>
          <a:p>
            <a:pPr lvl="2"/>
            <a:r>
              <a:rPr lang="fr-FR" dirty="0"/>
              <a:t>Troisième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7" name="Espace réservé du numéro de diapositive 6"/>
          <p:cNvSpPr>
            <a:spLocks noGrp="1"/>
          </p:cNvSpPr>
          <p:nvPr>
            <p:ph type="sldNum" sz="quarter" idx="12"/>
          </p:nvPr>
        </p:nvSpPr>
        <p:spPr/>
        <p:txBody>
          <a:bodyPr/>
          <a:lstStyle/>
          <a:p>
            <a:fld id="{3FB19A0B-8C50-4048-A665-D286D4212708}" type="slidenum">
              <a:rPr lang="fr-FR" smtClean="0"/>
              <a:pPr/>
              <a:t>‹N°›</a:t>
            </a:fld>
            <a:endParaRPr lang="fr-FR"/>
          </a:p>
        </p:txBody>
      </p:sp>
    </p:spTree>
    <p:extLst>
      <p:ext uri="{BB962C8B-B14F-4D97-AF65-F5344CB8AC3E}">
        <p14:creationId xmlns:p14="http://schemas.microsoft.com/office/powerpoint/2010/main" val="4285586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7" name="Espace réservé du numéro de diapositive 6"/>
          <p:cNvSpPr>
            <a:spLocks noGrp="1"/>
          </p:cNvSpPr>
          <p:nvPr>
            <p:ph type="sldNum" sz="quarter" idx="12"/>
          </p:nvPr>
        </p:nvSpPr>
        <p:spPr/>
        <p:txBody>
          <a:bodyPr/>
          <a:lstStyle/>
          <a:p>
            <a:fld id="{3FB19A0B-8C50-4048-A665-D286D4212708}" type="slidenum">
              <a:rPr lang="fr-FR" smtClean="0"/>
              <a:pPr/>
              <a:t>‹N°›</a:t>
            </a:fld>
            <a:endParaRPr lang="fr-FR"/>
          </a:p>
        </p:txBody>
      </p:sp>
    </p:spTree>
    <p:extLst>
      <p:ext uri="{BB962C8B-B14F-4D97-AF65-F5344CB8AC3E}">
        <p14:creationId xmlns:p14="http://schemas.microsoft.com/office/powerpoint/2010/main" val="2597148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Image 9"/>
          <p:cNvPicPr>
            <a:picLocks noChangeAspect="1"/>
          </p:cNvPicPr>
          <p:nvPr userDrawn="1"/>
        </p:nvPicPr>
        <p:blipFill rotWithShape="1">
          <a:blip r:embed="rId13">
            <a:extLst>
              <a:ext uri="{BEBA8EAE-BF5A-486C-A8C5-ECC9F3942E4B}">
                <a14:imgProps xmlns:a14="http://schemas.microsoft.com/office/drawing/2010/main">
                  <a14:imgLayer r:embed="rId14">
                    <a14:imgEffect>
                      <a14:artisticPhotocopy trans="5000" detail="2"/>
                    </a14:imgEffect>
                  </a14:imgLayer>
                </a14:imgProps>
              </a:ext>
              <a:ext uri="{28A0092B-C50C-407E-A947-70E740481C1C}">
                <a14:useLocalDpi xmlns:a14="http://schemas.microsoft.com/office/drawing/2010/main" val="0"/>
              </a:ext>
            </a:extLst>
          </a:blip>
          <a:srcRect l="3881" t="6410" r="70211" b="28820"/>
          <a:stretch/>
        </p:blipFill>
        <p:spPr>
          <a:xfrm rot="10800000">
            <a:off x="9535886" y="4218408"/>
            <a:ext cx="3096792" cy="3096794"/>
          </a:xfrm>
          <a:prstGeom prst="rect">
            <a:avLst/>
          </a:prstGeom>
        </p:spPr>
      </p:pic>
      <p:sp>
        <p:nvSpPr>
          <p:cNvPr id="2" name="Espace réservé du titre 1"/>
          <p:cNvSpPr>
            <a:spLocks noGrp="1"/>
          </p:cNvSpPr>
          <p:nvPr>
            <p:ph type="title"/>
          </p:nvPr>
        </p:nvSpPr>
        <p:spPr>
          <a:xfrm>
            <a:off x="472440" y="199663"/>
            <a:ext cx="10515600" cy="566692"/>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Modifiez les styles du texte du masque</a:t>
            </a:r>
          </a:p>
          <a:p>
            <a:pPr lvl="1"/>
            <a:r>
              <a:rPr lang="fr-FR" dirty="0"/>
              <a:t>Deuxième niveau</a:t>
            </a:r>
          </a:p>
          <a:p>
            <a:pPr lvl="2"/>
            <a:r>
              <a:rPr lang="fr-FR" dirty="0"/>
              <a:t>Troisième niveau</a:t>
            </a:r>
          </a:p>
        </p:txBody>
      </p:sp>
      <p:sp>
        <p:nvSpPr>
          <p:cNvPr id="6" name="Espace réservé du numéro de diapositive 5"/>
          <p:cNvSpPr>
            <a:spLocks noGrp="1"/>
          </p:cNvSpPr>
          <p:nvPr>
            <p:ph type="sldNum" sz="quarter" idx="4"/>
          </p:nvPr>
        </p:nvSpPr>
        <p:spPr>
          <a:xfrm>
            <a:off x="11671041" y="6448425"/>
            <a:ext cx="520959" cy="409575"/>
          </a:xfrm>
          <a:prstGeom prst="rect">
            <a:avLst/>
          </a:prstGeom>
        </p:spPr>
        <p:txBody>
          <a:bodyPr vert="horz" lIns="91440" tIns="45720" rIns="91440" bIns="45720" rtlCol="0" anchor="ctr"/>
          <a:lstStyle>
            <a:lvl1pPr algn="r">
              <a:defRPr sz="1200" b="1">
                <a:solidFill>
                  <a:srgbClr val="36526E"/>
                </a:solidFill>
              </a:defRPr>
            </a:lvl1pPr>
          </a:lstStyle>
          <a:p>
            <a:fld id="{3FB19A0B-8C50-4048-A665-D286D4212708}" type="slidenum">
              <a:rPr lang="fr-FR" smtClean="0"/>
              <a:pPr/>
              <a:t>‹N°›</a:t>
            </a:fld>
            <a:endParaRPr lang="fr-FR"/>
          </a:p>
        </p:txBody>
      </p:sp>
      <p:pic>
        <p:nvPicPr>
          <p:cNvPr id="8" name="Picture 1038" descr="logo sg"/>
          <p:cNvPicPr>
            <a:picLocks noChangeAspect="1" noChangeArrowheads="1"/>
          </p:cNvPicPr>
          <p:nvPr userDrawn="1"/>
        </p:nvPicPr>
        <p:blipFill>
          <a:blip r:embed="rId15" cstate="print"/>
          <a:srcRect/>
          <a:stretch>
            <a:fillRect/>
          </a:stretch>
        </p:blipFill>
        <p:spPr bwMode="auto">
          <a:xfrm>
            <a:off x="150436" y="6550090"/>
            <a:ext cx="1404559" cy="171385"/>
          </a:xfrm>
          <a:prstGeom prst="rect">
            <a:avLst/>
          </a:prstGeom>
          <a:noFill/>
          <a:ln w="9525">
            <a:noFill/>
            <a:miter lim="800000"/>
            <a:headEnd/>
            <a:tailEnd/>
          </a:ln>
        </p:spPr>
      </p:pic>
    </p:spTree>
    <p:extLst>
      <p:ext uri="{BB962C8B-B14F-4D97-AF65-F5344CB8AC3E}">
        <p14:creationId xmlns:p14="http://schemas.microsoft.com/office/powerpoint/2010/main" val="21769289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100000"/>
        </a:lnSpc>
        <a:spcBef>
          <a:spcPts val="0"/>
        </a:spcBef>
        <a:buNone/>
        <a:defRPr lang="fr-FR" sz="6000" kern="1200" cap="all" baseline="12500" dirty="0">
          <a:solidFill>
            <a:srgbClr val="17222C"/>
          </a:solidFill>
          <a:latin typeface="+mn-lt"/>
          <a:ea typeface="+mn-ea"/>
          <a:cs typeface="+mn-cs"/>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fr-FR" sz="2000" kern="1200" spc="300" dirty="0">
          <a:solidFill>
            <a:schemeClr val="bg2">
              <a:lumMod val="25000"/>
            </a:schemeClr>
          </a:solidFill>
          <a:latin typeface="Arial" panose="020B0604020202020204" pitchFamily="34" charset="0"/>
          <a:ea typeface="+mn-ea"/>
          <a:cs typeface="Arial" panose="020B0604020202020204" pitchFamily="34" charset="0"/>
        </a:defRPr>
      </a:lvl1pPr>
      <a:lvl2pPr marL="539750" indent="-285750" algn="l" defTabSz="914400" rtl="0" eaLnBrk="1" latinLnBrk="0" hangingPunct="1">
        <a:lnSpc>
          <a:spcPct val="90000"/>
        </a:lnSpc>
        <a:spcBef>
          <a:spcPts val="500"/>
        </a:spcBef>
        <a:buFont typeface="Calibri" panose="020F0502020204030204" pitchFamily="34" charset="0"/>
        <a:buChar char="−"/>
        <a:tabLst>
          <a:tab pos="539750" algn="l"/>
        </a:tabLst>
        <a:defRPr lang="fr-FR" sz="1800" kern="1200" dirty="0">
          <a:solidFill>
            <a:schemeClr val="bg2">
              <a:lumMod val="50000"/>
            </a:schemeClr>
          </a:solidFill>
          <a:latin typeface="+mn-lt"/>
          <a:ea typeface="+mn-ea"/>
          <a:cs typeface="+mn-cs"/>
        </a:defRPr>
      </a:lvl2pPr>
      <a:lvl3pPr marL="809625" indent="-228600" algn="l" defTabSz="914400" rtl="0" eaLnBrk="1" latinLnBrk="0" hangingPunct="1">
        <a:lnSpc>
          <a:spcPct val="90000"/>
        </a:lnSpc>
        <a:spcBef>
          <a:spcPts val="500"/>
        </a:spcBef>
        <a:buFontTx/>
        <a:buChar char="›"/>
        <a:defRPr lang="fr-FR" sz="1050" kern="1200" dirty="0">
          <a:solidFill>
            <a:srgbClr val="95A5A6"/>
          </a:solidFill>
          <a:latin typeface="Montserrat Ligh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5.wdp"/><Relationship Id="rId13" Type="http://schemas.microsoft.com/office/2007/relationships/hdphoto" Target="../media/hdphoto7.wdp"/><Relationship Id="rId18" Type="http://schemas.openxmlformats.org/officeDocument/2006/relationships/image" Target="../media/image25.png"/><Relationship Id="rId26" Type="http://schemas.microsoft.com/office/2007/relationships/hdphoto" Target="../media/hdphoto13.wdp"/><Relationship Id="rId39" Type="http://schemas.microsoft.com/office/2007/relationships/hdphoto" Target="../media/hdphoto18.wdp"/><Relationship Id="rId3" Type="http://schemas.microsoft.com/office/2007/relationships/hdphoto" Target="../media/hdphoto3.wdp"/><Relationship Id="rId21" Type="http://schemas.microsoft.com/office/2007/relationships/hdphoto" Target="../media/hdphoto11.wdp"/><Relationship Id="rId34" Type="http://schemas.microsoft.com/office/2007/relationships/hdphoto" Target="../media/hdphoto16.wdp"/><Relationship Id="rId7" Type="http://schemas.openxmlformats.org/officeDocument/2006/relationships/image" Target="../media/image19.png"/><Relationship Id="rId12" Type="http://schemas.openxmlformats.org/officeDocument/2006/relationships/image" Target="../media/image22.png"/><Relationship Id="rId17" Type="http://schemas.microsoft.com/office/2007/relationships/hdphoto" Target="../media/hdphoto9.wdp"/><Relationship Id="rId25" Type="http://schemas.openxmlformats.org/officeDocument/2006/relationships/image" Target="../media/image29.png"/><Relationship Id="rId33" Type="http://schemas.openxmlformats.org/officeDocument/2006/relationships/image" Target="../media/image34.png"/><Relationship Id="rId38" Type="http://schemas.openxmlformats.org/officeDocument/2006/relationships/image" Target="../media/image37.png"/><Relationship Id="rId2" Type="http://schemas.openxmlformats.org/officeDocument/2006/relationships/image" Target="../media/image16.png"/><Relationship Id="rId16" Type="http://schemas.openxmlformats.org/officeDocument/2006/relationships/image" Target="../media/image24.png"/><Relationship Id="rId20" Type="http://schemas.openxmlformats.org/officeDocument/2006/relationships/image" Target="../media/image26.png"/><Relationship Id="rId29"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1.png"/><Relationship Id="rId24" Type="http://schemas.microsoft.com/office/2007/relationships/hdphoto" Target="../media/hdphoto12.wdp"/><Relationship Id="rId32" Type="http://schemas.openxmlformats.org/officeDocument/2006/relationships/image" Target="../media/image33.png"/><Relationship Id="rId37" Type="http://schemas.openxmlformats.org/officeDocument/2006/relationships/image" Target="../media/image36.png"/><Relationship Id="rId5" Type="http://schemas.microsoft.com/office/2007/relationships/hdphoto" Target="../media/hdphoto4.wdp"/><Relationship Id="rId15" Type="http://schemas.microsoft.com/office/2007/relationships/hdphoto" Target="../media/hdphoto8.wdp"/><Relationship Id="rId23" Type="http://schemas.openxmlformats.org/officeDocument/2006/relationships/image" Target="../media/image28.png"/><Relationship Id="rId28" Type="http://schemas.microsoft.com/office/2007/relationships/hdphoto" Target="../media/hdphoto14.wdp"/><Relationship Id="rId36" Type="http://schemas.microsoft.com/office/2007/relationships/hdphoto" Target="../media/hdphoto17.wdp"/><Relationship Id="rId10" Type="http://schemas.microsoft.com/office/2007/relationships/hdphoto" Target="../media/hdphoto6.wdp"/><Relationship Id="rId19" Type="http://schemas.microsoft.com/office/2007/relationships/hdphoto" Target="../media/hdphoto10.wdp"/><Relationship Id="rId31" Type="http://schemas.microsoft.com/office/2007/relationships/hdphoto" Target="../media/hdphoto15.wdp"/><Relationship Id="rId4" Type="http://schemas.openxmlformats.org/officeDocument/2006/relationships/image" Target="../media/image17.png"/><Relationship Id="rId9" Type="http://schemas.openxmlformats.org/officeDocument/2006/relationships/image" Target="../media/image20.png"/><Relationship Id="rId14" Type="http://schemas.openxmlformats.org/officeDocument/2006/relationships/image" Target="../media/image23.png"/><Relationship Id="rId22" Type="http://schemas.openxmlformats.org/officeDocument/2006/relationships/image" Target="../media/image27.png"/><Relationship Id="rId27" Type="http://schemas.openxmlformats.org/officeDocument/2006/relationships/image" Target="../media/image30.png"/><Relationship Id="rId30" Type="http://schemas.openxmlformats.org/officeDocument/2006/relationships/image" Target="../media/image32.png"/><Relationship Id="rId35"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microsoft.com/office/2007/relationships/hdphoto" Target="../media/hdphoto5.wdp"/><Relationship Id="rId13" Type="http://schemas.microsoft.com/office/2007/relationships/hdphoto" Target="../media/hdphoto7.wdp"/><Relationship Id="rId18" Type="http://schemas.openxmlformats.org/officeDocument/2006/relationships/image" Target="../media/image25.png"/><Relationship Id="rId26" Type="http://schemas.microsoft.com/office/2007/relationships/hdphoto" Target="../media/hdphoto13.wdp"/><Relationship Id="rId39" Type="http://schemas.openxmlformats.org/officeDocument/2006/relationships/image" Target="../media/image42.png"/><Relationship Id="rId3" Type="http://schemas.microsoft.com/office/2007/relationships/hdphoto" Target="../media/hdphoto3.wdp"/><Relationship Id="rId21" Type="http://schemas.microsoft.com/office/2007/relationships/hdphoto" Target="../media/hdphoto11.wdp"/><Relationship Id="rId34" Type="http://schemas.microsoft.com/office/2007/relationships/hdphoto" Target="../media/hdphoto16.wdp"/><Relationship Id="rId42" Type="http://schemas.openxmlformats.org/officeDocument/2006/relationships/image" Target="../media/image36.png"/><Relationship Id="rId7" Type="http://schemas.openxmlformats.org/officeDocument/2006/relationships/image" Target="../media/image19.png"/><Relationship Id="rId12" Type="http://schemas.openxmlformats.org/officeDocument/2006/relationships/image" Target="../media/image22.png"/><Relationship Id="rId17" Type="http://schemas.microsoft.com/office/2007/relationships/hdphoto" Target="../media/hdphoto9.wdp"/><Relationship Id="rId25" Type="http://schemas.openxmlformats.org/officeDocument/2006/relationships/image" Target="../media/image29.png"/><Relationship Id="rId33" Type="http://schemas.openxmlformats.org/officeDocument/2006/relationships/image" Target="../media/image34.png"/><Relationship Id="rId38" Type="http://schemas.openxmlformats.org/officeDocument/2006/relationships/image" Target="../media/image41.png"/><Relationship Id="rId2" Type="http://schemas.openxmlformats.org/officeDocument/2006/relationships/image" Target="../media/image16.png"/><Relationship Id="rId16" Type="http://schemas.openxmlformats.org/officeDocument/2006/relationships/image" Target="../media/image24.png"/><Relationship Id="rId20" Type="http://schemas.openxmlformats.org/officeDocument/2006/relationships/image" Target="../media/image26.png"/><Relationship Id="rId29" Type="http://schemas.openxmlformats.org/officeDocument/2006/relationships/image" Target="../media/image31.png"/><Relationship Id="rId41" Type="http://schemas.microsoft.com/office/2007/relationships/hdphoto" Target="../media/hdphoto17.wdp"/><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1.png"/><Relationship Id="rId24" Type="http://schemas.microsoft.com/office/2007/relationships/hdphoto" Target="../media/hdphoto12.wdp"/><Relationship Id="rId32" Type="http://schemas.openxmlformats.org/officeDocument/2006/relationships/image" Target="../media/image33.png"/><Relationship Id="rId37" Type="http://schemas.openxmlformats.org/officeDocument/2006/relationships/image" Target="../media/image40.png"/><Relationship Id="rId40" Type="http://schemas.openxmlformats.org/officeDocument/2006/relationships/image" Target="../media/image35.png"/><Relationship Id="rId5" Type="http://schemas.microsoft.com/office/2007/relationships/hdphoto" Target="../media/hdphoto4.wdp"/><Relationship Id="rId15" Type="http://schemas.microsoft.com/office/2007/relationships/hdphoto" Target="../media/hdphoto8.wdp"/><Relationship Id="rId23" Type="http://schemas.openxmlformats.org/officeDocument/2006/relationships/image" Target="../media/image28.png"/><Relationship Id="rId28" Type="http://schemas.microsoft.com/office/2007/relationships/hdphoto" Target="../media/hdphoto14.wdp"/><Relationship Id="rId36" Type="http://schemas.openxmlformats.org/officeDocument/2006/relationships/image" Target="../media/image39.png"/><Relationship Id="rId10" Type="http://schemas.microsoft.com/office/2007/relationships/hdphoto" Target="../media/hdphoto6.wdp"/><Relationship Id="rId19" Type="http://schemas.microsoft.com/office/2007/relationships/hdphoto" Target="../media/hdphoto10.wdp"/><Relationship Id="rId31" Type="http://schemas.microsoft.com/office/2007/relationships/hdphoto" Target="../media/hdphoto15.wdp"/><Relationship Id="rId44" Type="http://schemas.microsoft.com/office/2007/relationships/hdphoto" Target="../media/hdphoto18.wdp"/><Relationship Id="rId4" Type="http://schemas.openxmlformats.org/officeDocument/2006/relationships/image" Target="../media/image17.png"/><Relationship Id="rId9" Type="http://schemas.openxmlformats.org/officeDocument/2006/relationships/image" Target="../media/image20.png"/><Relationship Id="rId14" Type="http://schemas.openxmlformats.org/officeDocument/2006/relationships/image" Target="../media/image23.png"/><Relationship Id="rId22" Type="http://schemas.openxmlformats.org/officeDocument/2006/relationships/image" Target="../media/image27.png"/><Relationship Id="rId27" Type="http://schemas.openxmlformats.org/officeDocument/2006/relationships/image" Target="../media/image30.png"/><Relationship Id="rId30" Type="http://schemas.openxmlformats.org/officeDocument/2006/relationships/image" Target="../media/image32.png"/><Relationship Id="rId35" Type="http://schemas.openxmlformats.org/officeDocument/2006/relationships/image" Target="../media/image38.png"/><Relationship Id="rId43"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microsoft.com/office/2007/relationships/hdphoto" Target="../media/hdphoto5.wdp"/><Relationship Id="rId13" Type="http://schemas.microsoft.com/office/2007/relationships/hdphoto" Target="../media/hdphoto7.wdp"/><Relationship Id="rId18" Type="http://schemas.openxmlformats.org/officeDocument/2006/relationships/image" Target="../media/image25.png"/><Relationship Id="rId26" Type="http://schemas.microsoft.com/office/2007/relationships/hdphoto" Target="../media/hdphoto13.wdp"/><Relationship Id="rId39" Type="http://schemas.openxmlformats.org/officeDocument/2006/relationships/image" Target="../media/image35.png"/><Relationship Id="rId3" Type="http://schemas.microsoft.com/office/2007/relationships/hdphoto" Target="../media/hdphoto3.wdp"/><Relationship Id="rId21" Type="http://schemas.microsoft.com/office/2007/relationships/hdphoto" Target="../media/hdphoto11.wdp"/><Relationship Id="rId34" Type="http://schemas.openxmlformats.org/officeDocument/2006/relationships/image" Target="../media/image38.png"/><Relationship Id="rId42" Type="http://schemas.microsoft.com/office/2007/relationships/hdphoto" Target="../media/hdphoto18.wdp"/><Relationship Id="rId7" Type="http://schemas.openxmlformats.org/officeDocument/2006/relationships/image" Target="../media/image19.png"/><Relationship Id="rId12" Type="http://schemas.openxmlformats.org/officeDocument/2006/relationships/image" Target="../media/image22.png"/><Relationship Id="rId17" Type="http://schemas.microsoft.com/office/2007/relationships/hdphoto" Target="../media/hdphoto9.wdp"/><Relationship Id="rId25" Type="http://schemas.openxmlformats.org/officeDocument/2006/relationships/image" Target="../media/image29.png"/><Relationship Id="rId33" Type="http://schemas.microsoft.com/office/2007/relationships/hdphoto" Target="../media/hdphoto16.wdp"/><Relationship Id="rId38" Type="http://schemas.microsoft.com/office/2007/relationships/hdphoto" Target="../media/hdphoto17.wdp"/><Relationship Id="rId2" Type="http://schemas.openxmlformats.org/officeDocument/2006/relationships/image" Target="../media/image16.png"/><Relationship Id="rId16" Type="http://schemas.openxmlformats.org/officeDocument/2006/relationships/image" Target="../media/image24.png"/><Relationship Id="rId20" Type="http://schemas.openxmlformats.org/officeDocument/2006/relationships/image" Target="../media/image26.png"/><Relationship Id="rId29" Type="http://schemas.openxmlformats.org/officeDocument/2006/relationships/image" Target="../media/image31.png"/><Relationship Id="rId41"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1.png"/><Relationship Id="rId24" Type="http://schemas.microsoft.com/office/2007/relationships/hdphoto" Target="../media/hdphoto12.wdp"/><Relationship Id="rId32" Type="http://schemas.openxmlformats.org/officeDocument/2006/relationships/image" Target="../media/image34.png"/><Relationship Id="rId37" Type="http://schemas.openxmlformats.org/officeDocument/2006/relationships/image" Target="../media/image36.png"/><Relationship Id="rId40" Type="http://schemas.openxmlformats.org/officeDocument/2006/relationships/image" Target="../media/image33.png"/><Relationship Id="rId5" Type="http://schemas.microsoft.com/office/2007/relationships/hdphoto" Target="../media/hdphoto4.wdp"/><Relationship Id="rId15" Type="http://schemas.microsoft.com/office/2007/relationships/hdphoto" Target="../media/hdphoto8.wdp"/><Relationship Id="rId23" Type="http://schemas.openxmlformats.org/officeDocument/2006/relationships/image" Target="../media/image28.png"/><Relationship Id="rId28" Type="http://schemas.microsoft.com/office/2007/relationships/hdphoto" Target="../media/hdphoto14.wdp"/><Relationship Id="rId36" Type="http://schemas.openxmlformats.org/officeDocument/2006/relationships/image" Target="../media/image40.png"/><Relationship Id="rId10" Type="http://schemas.microsoft.com/office/2007/relationships/hdphoto" Target="../media/hdphoto6.wdp"/><Relationship Id="rId19" Type="http://schemas.microsoft.com/office/2007/relationships/hdphoto" Target="../media/hdphoto10.wdp"/><Relationship Id="rId31" Type="http://schemas.microsoft.com/office/2007/relationships/hdphoto" Target="../media/hdphoto15.wdp"/><Relationship Id="rId4" Type="http://schemas.openxmlformats.org/officeDocument/2006/relationships/image" Target="../media/image17.png"/><Relationship Id="rId9" Type="http://schemas.openxmlformats.org/officeDocument/2006/relationships/image" Target="../media/image20.png"/><Relationship Id="rId14" Type="http://schemas.openxmlformats.org/officeDocument/2006/relationships/image" Target="../media/image23.png"/><Relationship Id="rId22" Type="http://schemas.openxmlformats.org/officeDocument/2006/relationships/image" Target="../media/image27.png"/><Relationship Id="rId27" Type="http://schemas.openxmlformats.org/officeDocument/2006/relationships/image" Target="../media/image30.png"/><Relationship Id="rId30" Type="http://schemas.openxmlformats.org/officeDocument/2006/relationships/image" Target="../media/image32.png"/><Relationship Id="rId35"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microsoft.com/office/2007/relationships/hdphoto" Target="../media/hdphoto5.wdp"/><Relationship Id="rId13" Type="http://schemas.microsoft.com/office/2007/relationships/hdphoto" Target="../media/hdphoto7.wdp"/><Relationship Id="rId18" Type="http://schemas.openxmlformats.org/officeDocument/2006/relationships/image" Target="../media/image25.png"/><Relationship Id="rId26" Type="http://schemas.microsoft.com/office/2007/relationships/hdphoto" Target="../media/hdphoto13.wdp"/><Relationship Id="rId39" Type="http://schemas.openxmlformats.org/officeDocument/2006/relationships/image" Target="../media/image35.png"/><Relationship Id="rId3" Type="http://schemas.microsoft.com/office/2007/relationships/hdphoto" Target="../media/hdphoto3.wdp"/><Relationship Id="rId21" Type="http://schemas.microsoft.com/office/2007/relationships/hdphoto" Target="../media/hdphoto11.wdp"/><Relationship Id="rId34" Type="http://schemas.microsoft.com/office/2007/relationships/hdphoto" Target="../media/hdphoto16.wdp"/><Relationship Id="rId42" Type="http://schemas.openxmlformats.org/officeDocument/2006/relationships/image" Target="../media/image37.png"/><Relationship Id="rId7" Type="http://schemas.openxmlformats.org/officeDocument/2006/relationships/image" Target="../media/image19.png"/><Relationship Id="rId12" Type="http://schemas.openxmlformats.org/officeDocument/2006/relationships/image" Target="../media/image22.png"/><Relationship Id="rId17" Type="http://schemas.microsoft.com/office/2007/relationships/hdphoto" Target="../media/hdphoto9.wdp"/><Relationship Id="rId25" Type="http://schemas.openxmlformats.org/officeDocument/2006/relationships/image" Target="../media/image29.png"/><Relationship Id="rId33" Type="http://schemas.openxmlformats.org/officeDocument/2006/relationships/image" Target="../media/image34.png"/><Relationship Id="rId38" Type="http://schemas.openxmlformats.org/officeDocument/2006/relationships/image" Target="../media/image47.jpeg"/><Relationship Id="rId2" Type="http://schemas.openxmlformats.org/officeDocument/2006/relationships/image" Target="../media/image16.png"/><Relationship Id="rId16" Type="http://schemas.openxmlformats.org/officeDocument/2006/relationships/image" Target="../media/image24.png"/><Relationship Id="rId20" Type="http://schemas.openxmlformats.org/officeDocument/2006/relationships/image" Target="../media/image26.png"/><Relationship Id="rId29" Type="http://schemas.openxmlformats.org/officeDocument/2006/relationships/image" Target="../media/image31.png"/><Relationship Id="rId41"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1.png"/><Relationship Id="rId24" Type="http://schemas.microsoft.com/office/2007/relationships/hdphoto" Target="../media/hdphoto12.wdp"/><Relationship Id="rId32" Type="http://schemas.openxmlformats.org/officeDocument/2006/relationships/image" Target="../media/image33.png"/><Relationship Id="rId37" Type="http://schemas.openxmlformats.org/officeDocument/2006/relationships/image" Target="../media/image40.png"/><Relationship Id="rId40" Type="http://schemas.microsoft.com/office/2007/relationships/hdphoto" Target="../media/hdphoto17.wdp"/><Relationship Id="rId5" Type="http://schemas.microsoft.com/office/2007/relationships/hdphoto" Target="../media/hdphoto4.wdp"/><Relationship Id="rId15" Type="http://schemas.microsoft.com/office/2007/relationships/hdphoto" Target="../media/hdphoto8.wdp"/><Relationship Id="rId23" Type="http://schemas.openxmlformats.org/officeDocument/2006/relationships/image" Target="../media/image28.png"/><Relationship Id="rId28" Type="http://schemas.microsoft.com/office/2007/relationships/hdphoto" Target="../media/hdphoto14.wdp"/><Relationship Id="rId36" Type="http://schemas.openxmlformats.org/officeDocument/2006/relationships/image" Target="../media/image39.png"/><Relationship Id="rId10" Type="http://schemas.microsoft.com/office/2007/relationships/hdphoto" Target="../media/hdphoto6.wdp"/><Relationship Id="rId19" Type="http://schemas.microsoft.com/office/2007/relationships/hdphoto" Target="../media/hdphoto10.wdp"/><Relationship Id="rId31" Type="http://schemas.microsoft.com/office/2007/relationships/hdphoto" Target="../media/hdphoto15.wdp"/><Relationship Id="rId4" Type="http://schemas.openxmlformats.org/officeDocument/2006/relationships/image" Target="../media/image17.png"/><Relationship Id="rId9" Type="http://schemas.openxmlformats.org/officeDocument/2006/relationships/image" Target="../media/image20.png"/><Relationship Id="rId14" Type="http://schemas.openxmlformats.org/officeDocument/2006/relationships/image" Target="../media/image23.png"/><Relationship Id="rId22" Type="http://schemas.openxmlformats.org/officeDocument/2006/relationships/image" Target="../media/image27.png"/><Relationship Id="rId27" Type="http://schemas.openxmlformats.org/officeDocument/2006/relationships/image" Target="../media/image30.png"/><Relationship Id="rId30" Type="http://schemas.openxmlformats.org/officeDocument/2006/relationships/image" Target="../media/image32.png"/><Relationship Id="rId35" Type="http://schemas.openxmlformats.org/officeDocument/2006/relationships/image" Target="../media/image38.png"/><Relationship Id="rId43" Type="http://schemas.microsoft.com/office/2007/relationships/hdphoto" Target="../media/hdphoto18.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16.wdp"/><Relationship Id="rId18" Type="http://schemas.openxmlformats.org/officeDocument/2006/relationships/image" Target="../media/image48.png"/><Relationship Id="rId26" Type="http://schemas.microsoft.com/office/2007/relationships/hdphoto" Target="../media/hdphoto18.wdp"/><Relationship Id="rId3" Type="http://schemas.microsoft.com/office/2007/relationships/hdphoto" Target="../media/hdphoto4.wdp"/><Relationship Id="rId21" Type="http://schemas.openxmlformats.org/officeDocument/2006/relationships/image" Target="../media/image35.png"/><Relationship Id="rId7" Type="http://schemas.microsoft.com/office/2007/relationships/hdphoto" Target="../media/hdphoto3.wdp"/><Relationship Id="rId12" Type="http://schemas.openxmlformats.org/officeDocument/2006/relationships/image" Target="../media/image34.png"/><Relationship Id="rId17" Type="http://schemas.microsoft.com/office/2007/relationships/hdphoto" Target="../media/hdphoto11.wdp"/><Relationship Id="rId25" Type="http://schemas.openxmlformats.org/officeDocument/2006/relationships/image" Target="../media/image37.png"/><Relationship Id="rId2" Type="http://schemas.openxmlformats.org/officeDocument/2006/relationships/image" Target="../media/image17.png"/><Relationship Id="rId16" Type="http://schemas.openxmlformats.org/officeDocument/2006/relationships/image" Target="../media/image26.png"/><Relationship Id="rId20"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7.png"/><Relationship Id="rId11" Type="http://schemas.microsoft.com/office/2007/relationships/hdphoto" Target="../media/hdphoto14.wdp"/><Relationship Id="rId24" Type="http://schemas.openxmlformats.org/officeDocument/2006/relationships/image" Target="../media/image49.png"/><Relationship Id="rId5" Type="http://schemas.microsoft.com/office/2007/relationships/hdphoto" Target="../media/hdphoto10.wdp"/><Relationship Id="rId15" Type="http://schemas.openxmlformats.org/officeDocument/2006/relationships/image" Target="../media/image31.png"/><Relationship Id="rId23" Type="http://schemas.openxmlformats.org/officeDocument/2006/relationships/image" Target="../media/image36.png"/><Relationship Id="rId10" Type="http://schemas.openxmlformats.org/officeDocument/2006/relationships/image" Target="../media/image30.png"/><Relationship Id="rId19" Type="http://schemas.microsoft.com/office/2007/relationships/hdphoto" Target="../media/hdphoto19.wdp"/><Relationship Id="rId4" Type="http://schemas.openxmlformats.org/officeDocument/2006/relationships/image" Target="../media/image25.png"/><Relationship Id="rId9" Type="http://schemas.microsoft.com/office/2007/relationships/hdphoto" Target="../media/hdphoto13.wdp"/><Relationship Id="rId14" Type="http://schemas.openxmlformats.org/officeDocument/2006/relationships/image" Target="../media/image38.png"/><Relationship Id="rId22" Type="http://schemas.microsoft.com/office/2007/relationships/hdphoto" Target="../media/hdphoto17.wdp"/></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16.wdp"/><Relationship Id="rId18" Type="http://schemas.openxmlformats.org/officeDocument/2006/relationships/image" Target="../media/image48.png"/><Relationship Id="rId26" Type="http://schemas.openxmlformats.org/officeDocument/2006/relationships/image" Target="../media/image49.png"/><Relationship Id="rId3" Type="http://schemas.microsoft.com/office/2007/relationships/hdphoto" Target="../media/hdphoto4.wdp"/><Relationship Id="rId21" Type="http://schemas.openxmlformats.org/officeDocument/2006/relationships/image" Target="../media/image46.png"/><Relationship Id="rId7" Type="http://schemas.microsoft.com/office/2007/relationships/hdphoto" Target="../media/hdphoto3.wdp"/><Relationship Id="rId12" Type="http://schemas.openxmlformats.org/officeDocument/2006/relationships/image" Target="../media/image34.png"/><Relationship Id="rId17" Type="http://schemas.microsoft.com/office/2007/relationships/hdphoto" Target="../media/hdphoto11.wdp"/><Relationship Id="rId25" Type="http://schemas.openxmlformats.org/officeDocument/2006/relationships/image" Target="../media/image36.png"/><Relationship Id="rId2" Type="http://schemas.openxmlformats.org/officeDocument/2006/relationships/image" Target="../media/image17.png"/><Relationship Id="rId16" Type="http://schemas.openxmlformats.org/officeDocument/2006/relationships/image" Target="../media/image26.png"/><Relationship Id="rId20"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7.png"/><Relationship Id="rId11" Type="http://schemas.microsoft.com/office/2007/relationships/hdphoto" Target="../media/hdphoto14.wdp"/><Relationship Id="rId24" Type="http://schemas.microsoft.com/office/2007/relationships/hdphoto" Target="../media/hdphoto17.wdp"/><Relationship Id="rId5" Type="http://schemas.microsoft.com/office/2007/relationships/hdphoto" Target="../media/hdphoto10.wdp"/><Relationship Id="rId15" Type="http://schemas.openxmlformats.org/officeDocument/2006/relationships/image" Target="../media/image31.png"/><Relationship Id="rId23" Type="http://schemas.openxmlformats.org/officeDocument/2006/relationships/image" Target="../media/image35.png"/><Relationship Id="rId28" Type="http://schemas.microsoft.com/office/2007/relationships/hdphoto" Target="../media/hdphoto18.wdp"/><Relationship Id="rId10" Type="http://schemas.openxmlformats.org/officeDocument/2006/relationships/image" Target="../media/image30.png"/><Relationship Id="rId19" Type="http://schemas.microsoft.com/office/2007/relationships/hdphoto" Target="../media/hdphoto19.wdp"/><Relationship Id="rId4" Type="http://schemas.openxmlformats.org/officeDocument/2006/relationships/image" Target="../media/image25.png"/><Relationship Id="rId9" Type="http://schemas.microsoft.com/office/2007/relationships/hdphoto" Target="../media/hdphoto13.wdp"/><Relationship Id="rId14" Type="http://schemas.openxmlformats.org/officeDocument/2006/relationships/image" Target="../media/image38.png"/><Relationship Id="rId22" Type="http://schemas.openxmlformats.org/officeDocument/2006/relationships/image" Target="../media/image50.jpeg"/><Relationship Id="rId27"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20.wdp"/><Relationship Id="rId7" Type="http://schemas.openxmlformats.org/officeDocument/2006/relationships/image" Target="../media/image38.png"/><Relationship Id="rId12" Type="http://schemas.microsoft.com/office/2007/relationships/hdphoto" Target="../media/hdphoto5.wdp"/><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3.png"/><Relationship Id="rId5" Type="http://schemas.microsoft.com/office/2007/relationships/hdphoto" Target="../media/hdphoto17.wdp"/><Relationship Id="rId10" Type="http://schemas.microsoft.com/office/2007/relationships/hdphoto" Target="../media/hdphoto18.wdp"/><Relationship Id="rId4" Type="http://schemas.openxmlformats.org/officeDocument/2006/relationships/image" Target="../media/image35.png"/><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microsoft.com/office/2007/relationships/hdphoto" Target="../media/hdphoto5.wdp"/><Relationship Id="rId13" Type="http://schemas.microsoft.com/office/2007/relationships/hdphoto" Target="../media/hdphoto7.wdp"/><Relationship Id="rId18" Type="http://schemas.openxmlformats.org/officeDocument/2006/relationships/image" Target="../media/image25.png"/><Relationship Id="rId26" Type="http://schemas.microsoft.com/office/2007/relationships/hdphoto" Target="../media/hdphoto13.wdp"/><Relationship Id="rId39" Type="http://schemas.microsoft.com/office/2007/relationships/hdphoto" Target="../media/hdphoto18.wdp"/><Relationship Id="rId3" Type="http://schemas.microsoft.com/office/2007/relationships/hdphoto" Target="../media/hdphoto3.wdp"/><Relationship Id="rId21" Type="http://schemas.microsoft.com/office/2007/relationships/hdphoto" Target="../media/hdphoto11.wdp"/><Relationship Id="rId34" Type="http://schemas.microsoft.com/office/2007/relationships/hdphoto" Target="../media/hdphoto16.wdp"/><Relationship Id="rId7" Type="http://schemas.openxmlformats.org/officeDocument/2006/relationships/image" Target="../media/image19.png"/><Relationship Id="rId12" Type="http://schemas.openxmlformats.org/officeDocument/2006/relationships/image" Target="../media/image22.png"/><Relationship Id="rId17" Type="http://schemas.microsoft.com/office/2007/relationships/hdphoto" Target="../media/hdphoto9.wdp"/><Relationship Id="rId25" Type="http://schemas.openxmlformats.org/officeDocument/2006/relationships/image" Target="../media/image29.png"/><Relationship Id="rId33" Type="http://schemas.openxmlformats.org/officeDocument/2006/relationships/image" Target="../media/image34.png"/><Relationship Id="rId38" Type="http://schemas.openxmlformats.org/officeDocument/2006/relationships/image" Target="../media/image37.png"/><Relationship Id="rId2" Type="http://schemas.openxmlformats.org/officeDocument/2006/relationships/image" Target="../media/image16.png"/><Relationship Id="rId16" Type="http://schemas.openxmlformats.org/officeDocument/2006/relationships/image" Target="../media/image24.png"/><Relationship Id="rId20" Type="http://schemas.openxmlformats.org/officeDocument/2006/relationships/image" Target="../media/image26.png"/><Relationship Id="rId29"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1.png"/><Relationship Id="rId24" Type="http://schemas.microsoft.com/office/2007/relationships/hdphoto" Target="../media/hdphoto12.wdp"/><Relationship Id="rId32" Type="http://schemas.openxmlformats.org/officeDocument/2006/relationships/image" Target="../media/image33.png"/><Relationship Id="rId37" Type="http://schemas.openxmlformats.org/officeDocument/2006/relationships/image" Target="../media/image36.png"/><Relationship Id="rId5" Type="http://schemas.microsoft.com/office/2007/relationships/hdphoto" Target="../media/hdphoto4.wdp"/><Relationship Id="rId15" Type="http://schemas.microsoft.com/office/2007/relationships/hdphoto" Target="../media/hdphoto8.wdp"/><Relationship Id="rId23" Type="http://schemas.openxmlformats.org/officeDocument/2006/relationships/image" Target="../media/image28.png"/><Relationship Id="rId28" Type="http://schemas.microsoft.com/office/2007/relationships/hdphoto" Target="../media/hdphoto14.wdp"/><Relationship Id="rId36" Type="http://schemas.microsoft.com/office/2007/relationships/hdphoto" Target="../media/hdphoto17.wdp"/><Relationship Id="rId10" Type="http://schemas.microsoft.com/office/2007/relationships/hdphoto" Target="../media/hdphoto6.wdp"/><Relationship Id="rId19" Type="http://schemas.microsoft.com/office/2007/relationships/hdphoto" Target="../media/hdphoto10.wdp"/><Relationship Id="rId31" Type="http://schemas.microsoft.com/office/2007/relationships/hdphoto" Target="../media/hdphoto15.wdp"/><Relationship Id="rId4" Type="http://schemas.openxmlformats.org/officeDocument/2006/relationships/image" Target="../media/image17.png"/><Relationship Id="rId9" Type="http://schemas.openxmlformats.org/officeDocument/2006/relationships/image" Target="../media/image20.png"/><Relationship Id="rId14" Type="http://schemas.openxmlformats.org/officeDocument/2006/relationships/image" Target="../media/image23.png"/><Relationship Id="rId22" Type="http://schemas.openxmlformats.org/officeDocument/2006/relationships/image" Target="../media/image27.png"/><Relationship Id="rId27" Type="http://schemas.openxmlformats.org/officeDocument/2006/relationships/image" Target="../media/image30.png"/><Relationship Id="rId30" Type="http://schemas.openxmlformats.org/officeDocument/2006/relationships/image" Target="../media/image32.png"/><Relationship Id="rId35"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microsoft.com/office/2007/relationships/hdphoto" Target="../media/hdphoto17.wdp"/><Relationship Id="rId3" Type="http://schemas.microsoft.com/office/2007/relationships/hdphoto" Target="../media/hdphoto5.wdp"/><Relationship Id="rId7"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6.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294519" y="3466079"/>
            <a:ext cx="4814633" cy="1991912"/>
          </a:xfrm>
        </p:spPr>
        <p:txBody>
          <a:bodyPr/>
          <a:lstStyle/>
          <a:p>
            <a:r>
              <a:rPr lang="fr-FR" dirty="0" smtClean="0"/>
              <a:t>RESTITUTION Digital </a:t>
            </a:r>
            <a:r>
              <a:rPr lang="fr-FR" dirty="0"/>
              <a:t>Corner</a:t>
            </a:r>
          </a:p>
        </p:txBody>
      </p:sp>
      <p:sp>
        <p:nvSpPr>
          <p:cNvPr id="3" name="Sous-titre 2"/>
          <p:cNvSpPr>
            <a:spLocks noGrp="1"/>
          </p:cNvSpPr>
          <p:nvPr>
            <p:ph type="subTitle" idx="1"/>
          </p:nvPr>
        </p:nvSpPr>
        <p:spPr>
          <a:xfrm>
            <a:off x="7499519" y="5627704"/>
            <a:ext cx="4404632" cy="738590"/>
          </a:xfrm>
        </p:spPr>
        <p:txBody>
          <a:bodyPr/>
          <a:lstStyle/>
          <a:p>
            <a:r>
              <a:rPr lang="fr-FR" dirty="0"/>
              <a:t>DIGITAL FACTORY SGMA</a:t>
            </a:r>
          </a:p>
        </p:txBody>
      </p:sp>
    </p:spTree>
    <p:extLst>
      <p:ext uri="{BB962C8B-B14F-4D97-AF65-F5344CB8AC3E}">
        <p14:creationId xmlns:p14="http://schemas.microsoft.com/office/powerpoint/2010/main" val="3183420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3" name="Connecteur droit 72"/>
          <p:cNvCxnSpPr/>
          <p:nvPr/>
        </p:nvCxnSpPr>
        <p:spPr>
          <a:xfrm>
            <a:off x="1739805" y="1485189"/>
            <a:ext cx="8877059" cy="4771253"/>
          </a:xfrm>
          <a:prstGeom prst="line">
            <a:avLst/>
          </a:prstGeom>
          <a:ln w="57150">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5902303" y="601554"/>
            <a:ext cx="2888942" cy="2571174"/>
          </a:xfrm>
          <a:prstGeom prst="rect">
            <a:avLst/>
          </a:prstGeom>
          <a:solidFill>
            <a:srgbClr val="92D050"/>
          </a:solidFill>
          <a:ln w="57150">
            <a:solidFill>
              <a:srgbClr val="00B050"/>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p:cNvSpPr>
            <a:spLocks noGrp="1"/>
          </p:cNvSpPr>
          <p:nvPr>
            <p:ph type="sldNum" sz="quarter" idx="12"/>
          </p:nvPr>
        </p:nvSpPr>
        <p:spPr>
          <a:xfrm>
            <a:off x="11671041" y="6328137"/>
            <a:ext cx="673959" cy="529863"/>
          </a:xfrm>
        </p:spPr>
        <p:txBody>
          <a:bodyPr/>
          <a:lstStyle/>
          <a:p>
            <a:fld id="{3FB19A0B-8C50-4048-A665-D286D4212708}" type="slidenum">
              <a:rPr lang="fr-FR" smtClean="0"/>
              <a:pPr/>
              <a:t>10</a:t>
            </a:fld>
            <a:endParaRPr lang="fr-FR"/>
          </a:p>
        </p:txBody>
      </p:sp>
      <p:sp>
        <p:nvSpPr>
          <p:cNvPr id="36" name="Rectangle 35"/>
          <p:cNvSpPr/>
          <p:nvPr/>
        </p:nvSpPr>
        <p:spPr>
          <a:xfrm>
            <a:off x="7678096" y="1723055"/>
            <a:ext cx="2876452" cy="2331171"/>
          </a:xfrm>
          <a:prstGeom prst="rect">
            <a:avLst/>
          </a:prstGeom>
          <a:solidFill>
            <a:srgbClr val="F76A7C"/>
          </a:solidFill>
          <a:ln w="57150">
            <a:solidFill>
              <a:srgbClr val="D1415B"/>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1629443" y="1118316"/>
            <a:ext cx="8882364" cy="4920686"/>
          </a:xfrm>
          <a:prstGeom prst="rect">
            <a:avLst/>
          </a:prstGeom>
          <a:noFill/>
          <a:ln w="57150">
            <a:solidFill>
              <a:srgbClr val="CC0000"/>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1792769" y="2558651"/>
            <a:ext cx="4121074" cy="3353186"/>
          </a:xfrm>
          <a:prstGeom prst="rect">
            <a:avLst/>
          </a:prstGeom>
          <a:solidFill>
            <a:srgbClr val="47A8CB"/>
          </a:solidFill>
          <a:ln w="57150">
            <a:solidFill>
              <a:srgbClr val="34809B"/>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52500" b="91125" l="2125" r="49500">
                        <a14:backgroundMark x1="25375" y1="87625" x2="25375" y2="87625"/>
                        <a14:backgroundMark x1="29125" y1="87000" x2="29125" y2="87000"/>
                        <a14:backgroundMark x1="39000" y1="83250" x2="39000" y2="83250"/>
                        <a14:backgroundMark x1="35625" y1="83250" x2="35625" y2="83250"/>
                        <a14:backgroundMark x1="32125" y1="82250" x2="32125" y2="82250"/>
                      </a14:backgroundRemoval>
                    </a14:imgEffect>
                  </a14:imgLayer>
                </a14:imgProps>
              </a:ext>
              <a:ext uri="{28A0092B-C50C-407E-A947-70E740481C1C}">
                <a14:useLocalDpi xmlns:a14="http://schemas.microsoft.com/office/drawing/2010/main" val="0"/>
              </a:ext>
            </a:extLst>
          </a:blip>
          <a:srcRect t="50852" r="51137" b="8920"/>
          <a:stretch/>
        </p:blipFill>
        <p:spPr>
          <a:xfrm flipH="1">
            <a:off x="7066757" y="612300"/>
            <a:ext cx="1541420" cy="1268983"/>
          </a:xfrm>
          <a:prstGeom prst="rect">
            <a:avLst/>
          </a:prstGeom>
        </p:spPr>
      </p:pic>
      <p:pic>
        <p:nvPicPr>
          <p:cNvPr id="18" name="Image 17"/>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85" b="31852" l="36900" r="66200"/>
                    </a14:imgEffect>
                  </a14:imgLayer>
                </a14:imgProps>
              </a:ext>
              <a:ext uri="{28A0092B-C50C-407E-A947-70E740481C1C}">
                <a14:useLocalDpi xmlns:a14="http://schemas.microsoft.com/office/drawing/2010/main" val="0"/>
              </a:ext>
            </a:extLst>
          </a:blip>
          <a:srcRect l="39498" t="780" r="37069" b="68675"/>
          <a:stretch/>
        </p:blipFill>
        <p:spPr>
          <a:xfrm>
            <a:off x="3203670" y="2430973"/>
            <a:ext cx="618341" cy="870513"/>
          </a:xfrm>
          <a:prstGeom prst="rect">
            <a:avLst/>
          </a:prstGeom>
        </p:spPr>
      </p:pic>
      <p:sp>
        <p:nvSpPr>
          <p:cNvPr id="49" name="Rectangle 48"/>
          <p:cNvSpPr/>
          <p:nvPr/>
        </p:nvSpPr>
        <p:spPr>
          <a:xfrm rot="8696824">
            <a:off x="5423151" y="5422325"/>
            <a:ext cx="1318374" cy="3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ZoneTexte 64"/>
          <p:cNvSpPr txBox="1"/>
          <p:nvPr/>
        </p:nvSpPr>
        <p:spPr>
          <a:xfrm rot="19264431">
            <a:off x="8529610" y="2389538"/>
            <a:ext cx="1005429" cy="707886"/>
          </a:xfrm>
          <a:prstGeom prst="rect">
            <a:avLst/>
          </a:prstGeom>
          <a:noFill/>
          <a:scene3d>
            <a:camera prst="isometricOffAxis2Left"/>
            <a:lightRig rig="threePt" dir="t"/>
          </a:scene3d>
        </p:spPr>
        <p:txBody>
          <a:bodyPr wrap="square" rtlCol="0">
            <a:spAutoFit/>
          </a:bodyPr>
          <a:lstStyle/>
          <a:p>
            <a:r>
              <a:rPr lang="fr-FR" sz="2000" dirty="0">
                <a:solidFill>
                  <a:schemeClr val="bg1"/>
                </a:solidFill>
              </a:rPr>
              <a:t>ZEN</a:t>
            </a:r>
            <a:r>
              <a:rPr lang="fr-FR" sz="2000" dirty="0" smtClean="0">
                <a:solidFill>
                  <a:schemeClr val="bg1"/>
                </a:solidFill>
              </a:rPr>
              <a:t> </a:t>
            </a:r>
            <a:br>
              <a:rPr lang="fr-FR" sz="2000" dirty="0" smtClean="0">
                <a:solidFill>
                  <a:schemeClr val="bg1"/>
                </a:solidFill>
              </a:rPr>
            </a:br>
            <a:r>
              <a:rPr lang="fr-FR" sz="2000" dirty="0" smtClean="0">
                <a:solidFill>
                  <a:schemeClr val="bg1"/>
                </a:solidFill>
              </a:rPr>
              <a:t>ZONE</a:t>
            </a:r>
            <a:endParaRPr lang="fr-FR" sz="2000" dirty="0">
              <a:solidFill>
                <a:schemeClr val="bg1"/>
              </a:solidFill>
            </a:endParaRPr>
          </a:p>
        </p:txBody>
      </p:sp>
      <p:pic>
        <p:nvPicPr>
          <p:cNvPr id="15" name="Image 14"/>
          <p:cNvPicPr>
            <a:picLocks noChangeAspect="1"/>
          </p:cNvPicPr>
          <p:nvPr/>
        </p:nvPicPr>
        <p:blipFill rotWithShape="1">
          <a:blip r:embed="rId6" cstate="print">
            <a:extLst>
              <a:ext uri="{BEBA8EAE-BF5A-486C-A8C5-ECC9F3942E4B}">
                <a14:imgProps xmlns:a14="http://schemas.microsoft.com/office/drawing/2010/main">
                  <a14:imgLayer r:embed="rId5">
                    <a14:imgEffect>
                      <a14:backgroundRemoval t="185" b="31852" l="36900" r="66200"/>
                    </a14:imgEffect>
                  </a14:imgLayer>
                </a14:imgProps>
              </a:ext>
              <a:ext uri="{28A0092B-C50C-407E-A947-70E740481C1C}">
                <a14:useLocalDpi xmlns:a14="http://schemas.microsoft.com/office/drawing/2010/main" val="0"/>
              </a:ext>
            </a:extLst>
          </a:blip>
          <a:srcRect l="39498" t="780" r="37069" b="68675"/>
          <a:stretch/>
        </p:blipFill>
        <p:spPr>
          <a:xfrm>
            <a:off x="5732428" y="1000284"/>
            <a:ext cx="618341" cy="870513"/>
          </a:xfrm>
          <a:prstGeom prst="rect">
            <a:avLst/>
          </a:prstGeom>
        </p:spPr>
      </p:pic>
      <p:pic>
        <p:nvPicPr>
          <p:cNvPr id="89" name="Image 88"/>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65167" b="98500" l="48125" r="65500">
                        <a14:foregroundMark x1="60625" y1="89333" x2="60625" y2="89333"/>
                        <a14:foregroundMark x1="62125" y1="88833" x2="62125" y2="88833"/>
                        <a14:foregroundMark x1="61000" y1="90333" x2="61000" y2="90333"/>
                        <a14:foregroundMark x1="59875" y1="91000" x2="59875" y2="91000"/>
                        <a14:foregroundMark x1="59500" y1="89500" x2="59500" y2="89500"/>
                        <a14:foregroundMark x1="63375" y1="79333" x2="63375" y2="79333"/>
                        <a14:backgroundMark x1="63625" y1="81833" x2="63625" y2="81833"/>
                        <a14:backgroundMark x1="62375" y1="79333" x2="62375" y2="79333"/>
                        <a14:backgroundMark x1="63875" y1="78000" x2="63875" y2="78000"/>
                        <a14:backgroundMark x1="58750" y1="82167" x2="58750" y2="82167"/>
                        <a14:backgroundMark x1="58500" y1="81333" x2="58500" y2="81333"/>
                      </a14:backgroundRemoval>
                    </a14:imgEffect>
                  </a14:imgLayer>
                </a14:imgProps>
              </a:ext>
              <a:ext uri="{28A0092B-C50C-407E-A947-70E740481C1C}">
                <a14:useLocalDpi xmlns:a14="http://schemas.microsoft.com/office/drawing/2010/main" val="0"/>
              </a:ext>
            </a:extLst>
          </a:blip>
          <a:srcRect l="47768" t="64967" r="33911"/>
          <a:stretch/>
        </p:blipFill>
        <p:spPr>
          <a:xfrm>
            <a:off x="6110800" y="1065224"/>
            <a:ext cx="1093725" cy="1568511"/>
          </a:xfrm>
          <a:prstGeom prst="rect">
            <a:avLst/>
          </a:prstGeom>
        </p:spPr>
      </p:pic>
      <p:pic>
        <p:nvPicPr>
          <p:cNvPr id="19" name="Image 18"/>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85" b="31852" l="36900" r="66200"/>
                    </a14:imgEffect>
                  </a14:imgLayer>
                </a14:imgProps>
              </a:ext>
              <a:ext uri="{28A0092B-C50C-407E-A947-70E740481C1C}">
                <a14:useLocalDpi xmlns:a14="http://schemas.microsoft.com/office/drawing/2010/main" val="0"/>
              </a:ext>
            </a:extLst>
          </a:blip>
          <a:srcRect l="39498" t="780" r="37069" b="68675"/>
          <a:stretch/>
        </p:blipFill>
        <p:spPr>
          <a:xfrm>
            <a:off x="6956954" y="2091549"/>
            <a:ext cx="618341" cy="870513"/>
          </a:xfrm>
          <a:prstGeom prst="rect">
            <a:avLst/>
          </a:prstGeom>
        </p:spPr>
      </p:pic>
      <p:pic>
        <p:nvPicPr>
          <p:cNvPr id="95" name="Image 94"/>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4739" b="86765" l="51573" r="94580">
                        <a14:foregroundMark x1="73776" y1="19444" x2="73776" y2="19444"/>
                        <a14:foregroundMark x1="77273" y1="13235" x2="77273" y2="13235"/>
                        <a14:foregroundMark x1="83916" y1="19118" x2="83916" y2="19118"/>
                        <a14:foregroundMark x1="84266" y1="68954" x2="84266" y2="68954"/>
                        <a14:foregroundMark x1="83566" y1="65850" x2="83566" y2="65850"/>
                        <a14:foregroundMark x1="61713" y1="19771" x2="61713" y2="19771"/>
                        <a14:foregroundMark x1="67483" y1="18464" x2="67483" y2="18464"/>
                      </a14:backgroundRemoval>
                    </a14:imgEffect>
                  </a14:imgLayer>
                </a14:imgProps>
              </a:ext>
              <a:ext uri="{28A0092B-C50C-407E-A947-70E740481C1C}">
                <a14:useLocalDpi xmlns:a14="http://schemas.microsoft.com/office/drawing/2010/main" val="0"/>
              </a:ext>
            </a:extLst>
          </a:blip>
          <a:srcRect l="49033" b="10805"/>
          <a:stretch/>
        </p:blipFill>
        <p:spPr>
          <a:xfrm flipH="1">
            <a:off x="10428937" y="1785197"/>
            <a:ext cx="596044" cy="1115313"/>
          </a:xfrm>
          <a:prstGeom prst="rect">
            <a:avLst/>
          </a:prstGeom>
        </p:spPr>
      </p:pic>
      <p:pic>
        <p:nvPicPr>
          <p:cNvPr id="112" name="Image 111"/>
          <p:cNvPicPr>
            <a:picLocks noChangeAspect="1"/>
          </p:cNvPicPr>
          <p:nvPr/>
        </p:nvPicPr>
        <p:blipFill rotWithShape="1">
          <a:blip r:embed="rId11" cstate="print">
            <a:extLst>
              <a:ext uri="{BEBA8EAE-BF5A-486C-A8C5-ECC9F3942E4B}">
                <a14:imgProps xmlns:a14="http://schemas.microsoft.com/office/drawing/2010/main">
                  <a14:imgLayer r:embed="rId3">
                    <a14:imgEffect>
                      <a14:backgroundRemoval t="1250" b="41250" l="51375" r="95000"/>
                    </a14:imgEffect>
                  </a14:imgLayer>
                </a14:imgProps>
              </a:ext>
              <a:ext uri="{28A0092B-C50C-407E-A947-70E740481C1C}">
                <a14:useLocalDpi xmlns:a14="http://schemas.microsoft.com/office/drawing/2010/main" val="0"/>
              </a:ext>
            </a:extLst>
          </a:blip>
          <a:srcRect l="50335" b="58807"/>
          <a:stretch/>
        </p:blipFill>
        <p:spPr>
          <a:xfrm>
            <a:off x="6511042" y="2310552"/>
            <a:ext cx="1770479" cy="1468468"/>
          </a:xfrm>
          <a:prstGeom prst="rect">
            <a:avLst/>
          </a:prstGeom>
        </p:spPr>
      </p:pic>
      <p:sp>
        <p:nvSpPr>
          <p:cNvPr id="113" name="ZoneTexte 112"/>
          <p:cNvSpPr txBox="1"/>
          <p:nvPr/>
        </p:nvSpPr>
        <p:spPr>
          <a:xfrm>
            <a:off x="4735987" y="2243766"/>
            <a:ext cx="2595361" cy="646331"/>
          </a:xfrm>
          <a:prstGeom prst="rect">
            <a:avLst/>
          </a:prstGeom>
          <a:noFill/>
          <a:scene3d>
            <a:camera prst="isometricLeftDown"/>
            <a:lightRig rig="threePt" dir="t"/>
          </a:scene3d>
        </p:spPr>
        <p:txBody>
          <a:bodyPr wrap="square" rtlCol="0">
            <a:spAutoFit/>
          </a:bodyPr>
          <a:lstStyle/>
          <a:p>
            <a:r>
              <a:rPr lang="fr-FR" sz="3600" dirty="0" smtClean="0">
                <a:solidFill>
                  <a:srgbClr val="C00000"/>
                </a:solidFill>
              </a:rPr>
              <a:t>GUICHETS</a:t>
            </a:r>
            <a:endParaRPr lang="fr-FR" sz="3600" dirty="0">
              <a:solidFill>
                <a:srgbClr val="C00000"/>
              </a:solidFill>
            </a:endParaRPr>
          </a:p>
        </p:txBody>
      </p:sp>
      <p:pic>
        <p:nvPicPr>
          <p:cNvPr id="114" name="Image 113"/>
          <p:cNvPicPr>
            <a:picLocks noChangeAspect="1"/>
          </p:cNvPicPr>
          <p:nvPr/>
        </p:nvPicPr>
        <p:blipFill rotWithShape="1">
          <a:blip r:embed="rId11" cstate="print">
            <a:extLst>
              <a:ext uri="{BEBA8EAE-BF5A-486C-A8C5-ECC9F3942E4B}">
                <a14:imgProps xmlns:a14="http://schemas.microsoft.com/office/drawing/2010/main">
                  <a14:imgLayer r:embed="rId3">
                    <a14:imgEffect>
                      <a14:backgroundRemoval t="1250" b="41250" l="51375" r="95000"/>
                    </a14:imgEffect>
                  </a14:imgLayer>
                </a14:imgProps>
              </a:ext>
              <a:ext uri="{28A0092B-C50C-407E-A947-70E740481C1C}">
                <a14:useLocalDpi xmlns:a14="http://schemas.microsoft.com/office/drawing/2010/main" val="0"/>
              </a:ext>
            </a:extLst>
          </a:blip>
          <a:srcRect l="50335" b="58807"/>
          <a:stretch/>
        </p:blipFill>
        <p:spPr>
          <a:xfrm>
            <a:off x="7281971" y="2731858"/>
            <a:ext cx="1770479" cy="1468468"/>
          </a:xfrm>
          <a:prstGeom prst="rect">
            <a:avLst/>
          </a:prstGeom>
        </p:spPr>
      </p:pic>
      <p:pic>
        <p:nvPicPr>
          <p:cNvPr id="120" name="Image 119"/>
          <p:cNvPicPr>
            <a:picLocks noChangeAspect="1"/>
          </p:cNvPicPr>
          <p:nvPr/>
        </p:nvPicPr>
        <p:blipFill rotWithShape="1">
          <a:blip r:embed="rId12" cstate="print">
            <a:extLst>
              <a:ext uri="{BEBA8EAE-BF5A-486C-A8C5-ECC9F3942E4B}">
                <a14:imgProps xmlns:a14="http://schemas.microsoft.com/office/drawing/2010/main">
                  <a14:imgLayer r:embed="rId13">
                    <a14:imgEffect>
                      <a14:backgroundRemoval t="53231" b="90000" l="10000" r="68538">
                        <a14:foregroundMark x1="52308" y1="68692" x2="52308" y2="68692"/>
                      </a14:backgroundRemoval>
                    </a14:imgEffect>
                  </a14:imgLayer>
                </a14:imgProps>
              </a:ext>
              <a:ext uri="{28A0092B-C50C-407E-A947-70E740481C1C}">
                <a14:useLocalDpi xmlns:a14="http://schemas.microsoft.com/office/drawing/2010/main" val="0"/>
              </a:ext>
            </a:extLst>
          </a:blip>
          <a:srcRect l="25396" t="53605" r="35988" b="12295"/>
          <a:stretch/>
        </p:blipFill>
        <p:spPr>
          <a:xfrm flipH="1">
            <a:off x="8625893" y="2351801"/>
            <a:ext cx="1818651" cy="1605949"/>
          </a:xfrm>
          <a:prstGeom prst="rect">
            <a:avLst/>
          </a:prstGeom>
        </p:spPr>
      </p:pic>
      <p:pic>
        <p:nvPicPr>
          <p:cNvPr id="121" name="Image 120"/>
          <p:cNvPicPr>
            <a:picLocks noChangeAspect="1"/>
          </p:cNvPicPr>
          <p:nvPr/>
        </p:nvPicPr>
        <p:blipFill rotWithShape="1">
          <a:blip r:embed="rId14" cstate="print">
            <a:extLst>
              <a:ext uri="{BEBA8EAE-BF5A-486C-A8C5-ECC9F3942E4B}">
                <a14:imgProps xmlns:a14="http://schemas.microsoft.com/office/drawing/2010/main">
                  <a14:imgLayer r:embed="rId15">
                    <a14:imgEffect>
                      <a14:backgroundRemoval t="62329" b="89192" l="0" r="23455">
                        <a14:foregroundMark x1="13636" y1="65268" x2="13636" y2="65268"/>
                        <a14:foregroundMark x1="14182" y1="64113" x2="14182" y2="64113"/>
                        <a14:foregroundMark x1="13455" y1="66527" x2="13455" y2="66527"/>
                        <a14:foregroundMark x1="6455" y1="81532" x2="6455" y2="81532"/>
                        <a14:foregroundMark x1="14000" y1="85939" x2="14000" y2="85939"/>
                      </a14:backgroundRemoval>
                    </a14:imgEffect>
                  </a14:imgLayer>
                </a14:imgProps>
              </a:ext>
              <a:ext uri="{28A0092B-C50C-407E-A947-70E740481C1C}">
                <a14:useLocalDpi xmlns:a14="http://schemas.microsoft.com/office/drawing/2010/main" val="0"/>
              </a:ext>
            </a:extLst>
          </a:blip>
          <a:srcRect t="63346" r="76447" b="10312"/>
          <a:stretch/>
        </p:blipFill>
        <p:spPr>
          <a:xfrm>
            <a:off x="6360164" y="3306844"/>
            <a:ext cx="1076852" cy="1043796"/>
          </a:xfrm>
          <a:prstGeom prst="rect">
            <a:avLst/>
          </a:prstGeom>
        </p:spPr>
      </p:pic>
      <p:sp>
        <p:nvSpPr>
          <p:cNvPr id="82" name="ZoneTexte 81"/>
          <p:cNvSpPr txBox="1"/>
          <p:nvPr/>
        </p:nvSpPr>
        <p:spPr>
          <a:xfrm>
            <a:off x="5148678" y="4895049"/>
            <a:ext cx="4111693" cy="1107996"/>
          </a:xfrm>
          <a:prstGeom prst="rect">
            <a:avLst/>
          </a:prstGeom>
          <a:noFill/>
          <a:scene3d>
            <a:camera prst="isometricRightUp"/>
            <a:lightRig rig="threePt" dir="t"/>
          </a:scene3d>
        </p:spPr>
        <p:txBody>
          <a:bodyPr wrap="square" rtlCol="0">
            <a:spAutoFit/>
          </a:bodyPr>
          <a:lstStyle/>
          <a:p>
            <a:r>
              <a:rPr lang="fr-FR" sz="6600" dirty="0" smtClean="0">
                <a:solidFill>
                  <a:srgbClr val="C00000"/>
                </a:solidFill>
              </a:rPr>
              <a:t>AGENCE</a:t>
            </a:r>
            <a:endParaRPr lang="fr-FR" sz="6600" dirty="0">
              <a:solidFill>
                <a:srgbClr val="C00000"/>
              </a:solidFill>
            </a:endParaRPr>
          </a:p>
        </p:txBody>
      </p:sp>
      <p:pic>
        <p:nvPicPr>
          <p:cNvPr id="123" name="Picture 2" descr="https://image.shutterstock.com/z/stock-vector-bank-isometric-set-including-staff-and-visitors-office-interior-elements-atm-and-money-684677017.jpg"/>
          <p:cNvPicPr>
            <a:picLocks noChangeAspect="1" noChangeArrowheads="1"/>
          </p:cNvPicPr>
          <p:nvPr/>
        </p:nvPicPr>
        <p:blipFill rotWithShape="1">
          <a:blip r:embed="rId16">
            <a:extLst>
              <a:ext uri="{BEBA8EAE-BF5A-486C-A8C5-ECC9F3942E4B}">
                <a14:imgProps xmlns:a14="http://schemas.microsoft.com/office/drawing/2010/main">
                  <a14:imgLayer r:embed="rId17">
                    <a14:imgEffect>
                      <a14:backgroundRemoval t="38308" b="48769" l="58867" r="68400"/>
                    </a14:imgEffect>
                  </a14:imgLayer>
                </a14:imgProps>
              </a:ext>
              <a:ext uri="{28A0092B-C50C-407E-A947-70E740481C1C}">
                <a14:useLocalDpi xmlns:a14="http://schemas.microsoft.com/office/drawing/2010/main" val="0"/>
              </a:ext>
            </a:extLst>
          </a:blip>
          <a:srcRect l="59057" t="37184" r="30556" b="51436"/>
          <a:stretch/>
        </p:blipFill>
        <p:spPr bwMode="auto">
          <a:xfrm>
            <a:off x="7896779" y="2401728"/>
            <a:ext cx="906398" cy="86062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thumbs.dreamstime.com/b/isometric-flat-d-concept-interior-waiting-room-airport-living-inside-people-start-landing-81617586.jpg"/>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3521" b="24489" l="63958" r="71813"/>
                    </a14:imgEffect>
                  </a14:imgLayer>
                </a14:imgProps>
              </a:ext>
              <a:ext uri="{28A0092B-C50C-407E-A947-70E740481C1C}">
                <a14:useLocalDpi xmlns:a14="http://schemas.microsoft.com/office/drawing/2010/main" val="0"/>
              </a:ext>
            </a:extLst>
          </a:blip>
          <a:srcRect l="62976" t="12150" r="27205" b="74140"/>
          <a:stretch/>
        </p:blipFill>
        <p:spPr bwMode="auto">
          <a:xfrm flipH="1">
            <a:off x="2296344" y="2087695"/>
            <a:ext cx="748146" cy="77308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thumbs.dreamstime.com/b/isometric-flat-d-concept-interior-waiting-room-airport-living-inside-people-start-landing-81617586.jpg"/>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3521" b="24489" l="63958" r="71813"/>
                    </a14:imgEffect>
                  </a14:imgLayer>
                </a14:imgProps>
              </a:ext>
              <a:ext uri="{28A0092B-C50C-407E-A947-70E740481C1C}">
                <a14:useLocalDpi xmlns:a14="http://schemas.microsoft.com/office/drawing/2010/main" val="0"/>
              </a:ext>
            </a:extLst>
          </a:blip>
          <a:srcRect l="62976" t="12150" r="27205" b="74140"/>
          <a:stretch/>
        </p:blipFill>
        <p:spPr bwMode="auto">
          <a:xfrm flipH="1">
            <a:off x="1567764" y="2531670"/>
            <a:ext cx="748146" cy="77308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thumbs.dreamstime.com/b/isometric-flat-d-concept-interior-waiting-room-airport-living-inside-people-start-landing-81617586.jpg"/>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3521" b="24489" l="63958" r="71813"/>
                    </a14:imgEffect>
                  </a14:imgLayer>
                </a14:imgProps>
              </a:ext>
              <a:ext uri="{28A0092B-C50C-407E-A947-70E740481C1C}">
                <a14:useLocalDpi xmlns:a14="http://schemas.microsoft.com/office/drawing/2010/main" val="0"/>
              </a:ext>
            </a:extLst>
          </a:blip>
          <a:srcRect l="62976" t="12150" r="27205" b="74140"/>
          <a:stretch/>
        </p:blipFill>
        <p:spPr bwMode="auto">
          <a:xfrm flipH="1">
            <a:off x="6370132" y="171203"/>
            <a:ext cx="748146" cy="77308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s://thumbs.dreamstime.com/b/isometric-flat-d-concept-interior-waiting-room-airport-living-inside-people-start-landing-81617586.jpg"/>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3521" b="24489" l="63958" r="71813"/>
                    </a14:imgEffect>
                  </a14:imgLayer>
                </a14:imgProps>
              </a:ext>
              <a:ext uri="{28A0092B-C50C-407E-A947-70E740481C1C}">
                <a14:useLocalDpi xmlns:a14="http://schemas.microsoft.com/office/drawing/2010/main" val="0"/>
              </a:ext>
            </a:extLst>
          </a:blip>
          <a:srcRect l="62976" t="12150" r="27205" b="74140"/>
          <a:stretch/>
        </p:blipFill>
        <p:spPr bwMode="auto">
          <a:xfrm flipH="1">
            <a:off x="3028649" y="1712307"/>
            <a:ext cx="748146" cy="773084"/>
          </a:xfrm>
          <a:prstGeom prst="rect">
            <a:avLst/>
          </a:prstGeom>
          <a:noFill/>
          <a:extLst>
            <a:ext uri="{909E8E84-426E-40DD-AFC4-6F175D3DCCD1}">
              <a14:hiddenFill xmlns:a14="http://schemas.microsoft.com/office/drawing/2010/main">
                <a:solidFill>
                  <a:srgbClr val="FFFFFF"/>
                </a:solidFill>
              </a14:hiddenFill>
            </a:ext>
          </a:extLst>
        </p:spPr>
      </p:pic>
      <p:sp>
        <p:nvSpPr>
          <p:cNvPr id="70" name="Timeline"/>
          <p:cNvSpPr txBox="1"/>
          <p:nvPr/>
        </p:nvSpPr>
        <p:spPr>
          <a:xfrm>
            <a:off x="421199" y="32589"/>
            <a:ext cx="12713066" cy="974626"/>
          </a:xfrm>
          <a:prstGeom prst="rect">
            <a:avLst/>
          </a:prstGeom>
          <a:ln w="3175">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6000" dirty="0" smtClean="0">
                <a:latin typeface="Arial"/>
              </a:rPr>
              <a:t>EQUIPE</a:t>
            </a:r>
            <a:r>
              <a:rPr lang="fr-FR" sz="6000" baseline="0" dirty="0" smtClean="0">
                <a:latin typeface="Arial"/>
              </a:rPr>
              <a:t> AGENCE</a:t>
            </a:r>
            <a:endParaRPr kumimoji="0" sz="6000" b="0" i="0" u="none" strike="noStrike" kern="1200" cap="all" spc="0" normalizeH="0" baseline="12500" noProof="0" dirty="0">
              <a:ln>
                <a:noFill/>
              </a:ln>
              <a:solidFill>
                <a:srgbClr val="359A15"/>
              </a:solidFill>
              <a:effectLst/>
              <a:uLnTx/>
              <a:uFillTx/>
              <a:latin typeface="Arial"/>
              <a:ea typeface="+mn-ea"/>
              <a:cs typeface="+mn-cs"/>
              <a:sym typeface="Montserrat-Bold"/>
            </a:endParaRPr>
          </a:p>
        </p:txBody>
      </p:sp>
      <p:pic>
        <p:nvPicPr>
          <p:cNvPr id="80" name="Picture 2" descr="https://thumb1.shutterstock.com/display_pic_with_logo/2843668/693588388/stock-vector-isometric-set-vector-online-payment-systems-and-self-service-payments-terminals-debit-credit-card-693588388.jpg"/>
          <p:cNvPicPr>
            <a:picLocks noChangeAspect="1" noChangeArrowheads="1"/>
          </p:cNvPicPr>
          <p:nvPr/>
        </p:nvPicPr>
        <p:blipFill rotWithShape="1">
          <a:blip r:embed="rId20" cstate="print">
            <a:extLst>
              <a:ext uri="{BEBA8EAE-BF5A-486C-A8C5-ECC9F3942E4B}">
                <a14:imgProps xmlns:a14="http://schemas.microsoft.com/office/drawing/2010/main">
                  <a14:imgLayer r:embed="rId21">
                    <a14:imgEffect>
                      <a14:backgroundRemoval t="10000" b="90000" l="76889" r="97778">
                        <a14:foregroundMark x1="81111" y1="40000" x2="81111" y2="40000"/>
                        <a14:foregroundMark x1="83778" y1="30345" x2="83778" y2="30345"/>
                        <a14:foregroundMark x1="83333" y1="29310" x2="83333" y2="29310"/>
                        <a14:foregroundMark x1="84000" y1="25517" x2="84000" y2="25517"/>
                        <a14:foregroundMark x1="86222" y1="20345" x2="86222" y2="20345"/>
                        <a14:foregroundMark x1="86444" y1="17931" x2="86444" y2="17931"/>
                      </a14:backgroundRemoval>
                    </a14:imgEffect>
                  </a14:imgLayer>
                </a14:imgProps>
              </a:ext>
              <a:ext uri="{28A0092B-C50C-407E-A947-70E740481C1C}">
                <a14:useLocalDpi xmlns:a14="http://schemas.microsoft.com/office/drawing/2010/main" val="0"/>
              </a:ext>
            </a:extLst>
          </a:blip>
          <a:srcRect l="78601"/>
          <a:stretch/>
        </p:blipFill>
        <p:spPr bwMode="auto">
          <a:xfrm>
            <a:off x="5662022" y="2892668"/>
            <a:ext cx="385068" cy="1159641"/>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p:cNvPicPr>
            <a:picLocks noChangeAspect="1"/>
          </p:cNvPicPr>
          <p:nvPr/>
        </p:nvPicPr>
        <p:blipFill rotWithShape="1">
          <a:blip r:embed="rId22" cstate="print">
            <a:extLst>
              <a:ext uri="{BEBA8EAE-BF5A-486C-A8C5-ECC9F3942E4B}">
                <a14:imgProps xmlns:a14="http://schemas.microsoft.com/office/drawing/2010/main">
                  <a14:imgLayer r:embed="rId3">
                    <a14:imgEffect>
                      <a14:backgroundRemoval t="53125" b="91375" l="53125" r="88875">
                        <a14:backgroundMark x1="67750" y1="87875" x2="67750" y2="87875"/>
                        <a14:backgroundMark x1="71500" y1="89000" x2="71500" y2="89000"/>
                      </a14:backgroundRemoval>
                    </a14:imgEffect>
                  </a14:imgLayer>
                </a14:imgProps>
              </a:ext>
              <a:ext uri="{28A0092B-C50C-407E-A947-70E740481C1C}">
                <a14:useLocalDpi xmlns:a14="http://schemas.microsoft.com/office/drawing/2010/main" val="0"/>
              </a:ext>
            </a:extLst>
          </a:blip>
          <a:srcRect l="52400" t="51449" r="9077" b="8324"/>
          <a:stretch/>
        </p:blipFill>
        <p:spPr>
          <a:xfrm flipH="1">
            <a:off x="2640718" y="2494173"/>
            <a:ext cx="1215213" cy="1268984"/>
          </a:xfrm>
          <a:prstGeom prst="rect">
            <a:avLst/>
          </a:prstGeom>
        </p:spPr>
      </p:pic>
      <p:pic>
        <p:nvPicPr>
          <p:cNvPr id="88" name="Image 87"/>
          <p:cNvPicPr>
            <a:picLocks noChangeAspect="1"/>
          </p:cNvPicPr>
          <p:nvPr/>
        </p:nvPicPr>
        <p:blipFill rotWithShape="1">
          <a:blip r:embed="rId23" cstate="print">
            <a:extLst>
              <a:ext uri="{BEBA8EAE-BF5A-486C-A8C5-ECC9F3942E4B}">
                <a14:imgProps xmlns:a14="http://schemas.microsoft.com/office/drawing/2010/main">
                  <a14:imgLayer r:embed="rId24">
                    <a14:imgEffect>
                      <a14:backgroundRemoval t="18169" b="64789" l="40419" r="56911">
                        <a14:foregroundMark x1="43508" y1="47394" x2="43508" y2="47394"/>
                        <a14:foregroundMark x1="44607" y1="43732" x2="44607" y2="43732"/>
                        <a14:foregroundMark x1="44293" y1="59366" x2="44293" y2="59366"/>
                        <a14:foregroundMark x1="41832" y1="59718" x2="41832" y2="59718"/>
                        <a14:foregroundMark x1="44607" y1="54577" x2="44607" y2="54577"/>
                        <a14:foregroundMark x1="42827" y1="53803" x2="42827" y2="53803"/>
                        <a14:foregroundMark x1="42932" y1="49507" x2="42932" y2="49507"/>
                        <a14:foregroundMark x1="44241" y1="40282" x2="44241" y2="40282"/>
                        <a14:foregroundMark x1="45131" y1="39366" x2="45131" y2="39366"/>
                        <a14:foregroundMark x1="51937" y1="24930" x2="51937" y2="24930"/>
                        <a14:foregroundMark x1="43194" y1="41338" x2="43194" y2="41338"/>
                        <a14:foregroundMark x1="43560" y1="43592" x2="43560" y2="43592"/>
                        <a14:foregroundMark x1="44293" y1="46056" x2="44293" y2="46056"/>
                        <a14:foregroundMark x1="44764" y1="49718" x2="44764" y2="49718"/>
                        <a14:foregroundMark x1="44660" y1="52606" x2="44660" y2="52606"/>
                        <a14:foregroundMark x1="43770" y1="53099" x2="43770" y2="53099"/>
                        <a14:foregroundMark x1="45026" y1="37746" x2="45026" y2="37746"/>
                      </a14:backgroundRemoval>
                    </a14:imgEffect>
                  </a14:imgLayer>
                </a14:imgProps>
              </a:ext>
              <a:ext uri="{28A0092B-C50C-407E-A947-70E740481C1C}">
                <a14:useLocalDpi xmlns:a14="http://schemas.microsoft.com/office/drawing/2010/main" val="0"/>
              </a:ext>
            </a:extLst>
          </a:blip>
          <a:srcRect l="38986" t="18642" r="42749" b="36373"/>
          <a:stretch/>
        </p:blipFill>
        <p:spPr>
          <a:xfrm flipH="1">
            <a:off x="6511772" y="3946092"/>
            <a:ext cx="610986" cy="1118734"/>
          </a:xfrm>
          <a:prstGeom prst="rect">
            <a:avLst/>
          </a:prstGeom>
        </p:spPr>
      </p:pic>
      <p:pic>
        <p:nvPicPr>
          <p:cNvPr id="92" name="Image 91"/>
          <p:cNvPicPr>
            <a:picLocks noChangeAspect="1"/>
          </p:cNvPicPr>
          <p:nvPr/>
        </p:nvPicPr>
        <p:blipFill rotWithShape="1">
          <a:blip r:embed="rId25" cstate="print">
            <a:extLst>
              <a:ext uri="{BEBA8EAE-BF5A-486C-A8C5-ECC9F3942E4B}">
                <a14:imgProps xmlns:a14="http://schemas.microsoft.com/office/drawing/2010/main">
                  <a14:imgLayer r:embed="rId26">
                    <a14:imgEffect>
                      <a14:backgroundRemoval t="2875" b="29625" l="29250" r="57500"/>
                    </a14:imgEffect>
                  </a14:imgLayer>
                </a14:imgProps>
              </a:ext>
              <a:ext uri="{28A0092B-C50C-407E-A947-70E740481C1C}">
                <a14:useLocalDpi xmlns:a14="http://schemas.microsoft.com/office/drawing/2010/main" val="0"/>
              </a:ext>
            </a:extLst>
          </a:blip>
          <a:srcRect l="31336" r="42490" b="71010"/>
          <a:stretch/>
        </p:blipFill>
        <p:spPr>
          <a:xfrm flipH="1">
            <a:off x="3776795" y="2043340"/>
            <a:ext cx="1143000" cy="1265929"/>
          </a:xfrm>
          <a:prstGeom prst="rect">
            <a:avLst/>
          </a:prstGeom>
        </p:spPr>
      </p:pic>
      <p:pic>
        <p:nvPicPr>
          <p:cNvPr id="13" name="Image 12"/>
          <p:cNvPicPr>
            <a:picLocks noChangeAspect="1"/>
          </p:cNvPicPr>
          <p:nvPr/>
        </p:nvPicPr>
        <p:blipFill>
          <a:blip r:embed="rId27" cstate="print">
            <a:extLst>
              <a:ext uri="{BEBA8EAE-BF5A-486C-A8C5-ECC9F3942E4B}">
                <a14:imgProps xmlns:a14="http://schemas.microsoft.com/office/drawing/2010/main">
                  <a14:imgLayer r:embed="rId28">
                    <a14:imgEffect>
                      <a14:backgroundRemoval t="8000" b="90000" l="6250" r="90000">
                        <a14:foregroundMark x1="36750" y1="77000" x2="36750" y2="77000"/>
                        <a14:foregroundMark x1="32750" y1="71333" x2="32750" y2="71333"/>
                        <a14:backgroundMark x1="77000" y1="59333" x2="77000" y2="59333"/>
                      </a14:backgroundRemoval>
                    </a14:imgEffect>
                  </a14:imgLayer>
                </a14:imgProps>
              </a:ext>
              <a:ext uri="{28A0092B-C50C-407E-A947-70E740481C1C}">
                <a14:useLocalDpi xmlns:a14="http://schemas.microsoft.com/office/drawing/2010/main" val="0"/>
              </a:ext>
            </a:extLst>
          </a:blip>
          <a:stretch>
            <a:fillRect/>
          </a:stretch>
        </p:blipFill>
        <p:spPr>
          <a:xfrm>
            <a:off x="3804027" y="2071599"/>
            <a:ext cx="1029958" cy="772469"/>
          </a:xfrm>
          <a:prstGeom prst="rect">
            <a:avLst/>
          </a:prstGeom>
        </p:spPr>
      </p:pic>
      <p:pic>
        <p:nvPicPr>
          <p:cNvPr id="99" name="Image 98"/>
          <p:cNvPicPr>
            <a:picLocks noChangeAspect="1"/>
          </p:cNvPicPr>
          <p:nvPr/>
        </p:nvPicPr>
        <p:blipFill rotWithShape="1">
          <a:blip r:embed="rId25" cstate="print">
            <a:extLst>
              <a:ext uri="{BEBA8EAE-BF5A-486C-A8C5-ECC9F3942E4B}">
                <a14:imgProps xmlns:a14="http://schemas.microsoft.com/office/drawing/2010/main">
                  <a14:imgLayer r:embed="rId26">
                    <a14:imgEffect>
                      <a14:backgroundRemoval t="2875" b="29625" l="29250" r="57500"/>
                    </a14:imgEffect>
                  </a14:imgLayer>
                </a14:imgProps>
              </a:ext>
              <a:ext uri="{28A0092B-C50C-407E-A947-70E740481C1C}">
                <a14:useLocalDpi xmlns:a14="http://schemas.microsoft.com/office/drawing/2010/main" val="0"/>
              </a:ext>
            </a:extLst>
          </a:blip>
          <a:srcRect l="31336" r="42490" b="71010"/>
          <a:stretch/>
        </p:blipFill>
        <p:spPr>
          <a:xfrm flipH="1">
            <a:off x="4453876" y="2435218"/>
            <a:ext cx="1143000" cy="1265929"/>
          </a:xfrm>
          <a:prstGeom prst="rect">
            <a:avLst/>
          </a:prstGeom>
        </p:spPr>
      </p:pic>
      <p:pic>
        <p:nvPicPr>
          <p:cNvPr id="98" name="Image 97"/>
          <p:cNvPicPr>
            <a:picLocks noChangeAspect="1"/>
          </p:cNvPicPr>
          <p:nvPr/>
        </p:nvPicPr>
        <p:blipFill>
          <a:blip r:embed="rId29" cstate="print">
            <a:extLst>
              <a:ext uri="{BEBA8EAE-BF5A-486C-A8C5-ECC9F3942E4B}">
                <a14:imgProps xmlns:a14="http://schemas.microsoft.com/office/drawing/2010/main">
                  <a14:imgLayer r:embed="rId28">
                    <a14:imgEffect>
                      <a14:backgroundRemoval t="8000" b="90000" l="6250" r="90000">
                        <a14:foregroundMark x1="36750" y1="77000" x2="36750" y2="77000"/>
                        <a14:foregroundMark x1="32750" y1="71333" x2="32750" y2="71333"/>
                        <a14:backgroundMark x1="77000" y1="59333" x2="77000" y2="59333"/>
                      </a14:backgroundRemoval>
                    </a14:imgEffect>
                  </a14:imgLayer>
                </a14:imgProps>
              </a:ext>
              <a:ext uri="{28A0092B-C50C-407E-A947-70E740481C1C}">
                <a14:useLocalDpi xmlns:a14="http://schemas.microsoft.com/office/drawing/2010/main" val="0"/>
              </a:ext>
            </a:extLst>
          </a:blip>
          <a:stretch>
            <a:fillRect/>
          </a:stretch>
        </p:blipFill>
        <p:spPr>
          <a:xfrm>
            <a:off x="4690363" y="2562130"/>
            <a:ext cx="1029958" cy="772469"/>
          </a:xfrm>
          <a:prstGeom prst="rect">
            <a:avLst/>
          </a:prstGeom>
        </p:spPr>
      </p:pic>
      <p:sp>
        <p:nvSpPr>
          <p:cNvPr id="101" name="ZoneTexte 100"/>
          <p:cNvSpPr txBox="1"/>
          <p:nvPr/>
        </p:nvSpPr>
        <p:spPr>
          <a:xfrm rot="19264431">
            <a:off x="7467682" y="1748268"/>
            <a:ext cx="1359994" cy="707886"/>
          </a:xfrm>
          <a:prstGeom prst="rect">
            <a:avLst/>
          </a:prstGeom>
          <a:noFill/>
          <a:scene3d>
            <a:camera prst="isometricOffAxis2Left"/>
            <a:lightRig rig="threePt" dir="t"/>
          </a:scene3d>
        </p:spPr>
        <p:txBody>
          <a:bodyPr wrap="square" rtlCol="0">
            <a:spAutoFit/>
          </a:bodyPr>
          <a:lstStyle/>
          <a:p>
            <a:r>
              <a:rPr lang="fr-FR" sz="2000" dirty="0" smtClean="0">
                <a:solidFill>
                  <a:schemeClr val="bg1"/>
                </a:solidFill>
              </a:rPr>
              <a:t>ESPACE CONSEIL</a:t>
            </a:r>
            <a:endParaRPr lang="fr-FR" sz="2000" dirty="0">
              <a:solidFill>
                <a:schemeClr val="bg1"/>
              </a:solidFill>
            </a:endParaRPr>
          </a:p>
        </p:txBody>
      </p:sp>
      <p:pic>
        <p:nvPicPr>
          <p:cNvPr id="22" name="Image 21"/>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85" b="31852" l="36900" r="66200"/>
                    </a14:imgEffect>
                  </a14:imgLayer>
                </a14:imgProps>
              </a:ext>
              <a:ext uri="{28A0092B-C50C-407E-A947-70E740481C1C}">
                <a14:useLocalDpi xmlns:a14="http://schemas.microsoft.com/office/drawing/2010/main" val="0"/>
              </a:ext>
            </a:extLst>
          </a:blip>
          <a:srcRect l="39498" t="780" r="37069" b="68675"/>
          <a:stretch/>
        </p:blipFill>
        <p:spPr>
          <a:xfrm>
            <a:off x="9001877" y="1212658"/>
            <a:ext cx="618341" cy="870513"/>
          </a:xfrm>
          <a:prstGeom prst="rect">
            <a:avLst/>
          </a:prstGeom>
        </p:spPr>
      </p:pic>
      <p:pic>
        <p:nvPicPr>
          <p:cNvPr id="29" name="Image 28"/>
          <p:cNvPicPr>
            <a:picLocks noChangeAspect="1"/>
          </p:cNvPicPr>
          <p:nvPr/>
        </p:nvPicPr>
        <p:blipFill rotWithShape="1">
          <a:blip r:embed="rId30" cstate="print">
            <a:extLst>
              <a:ext uri="{BEBA8EAE-BF5A-486C-A8C5-ECC9F3942E4B}">
                <a14:imgProps xmlns:a14="http://schemas.microsoft.com/office/drawing/2010/main">
                  <a14:imgLayer r:embed="rId31">
                    <a14:imgEffect>
                      <a14:backgroundRemoval t="7732" b="85052" l="4663" r="92746"/>
                    </a14:imgEffect>
                  </a14:imgLayer>
                </a14:imgProps>
              </a:ext>
              <a:ext uri="{28A0092B-C50C-407E-A947-70E740481C1C}">
                <a14:useLocalDpi xmlns:a14="http://schemas.microsoft.com/office/drawing/2010/main" val="0"/>
              </a:ext>
            </a:extLst>
          </a:blip>
          <a:srcRect b="12931"/>
          <a:stretch/>
        </p:blipFill>
        <p:spPr>
          <a:xfrm flipH="1">
            <a:off x="8915408" y="1546818"/>
            <a:ext cx="1685483" cy="1475125"/>
          </a:xfrm>
          <a:prstGeom prst="rect">
            <a:avLst/>
          </a:prstGeom>
        </p:spPr>
      </p:pic>
      <p:pic>
        <p:nvPicPr>
          <p:cNvPr id="72" name="Image 71"/>
          <p:cNvPicPr>
            <a:picLocks noChangeAspect="1"/>
          </p:cNvPicPr>
          <p:nvPr/>
        </p:nvPicPr>
        <p:blipFill rotWithShape="1">
          <a:blip r:embed="rId32" cstate="print">
            <a:extLst>
              <a:ext uri="{BEBA8EAE-BF5A-486C-A8C5-ECC9F3942E4B}">
                <a14:imgProps xmlns:a14="http://schemas.microsoft.com/office/drawing/2010/main">
                  <a14:imgLayer r:embed="rId8">
                    <a14:imgEffect>
                      <a14:backgroundRemoval t="5000" b="51833" l="67500" r="96125">
                        <a14:foregroundMark x1="88125" y1="20167" x2="88125" y2="20167"/>
                        <a14:foregroundMark x1="90250" y1="23000" x2="90250" y2="23000"/>
                        <a14:foregroundMark x1="88750" y1="18000" x2="88750" y2="18000"/>
                        <a14:foregroundMark x1="83500" y1="22667" x2="83500" y2="22667"/>
                        <a14:foregroundMark x1="83250" y1="24500" x2="83250" y2="24500"/>
                        <a14:foregroundMark x1="84000" y1="27000" x2="84000" y2="27000"/>
                      </a14:backgroundRemoval>
                    </a14:imgEffect>
                  </a14:imgLayer>
                </a14:imgProps>
              </a:ext>
              <a:ext uri="{28A0092B-C50C-407E-A947-70E740481C1C}">
                <a14:useLocalDpi xmlns:a14="http://schemas.microsoft.com/office/drawing/2010/main" val="0"/>
              </a:ext>
            </a:extLst>
          </a:blip>
          <a:srcRect l="63245" t="14695" b="51305"/>
          <a:stretch/>
        </p:blipFill>
        <p:spPr>
          <a:xfrm flipH="1">
            <a:off x="3761358" y="4225337"/>
            <a:ext cx="2082691" cy="1444958"/>
          </a:xfrm>
          <a:prstGeom prst="rect">
            <a:avLst/>
          </a:prstGeom>
        </p:spPr>
      </p:pic>
      <p:pic>
        <p:nvPicPr>
          <p:cNvPr id="105" name="Picture 2" descr="https://thumbs.dreamstime.com/b/isometric-flat-d-concept-interior-waiting-room-airport-living-inside-people-start-landing-81617586.jpg"/>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3521" b="24489" l="63958" r="71813"/>
                    </a14:imgEffect>
                  </a14:imgLayer>
                </a14:imgProps>
              </a:ext>
              <a:ext uri="{28A0092B-C50C-407E-A947-70E740481C1C}">
                <a14:useLocalDpi xmlns:a14="http://schemas.microsoft.com/office/drawing/2010/main" val="0"/>
              </a:ext>
            </a:extLst>
          </a:blip>
          <a:srcRect l="62976" t="12150" r="27205" b="74140"/>
          <a:stretch/>
        </p:blipFill>
        <p:spPr bwMode="auto">
          <a:xfrm flipH="1">
            <a:off x="5776661" y="449291"/>
            <a:ext cx="748146" cy="7730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thumbs.dreamstime.com/b/isometric-office-elements-set-isolated-workplace-colorful-furniture-tables-business-machines-people-characters-vector-82646149.jpg"/>
          <p:cNvPicPr>
            <a:picLocks noChangeAspect="1" noChangeArrowheads="1"/>
          </p:cNvPicPr>
          <p:nvPr/>
        </p:nvPicPr>
        <p:blipFill rotWithShape="1">
          <a:blip r:embed="rId33">
            <a:extLst>
              <a:ext uri="{BEBA8EAE-BF5A-486C-A8C5-ECC9F3942E4B}">
                <a14:imgProps xmlns:a14="http://schemas.microsoft.com/office/drawing/2010/main">
                  <a14:imgLayer r:embed="rId34">
                    <a14:imgEffect>
                      <a14:backgroundRemoval t="47500" b="69875" l="5250" r="21000">
                        <a14:foregroundMark x1="12375" y1="50750" x2="12375" y2="50750"/>
                        <a14:foregroundMark x1="9375" y1="51125" x2="9375" y2="51125"/>
                        <a14:foregroundMark x1="14375" y1="50500" x2="14375" y2="50500"/>
                        <a14:foregroundMark x1="16625" y1="53875" x2="16625" y2="53875"/>
                        <a14:foregroundMark x1="17625" y1="54875" x2="17625" y2="54875"/>
                        <a14:foregroundMark x1="18500" y1="55000" x2="18500" y2="55000"/>
                        <a14:foregroundMark x1="18000" y1="53875" x2="18000" y2="53875"/>
                        <a14:foregroundMark x1="10875" y1="49500" x2="10875" y2="49500"/>
                        <a14:foregroundMark x1="12000" y1="49125" x2="12000" y2="49125"/>
                        <a14:foregroundMark x1="12125" y1="48750" x2="12125" y2="48750"/>
                        <a14:foregroundMark x1="16125" y1="50375" x2="16125" y2="50375"/>
                        <a14:foregroundMark x1="14500" y1="49750" x2="14500" y2="49750"/>
                        <a14:foregroundMark x1="13375" y1="48875" x2="13375" y2="48875"/>
                        <a14:foregroundMark x1="13500" y1="48875" x2="13500" y2="48875"/>
                      </a14:backgroundRemoval>
                    </a14:imgEffect>
                  </a14:imgLayer>
                </a14:imgProps>
              </a:ext>
              <a:ext uri="{28A0092B-C50C-407E-A947-70E740481C1C}">
                <a14:useLocalDpi xmlns:a14="http://schemas.microsoft.com/office/drawing/2010/main" val="0"/>
              </a:ext>
            </a:extLst>
          </a:blip>
          <a:srcRect l="5123" t="47313" r="78654" b="30096"/>
          <a:stretch/>
        </p:blipFill>
        <p:spPr bwMode="auto">
          <a:xfrm>
            <a:off x="2373953" y="2951629"/>
            <a:ext cx="689270" cy="95986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rotWithShape="1">
          <a:blip r:embed="rId22" cstate="print">
            <a:extLst>
              <a:ext uri="{BEBA8EAE-BF5A-486C-A8C5-ECC9F3942E4B}">
                <a14:imgProps xmlns:a14="http://schemas.microsoft.com/office/drawing/2010/main">
                  <a14:imgLayer r:embed="rId3">
                    <a14:imgEffect>
                      <a14:backgroundRemoval t="53125" b="91375" l="53125" r="88875">
                        <a14:backgroundMark x1="67750" y1="87875" x2="67750" y2="87875"/>
                        <a14:backgroundMark x1="71500" y1="89000" x2="71500" y2="89000"/>
                      </a14:backgroundRemoval>
                    </a14:imgEffect>
                  </a14:imgLayer>
                </a14:imgProps>
              </a:ext>
              <a:ext uri="{28A0092B-C50C-407E-A947-70E740481C1C}">
                <a14:useLocalDpi xmlns:a14="http://schemas.microsoft.com/office/drawing/2010/main" val="0"/>
              </a:ext>
            </a:extLst>
          </a:blip>
          <a:srcRect l="52400" t="51449" r="9077" b="8324"/>
          <a:stretch/>
        </p:blipFill>
        <p:spPr>
          <a:xfrm flipH="1">
            <a:off x="1672942" y="3070554"/>
            <a:ext cx="1215213" cy="1268984"/>
          </a:xfrm>
          <a:prstGeom prst="rect">
            <a:avLst/>
          </a:prstGeom>
        </p:spPr>
      </p:pic>
      <p:pic>
        <p:nvPicPr>
          <p:cNvPr id="106" name="Image 105"/>
          <p:cNvPicPr>
            <a:picLocks noChangeAspect="1"/>
          </p:cNvPicPr>
          <p:nvPr/>
        </p:nvPicPr>
        <p:blipFill>
          <a:blip r:embed="rId27" cstate="print">
            <a:extLst>
              <a:ext uri="{BEBA8EAE-BF5A-486C-A8C5-ECC9F3942E4B}">
                <a14:imgProps xmlns:a14="http://schemas.microsoft.com/office/drawing/2010/main">
                  <a14:imgLayer r:embed="rId28">
                    <a14:imgEffect>
                      <a14:backgroundRemoval t="8000" b="90000" l="6250" r="90000">
                        <a14:foregroundMark x1="36750" y1="77000" x2="36750" y2="77000"/>
                        <a14:foregroundMark x1="32750" y1="71333" x2="32750" y2="71333"/>
                        <a14:backgroundMark x1="77000" y1="59333" x2="77000" y2="59333"/>
                      </a14:backgroundRemoval>
                    </a14:imgEffect>
                  </a14:imgLayer>
                </a14:imgProps>
              </a:ext>
              <a:ext uri="{28A0092B-C50C-407E-A947-70E740481C1C}">
                <a14:useLocalDpi xmlns:a14="http://schemas.microsoft.com/office/drawing/2010/main" val="0"/>
              </a:ext>
            </a:extLst>
          </a:blip>
          <a:stretch>
            <a:fillRect/>
          </a:stretch>
        </p:blipFill>
        <p:spPr>
          <a:xfrm>
            <a:off x="4261625" y="2343195"/>
            <a:ext cx="1029958" cy="772469"/>
          </a:xfrm>
          <a:prstGeom prst="rect">
            <a:avLst/>
          </a:prstGeom>
        </p:spPr>
      </p:pic>
      <p:pic>
        <p:nvPicPr>
          <p:cNvPr id="129" name="Image 128"/>
          <p:cNvPicPr>
            <a:picLocks noChangeAspect="1"/>
          </p:cNvPicPr>
          <p:nvPr/>
        </p:nvPicPr>
        <p:blipFill rotWithShape="1">
          <a:blip r:embed="rId12" cstate="print">
            <a:extLst>
              <a:ext uri="{BEBA8EAE-BF5A-486C-A8C5-ECC9F3942E4B}">
                <a14:imgProps xmlns:a14="http://schemas.microsoft.com/office/drawing/2010/main">
                  <a14:imgLayer r:embed="rId13">
                    <a14:imgEffect>
                      <a14:backgroundRemoval t="53231" b="90000" l="10000" r="68538">
                        <a14:foregroundMark x1="52308" y1="68692" x2="52308" y2="68692"/>
                      </a14:backgroundRemoval>
                    </a14:imgEffect>
                  </a14:imgLayer>
                </a14:imgProps>
              </a:ext>
              <a:ext uri="{28A0092B-C50C-407E-A947-70E740481C1C}">
                <a14:useLocalDpi xmlns:a14="http://schemas.microsoft.com/office/drawing/2010/main" val="0"/>
              </a:ext>
            </a:extLst>
          </a:blip>
          <a:srcRect l="25396" t="53605" r="35988" b="12295"/>
          <a:stretch/>
        </p:blipFill>
        <p:spPr>
          <a:xfrm>
            <a:off x="1657481" y="3910371"/>
            <a:ext cx="1818651" cy="1605949"/>
          </a:xfrm>
          <a:prstGeom prst="rect">
            <a:avLst/>
          </a:prstGeom>
        </p:spPr>
      </p:pic>
      <p:sp>
        <p:nvSpPr>
          <p:cNvPr id="67" name="ZoneTexte 66"/>
          <p:cNvSpPr txBox="1"/>
          <p:nvPr/>
        </p:nvSpPr>
        <p:spPr>
          <a:xfrm>
            <a:off x="2530909" y="4264894"/>
            <a:ext cx="1840568" cy="954107"/>
          </a:xfrm>
          <a:prstGeom prst="rect">
            <a:avLst/>
          </a:prstGeom>
          <a:noFill/>
          <a:scene3d>
            <a:camera prst="isometricLeftDown"/>
            <a:lightRig rig="threePt" dir="t"/>
          </a:scene3d>
        </p:spPr>
        <p:txBody>
          <a:bodyPr wrap="none" rtlCol="0">
            <a:spAutoFit/>
          </a:bodyPr>
          <a:lstStyle/>
          <a:p>
            <a:pPr algn="ctr"/>
            <a:r>
              <a:rPr lang="fr-FR" sz="2800" dirty="0" smtClean="0">
                <a:solidFill>
                  <a:schemeClr val="bg1"/>
                </a:solidFill>
              </a:rPr>
              <a:t>CORNER </a:t>
            </a:r>
            <a:br>
              <a:rPr lang="fr-FR" sz="2800" dirty="0" smtClean="0">
                <a:solidFill>
                  <a:schemeClr val="bg1"/>
                </a:solidFill>
              </a:rPr>
            </a:br>
            <a:r>
              <a:rPr lang="fr-FR" sz="2800" dirty="0" smtClean="0">
                <a:solidFill>
                  <a:schemeClr val="bg1"/>
                </a:solidFill>
              </a:rPr>
              <a:t>DIGITAL</a:t>
            </a:r>
            <a:endParaRPr lang="fr-FR" sz="2800" dirty="0">
              <a:solidFill>
                <a:schemeClr val="bg1"/>
              </a:solidFill>
            </a:endParaRPr>
          </a:p>
        </p:txBody>
      </p:sp>
      <p:pic>
        <p:nvPicPr>
          <p:cNvPr id="81" name="Picture 2" descr="https://thumb1.shutterstock.com/display_pic_with_logo/2843668/693588388/stock-vector-isometric-set-vector-online-payment-systems-and-self-service-payments-terminals-debit-credit-card-693588388.jpg"/>
          <p:cNvPicPr>
            <a:picLocks noChangeAspect="1" noChangeArrowheads="1"/>
          </p:cNvPicPr>
          <p:nvPr/>
        </p:nvPicPr>
        <p:blipFill rotWithShape="1">
          <a:blip r:embed="rId20" cstate="print">
            <a:extLst>
              <a:ext uri="{BEBA8EAE-BF5A-486C-A8C5-ECC9F3942E4B}">
                <a14:imgProps xmlns:a14="http://schemas.microsoft.com/office/drawing/2010/main">
                  <a14:imgLayer r:embed="rId21">
                    <a14:imgEffect>
                      <a14:backgroundRemoval t="10000" b="90000" l="76889" r="97778">
                        <a14:foregroundMark x1="81111" y1="40000" x2="81111" y2="40000"/>
                        <a14:foregroundMark x1="83778" y1="30345" x2="83778" y2="30345"/>
                        <a14:foregroundMark x1="83333" y1="29310" x2="83333" y2="29310"/>
                        <a14:foregroundMark x1="84000" y1="25517" x2="84000" y2="25517"/>
                        <a14:foregroundMark x1="86222" y1="20345" x2="86222" y2="20345"/>
                        <a14:foregroundMark x1="86444" y1="17931" x2="86444" y2="17931"/>
                      </a14:backgroundRemoval>
                    </a14:imgEffect>
                  </a14:imgLayer>
                </a14:imgProps>
              </a:ext>
              <a:ext uri="{28A0092B-C50C-407E-A947-70E740481C1C}">
                <a14:useLocalDpi xmlns:a14="http://schemas.microsoft.com/office/drawing/2010/main" val="0"/>
              </a:ext>
            </a:extLst>
          </a:blip>
          <a:srcRect l="78601"/>
          <a:stretch/>
        </p:blipFill>
        <p:spPr bwMode="auto">
          <a:xfrm flipH="1">
            <a:off x="3989427" y="4726522"/>
            <a:ext cx="385068" cy="1159641"/>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https://thumb1.shutterstock.com/display_pic_with_logo/2843668/693588388/stock-vector-isometric-set-vector-online-payment-systems-and-self-service-payments-terminals-debit-credit-card-693588388.jpg"/>
          <p:cNvPicPr>
            <a:picLocks noChangeAspect="1" noChangeArrowheads="1"/>
          </p:cNvPicPr>
          <p:nvPr/>
        </p:nvPicPr>
        <p:blipFill rotWithShape="1">
          <a:blip r:embed="rId20" cstate="print">
            <a:extLst>
              <a:ext uri="{BEBA8EAE-BF5A-486C-A8C5-ECC9F3942E4B}">
                <a14:imgProps xmlns:a14="http://schemas.microsoft.com/office/drawing/2010/main">
                  <a14:imgLayer r:embed="rId21">
                    <a14:imgEffect>
                      <a14:backgroundRemoval t="10000" b="90000" l="76889" r="97778">
                        <a14:foregroundMark x1="81111" y1="40000" x2="81111" y2="40000"/>
                        <a14:foregroundMark x1="83778" y1="30345" x2="83778" y2="30345"/>
                        <a14:foregroundMark x1="83333" y1="29310" x2="83333" y2="29310"/>
                        <a14:foregroundMark x1="84000" y1="25517" x2="84000" y2="25517"/>
                        <a14:foregroundMark x1="86222" y1="20345" x2="86222" y2="20345"/>
                        <a14:foregroundMark x1="86444" y1="17931" x2="86444" y2="17931"/>
                      </a14:backgroundRemoval>
                    </a14:imgEffect>
                  </a14:imgLayer>
                </a14:imgProps>
              </a:ext>
              <a:ext uri="{28A0092B-C50C-407E-A947-70E740481C1C}">
                <a14:useLocalDpi xmlns:a14="http://schemas.microsoft.com/office/drawing/2010/main" val="0"/>
              </a:ext>
            </a:extLst>
          </a:blip>
          <a:srcRect l="78601"/>
          <a:stretch/>
        </p:blipFill>
        <p:spPr bwMode="auto">
          <a:xfrm>
            <a:off x="5942889" y="3062264"/>
            <a:ext cx="385068" cy="1159641"/>
          </a:xfrm>
          <a:prstGeom prst="rect">
            <a:avLst/>
          </a:prstGeom>
          <a:noFill/>
          <a:extLst>
            <a:ext uri="{909E8E84-426E-40DD-AFC4-6F175D3DCCD1}">
              <a14:hiddenFill xmlns:a14="http://schemas.microsoft.com/office/drawing/2010/main">
                <a:solidFill>
                  <a:srgbClr val="FFFFFF"/>
                </a:solidFill>
              </a14:hiddenFill>
            </a:ext>
          </a:extLst>
        </p:spPr>
      </p:pic>
      <p:pic>
        <p:nvPicPr>
          <p:cNvPr id="131" name="Image 130"/>
          <p:cNvPicPr>
            <a:picLocks noChangeAspect="1"/>
          </p:cNvPicPr>
          <p:nvPr/>
        </p:nvPicPr>
        <p:blipFill rotWithShape="1">
          <a:blip r:embed="rId14" cstate="print">
            <a:extLst>
              <a:ext uri="{BEBA8EAE-BF5A-486C-A8C5-ECC9F3942E4B}">
                <a14:imgProps xmlns:a14="http://schemas.microsoft.com/office/drawing/2010/main">
                  <a14:imgLayer r:embed="rId15">
                    <a14:imgEffect>
                      <a14:backgroundRemoval t="62329" b="89192" l="0" r="23455">
                        <a14:foregroundMark x1="13636" y1="65268" x2="13636" y2="65268"/>
                        <a14:foregroundMark x1="14182" y1="64113" x2="14182" y2="64113"/>
                        <a14:foregroundMark x1="13455" y1="66527" x2="13455" y2="66527"/>
                        <a14:foregroundMark x1="6455" y1="81532" x2="6455" y2="81532"/>
                        <a14:foregroundMark x1="14000" y1="85939" x2="14000" y2="85939"/>
                      </a14:backgroundRemoval>
                    </a14:imgEffect>
                  </a14:imgLayer>
                </a14:imgProps>
              </a:ext>
              <a:ext uri="{28A0092B-C50C-407E-A947-70E740481C1C}">
                <a14:useLocalDpi xmlns:a14="http://schemas.microsoft.com/office/drawing/2010/main" val="0"/>
              </a:ext>
            </a:extLst>
          </a:blip>
          <a:srcRect t="63346" r="76447" b="10312"/>
          <a:stretch/>
        </p:blipFill>
        <p:spPr>
          <a:xfrm>
            <a:off x="6962920" y="3625693"/>
            <a:ext cx="1076852" cy="1043796"/>
          </a:xfrm>
          <a:prstGeom prst="rect">
            <a:avLst/>
          </a:prstGeom>
        </p:spPr>
      </p:pic>
      <p:sp>
        <p:nvSpPr>
          <p:cNvPr id="68" name="Ellipse 67"/>
          <p:cNvSpPr/>
          <p:nvPr/>
        </p:nvSpPr>
        <p:spPr>
          <a:xfrm>
            <a:off x="4644936" y="2813809"/>
            <a:ext cx="420839" cy="42083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t>1</a:t>
            </a:r>
            <a:endParaRPr lang="fr-FR" sz="2400" b="1" dirty="0"/>
          </a:p>
        </p:txBody>
      </p:sp>
      <p:sp>
        <p:nvSpPr>
          <p:cNvPr id="69" name="Ellipse 68"/>
          <p:cNvSpPr/>
          <p:nvPr/>
        </p:nvSpPr>
        <p:spPr>
          <a:xfrm>
            <a:off x="4809025" y="4212115"/>
            <a:ext cx="420839" cy="4208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t>2</a:t>
            </a:r>
            <a:endParaRPr lang="fr-FR" sz="2400" b="1" dirty="0"/>
          </a:p>
        </p:txBody>
      </p:sp>
      <p:sp>
        <p:nvSpPr>
          <p:cNvPr id="71" name="Ellipse 70"/>
          <p:cNvSpPr/>
          <p:nvPr/>
        </p:nvSpPr>
        <p:spPr>
          <a:xfrm>
            <a:off x="8349978" y="536272"/>
            <a:ext cx="420839" cy="4208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t>3</a:t>
            </a:r>
            <a:endParaRPr lang="fr-FR" sz="2400" b="1" dirty="0"/>
          </a:p>
        </p:txBody>
      </p:sp>
      <p:pic>
        <p:nvPicPr>
          <p:cNvPr id="57" name="Image 56"/>
          <p:cNvPicPr>
            <a:picLocks noChangeAspect="1"/>
          </p:cNvPicPr>
          <p:nvPr/>
        </p:nvPicPr>
        <p:blipFill rotWithShape="1">
          <a:blip r:embed="rId35" cstate="print">
            <a:extLst>
              <a:ext uri="{BEBA8EAE-BF5A-486C-A8C5-ECC9F3942E4B}">
                <a14:imgProps xmlns:a14="http://schemas.microsoft.com/office/drawing/2010/main">
                  <a14:imgLayer r:embed="rId36">
                    <a14:imgEffect>
                      <a14:backgroundRemoval t="52515" b="71526" l="61455" r="70636"/>
                    </a14:imgEffect>
                  </a14:imgLayer>
                </a14:imgProps>
              </a:ext>
              <a:ext uri="{28A0092B-C50C-407E-A947-70E740481C1C}">
                <a14:useLocalDpi xmlns:a14="http://schemas.microsoft.com/office/drawing/2010/main" val="0"/>
              </a:ext>
            </a:extLst>
          </a:blip>
          <a:srcRect l="60370" t="52420" r="27963" b="26747"/>
          <a:stretch/>
        </p:blipFill>
        <p:spPr>
          <a:xfrm>
            <a:off x="4256173" y="2842789"/>
            <a:ext cx="533401" cy="1016000"/>
          </a:xfrm>
          <a:prstGeom prst="rect">
            <a:avLst/>
          </a:prstGeom>
        </p:spPr>
      </p:pic>
      <p:sp>
        <p:nvSpPr>
          <p:cNvPr id="58" name="Ellipse 57"/>
          <p:cNvSpPr/>
          <p:nvPr/>
        </p:nvSpPr>
        <p:spPr>
          <a:xfrm>
            <a:off x="5709819" y="1814613"/>
            <a:ext cx="420839" cy="4208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t>4</a:t>
            </a:r>
            <a:endParaRPr lang="fr-FR" sz="2400" b="1" dirty="0"/>
          </a:p>
        </p:txBody>
      </p:sp>
      <p:pic>
        <p:nvPicPr>
          <p:cNvPr id="59" name="Image 58"/>
          <p:cNvPicPr>
            <a:picLocks noChangeAspect="1"/>
          </p:cNvPicPr>
          <p:nvPr/>
        </p:nvPicPr>
        <p:blipFill rotWithShape="1">
          <a:blip r:embed="rId37" cstate="print">
            <a:extLst>
              <a:ext uri="{BEBA8EAE-BF5A-486C-A8C5-ECC9F3942E4B}">
                <a14:imgProps xmlns:a14="http://schemas.microsoft.com/office/drawing/2010/main">
                  <a14:imgLayer r:embed="rId36">
                    <a14:imgEffect>
                      <a14:backgroundRemoval t="63001" b="81415" l="28455" r="64455">
                        <a14:foregroundMark x1="36273" y1="67008" x2="36273" y2="67008"/>
                        <a14:foregroundMark x1="58000" y1="65814" x2="58000" y2="65814"/>
                        <a14:foregroundMark x1="58182" y1="64621" x2="58182" y2="64621"/>
                        <a14:foregroundMark x1="57818" y1="66667" x2="57818" y2="66667"/>
                      </a14:backgroundRemoval>
                    </a14:imgEffect>
                  </a14:imgLayer>
                </a14:imgProps>
              </a:ext>
              <a:ext uri="{28A0092B-C50C-407E-A947-70E740481C1C}">
                <a14:useLocalDpi xmlns:a14="http://schemas.microsoft.com/office/drawing/2010/main" val="0"/>
              </a:ext>
            </a:extLst>
          </a:blip>
          <a:srcRect l="29444" t="63715" r="36667" b="18229"/>
          <a:stretch/>
        </p:blipFill>
        <p:spPr>
          <a:xfrm>
            <a:off x="3226355" y="3637994"/>
            <a:ext cx="1549400" cy="880534"/>
          </a:xfrm>
          <a:prstGeom prst="rect">
            <a:avLst/>
          </a:prstGeom>
        </p:spPr>
      </p:pic>
      <p:pic>
        <p:nvPicPr>
          <p:cNvPr id="5122" name="Picture 2" descr="Résultat de recherche d'images pour &quot;isometric tablet&quot;"/>
          <p:cNvPicPr>
            <a:picLocks noChangeAspect="1" noChangeArrowheads="1"/>
          </p:cNvPicPr>
          <p:nvPr/>
        </p:nvPicPr>
        <p:blipFill rotWithShape="1">
          <a:blip r:embed="rId38">
            <a:extLst>
              <a:ext uri="{BEBA8EAE-BF5A-486C-A8C5-ECC9F3942E4B}">
                <a14:imgProps xmlns:a14="http://schemas.microsoft.com/office/drawing/2010/main">
                  <a14:imgLayer r:embed="rId39">
                    <a14:imgEffect>
                      <a14:backgroundRemoval t="64530" b="84325" l="73499" r="97055"/>
                    </a14:imgEffect>
                  </a14:imgLayer>
                </a14:imgProps>
              </a:ext>
              <a:ext uri="{28A0092B-C50C-407E-A947-70E740481C1C}">
                <a14:useLocalDpi xmlns:a14="http://schemas.microsoft.com/office/drawing/2010/main" val="0"/>
              </a:ext>
            </a:extLst>
          </a:blip>
          <a:srcRect l="70555" t="62056" b="13201"/>
          <a:stretch/>
        </p:blipFill>
        <p:spPr bwMode="auto">
          <a:xfrm>
            <a:off x="3757946" y="3955680"/>
            <a:ext cx="504814" cy="37406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Résultat de recherche d'images pour &quot;isometric tablet&quot;"/>
          <p:cNvPicPr>
            <a:picLocks noChangeAspect="1" noChangeArrowheads="1"/>
          </p:cNvPicPr>
          <p:nvPr/>
        </p:nvPicPr>
        <p:blipFill rotWithShape="1">
          <a:blip r:embed="rId38">
            <a:extLst>
              <a:ext uri="{BEBA8EAE-BF5A-486C-A8C5-ECC9F3942E4B}">
                <a14:imgProps xmlns:a14="http://schemas.microsoft.com/office/drawing/2010/main">
                  <a14:imgLayer r:embed="rId39">
                    <a14:imgEffect>
                      <a14:backgroundRemoval t="64530" b="84325" l="73499" r="97055"/>
                    </a14:imgEffect>
                  </a14:imgLayer>
                </a14:imgProps>
              </a:ext>
              <a:ext uri="{28A0092B-C50C-407E-A947-70E740481C1C}">
                <a14:useLocalDpi xmlns:a14="http://schemas.microsoft.com/office/drawing/2010/main" val="0"/>
              </a:ext>
            </a:extLst>
          </a:blip>
          <a:srcRect l="70555" t="62056" b="13201"/>
          <a:stretch/>
        </p:blipFill>
        <p:spPr bwMode="auto">
          <a:xfrm>
            <a:off x="4453036" y="3796762"/>
            <a:ext cx="504814" cy="37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924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Connecteur droit 60"/>
          <p:cNvCxnSpPr/>
          <p:nvPr/>
        </p:nvCxnSpPr>
        <p:spPr>
          <a:xfrm>
            <a:off x="1739805" y="1485189"/>
            <a:ext cx="8877059" cy="4771253"/>
          </a:xfrm>
          <a:prstGeom prst="line">
            <a:avLst/>
          </a:prstGeom>
          <a:ln w="57150">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5902303" y="601554"/>
            <a:ext cx="2888942" cy="2571174"/>
          </a:xfrm>
          <a:prstGeom prst="rect">
            <a:avLst/>
          </a:prstGeom>
          <a:solidFill>
            <a:srgbClr val="92D050"/>
          </a:solidFill>
          <a:ln w="57150">
            <a:solidFill>
              <a:srgbClr val="00B050"/>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p:cNvSpPr>
            <a:spLocks noGrp="1"/>
          </p:cNvSpPr>
          <p:nvPr>
            <p:ph type="sldNum" sz="quarter" idx="12"/>
          </p:nvPr>
        </p:nvSpPr>
        <p:spPr>
          <a:xfrm>
            <a:off x="11671041" y="6328137"/>
            <a:ext cx="673959" cy="529863"/>
          </a:xfrm>
        </p:spPr>
        <p:txBody>
          <a:bodyPr/>
          <a:lstStyle/>
          <a:p>
            <a:fld id="{3FB19A0B-8C50-4048-A665-D286D4212708}" type="slidenum">
              <a:rPr lang="fr-FR" smtClean="0"/>
              <a:pPr/>
              <a:t>11</a:t>
            </a:fld>
            <a:endParaRPr lang="fr-FR"/>
          </a:p>
        </p:txBody>
      </p:sp>
      <p:sp>
        <p:nvSpPr>
          <p:cNvPr id="36" name="Rectangle 35"/>
          <p:cNvSpPr/>
          <p:nvPr/>
        </p:nvSpPr>
        <p:spPr>
          <a:xfrm>
            <a:off x="7678096" y="1723055"/>
            <a:ext cx="2876452" cy="2331171"/>
          </a:xfrm>
          <a:prstGeom prst="rect">
            <a:avLst/>
          </a:prstGeom>
          <a:solidFill>
            <a:srgbClr val="F76A7C"/>
          </a:solidFill>
          <a:ln w="57150">
            <a:solidFill>
              <a:srgbClr val="D1415B"/>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1629443" y="1118316"/>
            <a:ext cx="8882364" cy="4920686"/>
          </a:xfrm>
          <a:prstGeom prst="rect">
            <a:avLst/>
          </a:prstGeom>
          <a:noFill/>
          <a:ln w="57150">
            <a:solidFill>
              <a:srgbClr val="CC0000"/>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1792769" y="2558651"/>
            <a:ext cx="4121074" cy="3353186"/>
          </a:xfrm>
          <a:prstGeom prst="rect">
            <a:avLst/>
          </a:prstGeom>
          <a:solidFill>
            <a:srgbClr val="47A8CB"/>
          </a:solidFill>
          <a:ln w="57150">
            <a:solidFill>
              <a:srgbClr val="34809B"/>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52500" b="91125" l="2125" r="49500">
                        <a14:backgroundMark x1="25375" y1="87625" x2="25375" y2="87625"/>
                        <a14:backgroundMark x1="29125" y1="87000" x2="29125" y2="87000"/>
                        <a14:backgroundMark x1="39000" y1="83250" x2="39000" y2="83250"/>
                        <a14:backgroundMark x1="35625" y1="83250" x2="35625" y2="83250"/>
                        <a14:backgroundMark x1="32125" y1="82250" x2="32125" y2="82250"/>
                      </a14:backgroundRemoval>
                    </a14:imgEffect>
                  </a14:imgLayer>
                </a14:imgProps>
              </a:ext>
              <a:ext uri="{28A0092B-C50C-407E-A947-70E740481C1C}">
                <a14:useLocalDpi xmlns:a14="http://schemas.microsoft.com/office/drawing/2010/main" val="0"/>
              </a:ext>
            </a:extLst>
          </a:blip>
          <a:srcRect t="50852" r="51137" b="8920"/>
          <a:stretch/>
        </p:blipFill>
        <p:spPr>
          <a:xfrm flipH="1">
            <a:off x="7066757" y="612300"/>
            <a:ext cx="1541420" cy="1268983"/>
          </a:xfrm>
          <a:prstGeom prst="rect">
            <a:avLst/>
          </a:prstGeom>
        </p:spPr>
      </p:pic>
      <p:pic>
        <p:nvPicPr>
          <p:cNvPr id="18" name="Image 17"/>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85" b="31852" l="36900" r="66200"/>
                    </a14:imgEffect>
                  </a14:imgLayer>
                </a14:imgProps>
              </a:ext>
              <a:ext uri="{28A0092B-C50C-407E-A947-70E740481C1C}">
                <a14:useLocalDpi xmlns:a14="http://schemas.microsoft.com/office/drawing/2010/main" val="0"/>
              </a:ext>
            </a:extLst>
          </a:blip>
          <a:srcRect l="39498" t="780" r="37069" b="68675"/>
          <a:stretch/>
        </p:blipFill>
        <p:spPr>
          <a:xfrm>
            <a:off x="3203670" y="2430973"/>
            <a:ext cx="618341" cy="870513"/>
          </a:xfrm>
          <a:prstGeom prst="rect">
            <a:avLst/>
          </a:prstGeom>
        </p:spPr>
      </p:pic>
      <p:sp>
        <p:nvSpPr>
          <p:cNvPr id="49" name="Rectangle 48"/>
          <p:cNvSpPr/>
          <p:nvPr/>
        </p:nvSpPr>
        <p:spPr>
          <a:xfrm rot="8696824">
            <a:off x="5423151" y="5422325"/>
            <a:ext cx="1318374" cy="3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ZoneTexte 64"/>
          <p:cNvSpPr txBox="1"/>
          <p:nvPr/>
        </p:nvSpPr>
        <p:spPr>
          <a:xfrm rot="19264431">
            <a:off x="8529610" y="2389538"/>
            <a:ext cx="1005429" cy="707886"/>
          </a:xfrm>
          <a:prstGeom prst="rect">
            <a:avLst/>
          </a:prstGeom>
          <a:noFill/>
          <a:scene3d>
            <a:camera prst="isometricOffAxis2Left"/>
            <a:lightRig rig="threePt" dir="t"/>
          </a:scene3d>
        </p:spPr>
        <p:txBody>
          <a:bodyPr wrap="square" rtlCol="0">
            <a:spAutoFit/>
          </a:bodyPr>
          <a:lstStyle/>
          <a:p>
            <a:r>
              <a:rPr lang="fr-FR" sz="2000" dirty="0">
                <a:solidFill>
                  <a:schemeClr val="bg1"/>
                </a:solidFill>
              </a:rPr>
              <a:t>ZEN</a:t>
            </a:r>
            <a:r>
              <a:rPr lang="fr-FR" sz="2000" dirty="0" smtClean="0">
                <a:solidFill>
                  <a:schemeClr val="bg1"/>
                </a:solidFill>
              </a:rPr>
              <a:t> </a:t>
            </a:r>
            <a:br>
              <a:rPr lang="fr-FR" sz="2000" dirty="0" smtClean="0">
                <a:solidFill>
                  <a:schemeClr val="bg1"/>
                </a:solidFill>
              </a:rPr>
            </a:br>
            <a:r>
              <a:rPr lang="fr-FR" sz="2000" dirty="0" smtClean="0">
                <a:solidFill>
                  <a:schemeClr val="bg1"/>
                </a:solidFill>
              </a:rPr>
              <a:t>ZONE</a:t>
            </a:r>
            <a:endParaRPr lang="fr-FR" sz="2000" dirty="0">
              <a:solidFill>
                <a:schemeClr val="bg1"/>
              </a:solidFill>
            </a:endParaRPr>
          </a:p>
        </p:txBody>
      </p:sp>
      <p:pic>
        <p:nvPicPr>
          <p:cNvPr id="15" name="Image 14"/>
          <p:cNvPicPr>
            <a:picLocks noChangeAspect="1"/>
          </p:cNvPicPr>
          <p:nvPr/>
        </p:nvPicPr>
        <p:blipFill rotWithShape="1">
          <a:blip r:embed="rId6" cstate="print">
            <a:extLst>
              <a:ext uri="{BEBA8EAE-BF5A-486C-A8C5-ECC9F3942E4B}">
                <a14:imgProps xmlns:a14="http://schemas.microsoft.com/office/drawing/2010/main">
                  <a14:imgLayer r:embed="rId5">
                    <a14:imgEffect>
                      <a14:backgroundRemoval t="185" b="31852" l="36900" r="66200"/>
                    </a14:imgEffect>
                  </a14:imgLayer>
                </a14:imgProps>
              </a:ext>
              <a:ext uri="{28A0092B-C50C-407E-A947-70E740481C1C}">
                <a14:useLocalDpi xmlns:a14="http://schemas.microsoft.com/office/drawing/2010/main" val="0"/>
              </a:ext>
            </a:extLst>
          </a:blip>
          <a:srcRect l="39498" t="780" r="37069" b="68675"/>
          <a:stretch/>
        </p:blipFill>
        <p:spPr>
          <a:xfrm>
            <a:off x="5732428" y="1000284"/>
            <a:ext cx="618341" cy="870513"/>
          </a:xfrm>
          <a:prstGeom prst="rect">
            <a:avLst/>
          </a:prstGeom>
        </p:spPr>
      </p:pic>
      <p:pic>
        <p:nvPicPr>
          <p:cNvPr id="89" name="Image 88"/>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65167" b="98500" l="48125" r="65500">
                        <a14:foregroundMark x1="60625" y1="89333" x2="60625" y2="89333"/>
                        <a14:foregroundMark x1="62125" y1="88833" x2="62125" y2="88833"/>
                        <a14:foregroundMark x1="61000" y1="90333" x2="61000" y2="90333"/>
                        <a14:foregroundMark x1="59875" y1="91000" x2="59875" y2="91000"/>
                        <a14:foregroundMark x1="59500" y1="89500" x2="59500" y2="89500"/>
                        <a14:foregroundMark x1="63375" y1="79333" x2="63375" y2="79333"/>
                        <a14:backgroundMark x1="63625" y1="81833" x2="63625" y2="81833"/>
                        <a14:backgroundMark x1="62375" y1="79333" x2="62375" y2="79333"/>
                        <a14:backgroundMark x1="63875" y1="78000" x2="63875" y2="78000"/>
                        <a14:backgroundMark x1="58750" y1="82167" x2="58750" y2="82167"/>
                        <a14:backgroundMark x1="58500" y1="81333" x2="58500" y2="81333"/>
                      </a14:backgroundRemoval>
                    </a14:imgEffect>
                  </a14:imgLayer>
                </a14:imgProps>
              </a:ext>
              <a:ext uri="{28A0092B-C50C-407E-A947-70E740481C1C}">
                <a14:useLocalDpi xmlns:a14="http://schemas.microsoft.com/office/drawing/2010/main" val="0"/>
              </a:ext>
            </a:extLst>
          </a:blip>
          <a:srcRect l="47768" t="64967" r="33911"/>
          <a:stretch/>
        </p:blipFill>
        <p:spPr>
          <a:xfrm>
            <a:off x="6110800" y="1065224"/>
            <a:ext cx="1093725" cy="1568511"/>
          </a:xfrm>
          <a:prstGeom prst="rect">
            <a:avLst/>
          </a:prstGeom>
        </p:spPr>
      </p:pic>
      <p:pic>
        <p:nvPicPr>
          <p:cNvPr id="19" name="Image 18"/>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85" b="31852" l="36900" r="66200"/>
                    </a14:imgEffect>
                  </a14:imgLayer>
                </a14:imgProps>
              </a:ext>
              <a:ext uri="{28A0092B-C50C-407E-A947-70E740481C1C}">
                <a14:useLocalDpi xmlns:a14="http://schemas.microsoft.com/office/drawing/2010/main" val="0"/>
              </a:ext>
            </a:extLst>
          </a:blip>
          <a:srcRect l="39498" t="780" r="37069" b="68675"/>
          <a:stretch/>
        </p:blipFill>
        <p:spPr>
          <a:xfrm>
            <a:off x="6956954" y="2091549"/>
            <a:ext cx="618341" cy="870513"/>
          </a:xfrm>
          <a:prstGeom prst="rect">
            <a:avLst/>
          </a:prstGeom>
        </p:spPr>
      </p:pic>
      <p:pic>
        <p:nvPicPr>
          <p:cNvPr id="95" name="Image 94"/>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4739" b="86765" l="51573" r="94580">
                        <a14:foregroundMark x1="73776" y1="19444" x2="73776" y2="19444"/>
                        <a14:foregroundMark x1="77273" y1="13235" x2="77273" y2="13235"/>
                        <a14:foregroundMark x1="83916" y1="19118" x2="83916" y2="19118"/>
                        <a14:foregroundMark x1="84266" y1="68954" x2="84266" y2="68954"/>
                        <a14:foregroundMark x1="83566" y1="65850" x2="83566" y2="65850"/>
                        <a14:foregroundMark x1="61713" y1="19771" x2="61713" y2="19771"/>
                        <a14:foregroundMark x1="67483" y1="18464" x2="67483" y2="18464"/>
                      </a14:backgroundRemoval>
                    </a14:imgEffect>
                  </a14:imgLayer>
                </a14:imgProps>
              </a:ext>
              <a:ext uri="{28A0092B-C50C-407E-A947-70E740481C1C}">
                <a14:useLocalDpi xmlns:a14="http://schemas.microsoft.com/office/drawing/2010/main" val="0"/>
              </a:ext>
            </a:extLst>
          </a:blip>
          <a:srcRect l="49033" b="10805"/>
          <a:stretch/>
        </p:blipFill>
        <p:spPr>
          <a:xfrm flipH="1">
            <a:off x="10428937" y="1785197"/>
            <a:ext cx="596044" cy="1115313"/>
          </a:xfrm>
          <a:prstGeom prst="rect">
            <a:avLst/>
          </a:prstGeom>
        </p:spPr>
      </p:pic>
      <p:pic>
        <p:nvPicPr>
          <p:cNvPr id="112" name="Image 111"/>
          <p:cNvPicPr>
            <a:picLocks noChangeAspect="1"/>
          </p:cNvPicPr>
          <p:nvPr/>
        </p:nvPicPr>
        <p:blipFill rotWithShape="1">
          <a:blip r:embed="rId11" cstate="print">
            <a:extLst>
              <a:ext uri="{BEBA8EAE-BF5A-486C-A8C5-ECC9F3942E4B}">
                <a14:imgProps xmlns:a14="http://schemas.microsoft.com/office/drawing/2010/main">
                  <a14:imgLayer r:embed="rId3">
                    <a14:imgEffect>
                      <a14:backgroundRemoval t="1250" b="41250" l="51375" r="95000"/>
                    </a14:imgEffect>
                  </a14:imgLayer>
                </a14:imgProps>
              </a:ext>
              <a:ext uri="{28A0092B-C50C-407E-A947-70E740481C1C}">
                <a14:useLocalDpi xmlns:a14="http://schemas.microsoft.com/office/drawing/2010/main" val="0"/>
              </a:ext>
            </a:extLst>
          </a:blip>
          <a:srcRect l="50335" b="58807"/>
          <a:stretch/>
        </p:blipFill>
        <p:spPr>
          <a:xfrm>
            <a:off x="6511042" y="2310552"/>
            <a:ext cx="1770479" cy="1468468"/>
          </a:xfrm>
          <a:prstGeom prst="rect">
            <a:avLst/>
          </a:prstGeom>
        </p:spPr>
      </p:pic>
      <p:sp>
        <p:nvSpPr>
          <p:cNvPr id="113" name="ZoneTexte 112"/>
          <p:cNvSpPr txBox="1"/>
          <p:nvPr/>
        </p:nvSpPr>
        <p:spPr>
          <a:xfrm>
            <a:off x="4735987" y="2243766"/>
            <a:ext cx="2595361" cy="646331"/>
          </a:xfrm>
          <a:prstGeom prst="rect">
            <a:avLst/>
          </a:prstGeom>
          <a:noFill/>
          <a:scene3d>
            <a:camera prst="isometricLeftDown"/>
            <a:lightRig rig="threePt" dir="t"/>
          </a:scene3d>
        </p:spPr>
        <p:txBody>
          <a:bodyPr wrap="square" rtlCol="0">
            <a:spAutoFit/>
          </a:bodyPr>
          <a:lstStyle/>
          <a:p>
            <a:r>
              <a:rPr lang="fr-FR" sz="3600" dirty="0" smtClean="0">
                <a:solidFill>
                  <a:srgbClr val="C00000"/>
                </a:solidFill>
              </a:rPr>
              <a:t>GUICHETS</a:t>
            </a:r>
            <a:endParaRPr lang="fr-FR" sz="3600" dirty="0">
              <a:solidFill>
                <a:srgbClr val="C00000"/>
              </a:solidFill>
            </a:endParaRPr>
          </a:p>
        </p:txBody>
      </p:sp>
      <p:pic>
        <p:nvPicPr>
          <p:cNvPr id="114" name="Image 113"/>
          <p:cNvPicPr>
            <a:picLocks noChangeAspect="1"/>
          </p:cNvPicPr>
          <p:nvPr/>
        </p:nvPicPr>
        <p:blipFill rotWithShape="1">
          <a:blip r:embed="rId11" cstate="print">
            <a:extLst>
              <a:ext uri="{BEBA8EAE-BF5A-486C-A8C5-ECC9F3942E4B}">
                <a14:imgProps xmlns:a14="http://schemas.microsoft.com/office/drawing/2010/main">
                  <a14:imgLayer r:embed="rId3">
                    <a14:imgEffect>
                      <a14:backgroundRemoval t="1250" b="41250" l="51375" r="95000"/>
                    </a14:imgEffect>
                  </a14:imgLayer>
                </a14:imgProps>
              </a:ext>
              <a:ext uri="{28A0092B-C50C-407E-A947-70E740481C1C}">
                <a14:useLocalDpi xmlns:a14="http://schemas.microsoft.com/office/drawing/2010/main" val="0"/>
              </a:ext>
            </a:extLst>
          </a:blip>
          <a:srcRect l="50335" b="58807"/>
          <a:stretch/>
        </p:blipFill>
        <p:spPr>
          <a:xfrm>
            <a:off x="7281971" y="2731858"/>
            <a:ext cx="1770479" cy="1468468"/>
          </a:xfrm>
          <a:prstGeom prst="rect">
            <a:avLst/>
          </a:prstGeom>
        </p:spPr>
      </p:pic>
      <p:pic>
        <p:nvPicPr>
          <p:cNvPr id="120" name="Image 119"/>
          <p:cNvPicPr>
            <a:picLocks noChangeAspect="1"/>
          </p:cNvPicPr>
          <p:nvPr/>
        </p:nvPicPr>
        <p:blipFill rotWithShape="1">
          <a:blip r:embed="rId12" cstate="print">
            <a:extLst>
              <a:ext uri="{BEBA8EAE-BF5A-486C-A8C5-ECC9F3942E4B}">
                <a14:imgProps xmlns:a14="http://schemas.microsoft.com/office/drawing/2010/main">
                  <a14:imgLayer r:embed="rId13">
                    <a14:imgEffect>
                      <a14:backgroundRemoval t="53231" b="90000" l="10000" r="68538">
                        <a14:foregroundMark x1="52308" y1="68692" x2="52308" y2="68692"/>
                      </a14:backgroundRemoval>
                    </a14:imgEffect>
                  </a14:imgLayer>
                </a14:imgProps>
              </a:ext>
              <a:ext uri="{28A0092B-C50C-407E-A947-70E740481C1C}">
                <a14:useLocalDpi xmlns:a14="http://schemas.microsoft.com/office/drawing/2010/main" val="0"/>
              </a:ext>
            </a:extLst>
          </a:blip>
          <a:srcRect l="25396" t="53605" r="35988" b="12295"/>
          <a:stretch/>
        </p:blipFill>
        <p:spPr>
          <a:xfrm flipH="1">
            <a:off x="8625893" y="2351801"/>
            <a:ext cx="1818651" cy="1605949"/>
          </a:xfrm>
          <a:prstGeom prst="rect">
            <a:avLst/>
          </a:prstGeom>
        </p:spPr>
      </p:pic>
      <p:pic>
        <p:nvPicPr>
          <p:cNvPr id="121" name="Image 120"/>
          <p:cNvPicPr>
            <a:picLocks noChangeAspect="1"/>
          </p:cNvPicPr>
          <p:nvPr/>
        </p:nvPicPr>
        <p:blipFill rotWithShape="1">
          <a:blip r:embed="rId14" cstate="print">
            <a:extLst>
              <a:ext uri="{BEBA8EAE-BF5A-486C-A8C5-ECC9F3942E4B}">
                <a14:imgProps xmlns:a14="http://schemas.microsoft.com/office/drawing/2010/main">
                  <a14:imgLayer r:embed="rId15">
                    <a14:imgEffect>
                      <a14:backgroundRemoval t="62329" b="89192" l="0" r="23455">
                        <a14:foregroundMark x1="13636" y1="65268" x2="13636" y2="65268"/>
                        <a14:foregroundMark x1="14182" y1="64113" x2="14182" y2="64113"/>
                        <a14:foregroundMark x1="13455" y1="66527" x2="13455" y2="66527"/>
                        <a14:foregroundMark x1="6455" y1="81532" x2="6455" y2="81532"/>
                        <a14:foregroundMark x1="14000" y1="85939" x2="14000" y2="85939"/>
                      </a14:backgroundRemoval>
                    </a14:imgEffect>
                  </a14:imgLayer>
                </a14:imgProps>
              </a:ext>
              <a:ext uri="{28A0092B-C50C-407E-A947-70E740481C1C}">
                <a14:useLocalDpi xmlns:a14="http://schemas.microsoft.com/office/drawing/2010/main" val="0"/>
              </a:ext>
            </a:extLst>
          </a:blip>
          <a:srcRect t="63346" r="76447" b="10312"/>
          <a:stretch/>
        </p:blipFill>
        <p:spPr>
          <a:xfrm>
            <a:off x="6360164" y="3306844"/>
            <a:ext cx="1076852" cy="1043796"/>
          </a:xfrm>
          <a:prstGeom prst="rect">
            <a:avLst/>
          </a:prstGeom>
        </p:spPr>
      </p:pic>
      <p:sp>
        <p:nvSpPr>
          <p:cNvPr id="82" name="ZoneTexte 81"/>
          <p:cNvSpPr txBox="1"/>
          <p:nvPr/>
        </p:nvSpPr>
        <p:spPr>
          <a:xfrm>
            <a:off x="5148678" y="4895049"/>
            <a:ext cx="4111693" cy="1107996"/>
          </a:xfrm>
          <a:prstGeom prst="rect">
            <a:avLst/>
          </a:prstGeom>
          <a:noFill/>
          <a:scene3d>
            <a:camera prst="isometricRightUp"/>
            <a:lightRig rig="threePt" dir="t"/>
          </a:scene3d>
        </p:spPr>
        <p:txBody>
          <a:bodyPr wrap="square" rtlCol="0">
            <a:spAutoFit/>
          </a:bodyPr>
          <a:lstStyle/>
          <a:p>
            <a:r>
              <a:rPr lang="fr-FR" sz="6600" dirty="0" smtClean="0">
                <a:solidFill>
                  <a:srgbClr val="C00000"/>
                </a:solidFill>
              </a:rPr>
              <a:t>AGENCE</a:t>
            </a:r>
            <a:endParaRPr lang="fr-FR" sz="6600" dirty="0">
              <a:solidFill>
                <a:srgbClr val="C00000"/>
              </a:solidFill>
            </a:endParaRPr>
          </a:p>
        </p:txBody>
      </p:sp>
      <p:pic>
        <p:nvPicPr>
          <p:cNvPr id="123" name="Picture 2" descr="https://image.shutterstock.com/z/stock-vector-bank-isometric-set-including-staff-and-visitors-office-interior-elements-atm-and-money-684677017.jpg"/>
          <p:cNvPicPr>
            <a:picLocks noChangeAspect="1" noChangeArrowheads="1"/>
          </p:cNvPicPr>
          <p:nvPr/>
        </p:nvPicPr>
        <p:blipFill rotWithShape="1">
          <a:blip r:embed="rId16">
            <a:extLst>
              <a:ext uri="{BEBA8EAE-BF5A-486C-A8C5-ECC9F3942E4B}">
                <a14:imgProps xmlns:a14="http://schemas.microsoft.com/office/drawing/2010/main">
                  <a14:imgLayer r:embed="rId17">
                    <a14:imgEffect>
                      <a14:backgroundRemoval t="38308" b="48769" l="58867" r="68400"/>
                    </a14:imgEffect>
                  </a14:imgLayer>
                </a14:imgProps>
              </a:ext>
              <a:ext uri="{28A0092B-C50C-407E-A947-70E740481C1C}">
                <a14:useLocalDpi xmlns:a14="http://schemas.microsoft.com/office/drawing/2010/main" val="0"/>
              </a:ext>
            </a:extLst>
          </a:blip>
          <a:srcRect l="59057" t="37184" r="30556" b="51436"/>
          <a:stretch/>
        </p:blipFill>
        <p:spPr bwMode="auto">
          <a:xfrm>
            <a:off x="7896779" y="2401728"/>
            <a:ext cx="906398" cy="86062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thumbs.dreamstime.com/b/isometric-flat-d-concept-interior-waiting-room-airport-living-inside-people-start-landing-81617586.jpg"/>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3521" b="24489" l="63958" r="71813"/>
                    </a14:imgEffect>
                  </a14:imgLayer>
                </a14:imgProps>
              </a:ext>
              <a:ext uri="{28A0092B-C50C-407E-A947-70E740481C1C}">
                <a14:useLocalDpi xmlns:a14="http://schemas.microsoft.com/office/drawing/2010/main" val="0"/>
              </a:ext>
            </a:extLst>
          </a:blip>
          <a:srcRect l="62976" t="12150" r="27205" b="74140"/>
          <a:stretch/>
        </p:blipFill>
        <p:spPr bwMode="auto">
          <a:xfrm flipH="1">
            <a:off x="2296344" y="2087695"/>
            <a:ext cx="748146" cy="77308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thumbs.dreamstime.com/b/isometric-flat-d-concept-interior-waiting-room-airport-living-inside-people-start-landing-81617586.jpg"/>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3521" b="24489" l="63958" r="71813"/>
                    </a14:imgEffect>
                  </a14:imgLayer>
                </a14:imgProps>
              </a:ext>
              <a:ext uri="{28A0092B-C50C-407E-A947-70E740481C1C}">
                <a14:useLocalDpi xmlns:a14="http://schemas.microsoft.com/office/drawing/2010/main" val="0"/>
              </a:ext>
            </a:extLst>
          </a:blip>
          <a:srcRect l="62976" t="12150" r="27205" b="74140"/>
          <a:stretch/>
        </p:blipFill>
        <p:spPr bwMode="auto">
          <a:xfrm flipH="1">
            <a:off x="1567764" y="2531670"/>
            <a:ext cx="748146" cy="77308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thumbs.dreamstime.com/b/isometric-flat-d-concept-interior-waiting-room-airport-living-inside-people-start-landing-81617586.jpg"/>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3521" b="24489" l="63958" r="71813"/>
                    </a14:imgEffect>
                  </a14:imgLayer>
                </a14:imgProps>
              </a:ext>
              <a:ext uri="{28A0092B-C50C-407E-A947-70E740481C1C}">
                <a14:useLocalDpi xmlns:a14="http://schemas.microsoft.com/office/drawing/2010/main" val="0"/>
              </a:ext>
            </a:extLst>
          </a:blip>
          <a:srcRect l="62976" t="12150" r="27205" b="74140"/>
          <a:stretch/>
        </p:blipFill>
        <p:spPr bwMode="auto">
          <a:xfrm flipH="1">
            <a:off x="6370132" y="171203"/>
            <a:ext cx="748146" cy="77308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s://thumbs.dreamstime.com/b/isometric-flat-d-concept-interior-waiting-room-airport-living-inside-people-start-landing-81617586.jpg"/>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3521" b="24489" l="63958" r="71813"/>
                    </a14:imgEffect>
                  </a14:imgLayer>
                </a14:imgProps>
              </a:ext>
              <a:ext uri="{28A0092B-C50C-407E-A947-70E740481C1C}">
                <a14:useLocalDpi xmlns:a14="http://schemas.microsoft.com/office/drawing/2010/main" val="0"/>
              </a:ext>
            </a:extLst>
          </a:blip>
          <a:srcRect l="62976" t="12150" r="27205" b="74140"/>
          <a:stretch/>
        </p:blipFill>
        <p:spPr bwMode="auto">
          <a:xfrm flipH="1">
            <a:off x="3028649" y="1712307"/>
            <a:ext cx="748146" cy="773084"/>
          </a:xfrm>
          <a:prstGeom prst="rect">
            <a:avLst/>
          </a:prstGeom>
          <a:noFill/>
          <a:extLst>
            <a:ext uri="{909E8E84-426E-40DD-AFC4-6F175D3DCCD1}">
              <a14:hiddenFill xmlns:a14="http://schemas.microsoft.com/office/drawing/2010/main">
                <a:solidFill>
                  <a:srgbClr val="FFFFFF"/>
                </a:solidFill>
              </a14:hiddenFill>
            </a:ext>
          </a:extLst>
        </p:spPr>
      </p:pic>
      <p:sp>
        <p:nvSpPr>
          <p:cNvPr id="70" name="Timeline"/>
          <p:cNvSpPr txBox="1"/>
          <p:nvPr/>
        </p:nvSpPr>
        <p:spPr>
          <a:xfrm>
            <a:off x="421199" y="186477"/>
            <a:ext cx="12713066" cy="666849"/>
          </a:xfrm>
          <a:prstGeom prst="rect">
            <a:avLst/>
          </a:prstGeom>
          <a:ln w="3175">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6000" dirty="0" err="1" smtClean="0">
                <a:latin typeface="Arial"/>
              </a:rPr>
              <a:t>EQUIPEmentS</a:t>
            </a:r>
            <a:endParaRPr kumimoji="0" sz="6000" b="0" i="0" u="none" strike="noStrike" kern="1200" cap="all" spc="0" normalizeH="0" baseline="12500" noProof="0" dirty="0">
              <a:ln>
                <a:noFill/>
              </a:ln>
              <a:solidFill>
                <a:srgbClr val="359A15"/>
              </a:solidFill>
              <a:effectLst/>
              <a:uLnTx/>
              <a:uFillTx/>
              <a:latin typeface="Arial"/>
              <a:ea typeface="+mn-ea"/>
              <a:cs typeface="+mn-cs"/>
              <a:sym typeface="Montserrat-Bold"/>
            </a:endParaRPr>
          </a:p>
        </p:txBody>
      </p:sp>
      <p:pic>
        <p:nvPicPr>
          <p:cNvPr id="80" name="Picture 2" descr="https://thumb1.shutterstock.com/display_pic_with_logo/2843668/693588388/stock-vector-isometric-set-vector-online-payment-systems-and-self-service-payments-terminals-debit-credit-card-693588388.jpg"/>
          <p:cNvPicPr>
            <a:picLocks noChangeAspect="1" noChangeArrowheads="1"/>
          </p:cNvPicPr>
          <p:nvPr/>
        </p:nvPicPr>
        <p:blipFill rotWithShape="1">
          <a:blip r:embed="rId20" cstate="print">
            <a:extLst>
              <a:ext uri="{BEBA8EAE-BF5A-486C-A8C5-ECC9F3942E4B}">
                <a14:imgProps xmlns:a14="http://schemas.microsoft.com/office/drawing/2010/main">
                  <a14:imgLayer r:embed="rId21">
                    <a14:imgEffect>
                      <a14:backgroundRemoval t="10000" b="90000" l="76889" r="97778">
                        <a14:foregroundMark x1="81111" y1="40000" x2="81111" y2="40000"/>
                        <a14:foregroundMark x1="83778" y1="30345" x2="83778" y2="30345"/>
                        <a14:foregroundMark x1="83333" y1="29310" x2="83333" y2="29310"/>
                        <a14:foregroundMark x1="84000" y1="25517" x2="84000" y2="25517"/>
                        <a14:foregroundMark x1="86222" y1="20345" x2="86222" y2="20345"/>
                        <a14:foregroundMark x1="86444" y1="17931" x2="86444" y2="17931"/>
                      </a14:backgroundRemoval>
                    </a14:imgEffect>
                  </a14:imgLayer>
                </a14:imgProps>
              </a:ext>
              <a:ext uri="{28A0092B-C50C-407E-A947-70E740481C1C}">
                <a14:useLocalDpi xmlns:a14="http://schemas.microsoft.com/office/drawing/2010/main" val="0"/>
              </a:ext>
            </a:extLst>
          </a:blip>
          <a:srcRect l="78601"/>
          <a:stretch/>
        </p:blipFill>
        <p:spPr bwMode="auto">
          <a:xfrm>
            <a:off x="5662022" y="2892668"/>
            <a:ext cx="385068" cy="1159641"/>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p:cNvPicPr>
            <a:picLocks noChangeAspect="1"/>
          </p:cNvPicPr>
          <p:nvPr/>
        </p:nvPicPr>
        <p:blipFill rotWithShape="1">
          <a:blip r:embed="rId22" cstate="print">
            <a:extLst>
              <a:ext uri="{BEBA8EAE-BF5A-486C-A8C5-ECC9F3942E4B}">
                <a14:imgProps xmlns:a14="http://schemas.microsoft.com/office/drawing/2010/main">
                  <a14:imgLayer r:embed="rId3">
                    <a14:imgEffect>
                      <a14:backgroundRemoval t="53125" b="91375" l="53125" r="88875">
                        <a14:backgroundMark x1="67750" y1="87875" x2="67750" y2="87875"/>
                        <a14:backgroundMark x1="71500" y1="89000" x2="71500" y2="89000"/>
                      </a14:backgroundRemoval>
                    </a14:imgEffect>
                  </a14:imgLayer>
                </a14:imgProps>
              </a:ext>
              <a:ext uri="{28A0092B-C50C-407E-A947-70E740481C1C}">
                <a14:useLocalDpi xmlns:a14="http://schemas.microsoft.com/office/drawing/2010/main" val="0"/>
              </a:ext>
            </a:extLst>
          </a:blip>
          <a:srcRect l="52400" t="51449" r="9077" b="8324"/>
          <a:stretch/>
        </p:blipFill>
        <p:spPr>
          <a:xfrm flipH="1">
            <a:off x="2640718" y="2494173"/>
            <a:ext cx="1215213" cy="1268984"/>
          </a:xfrm>
          <a:prstGeom prst="rect">
            <a:avLst/>
          </a:prstGeom>
        </p:spPr>
      </p:pic>
      <p:pic>
        <p:nvPicPr>
          <p:cNvPr id="88" name="Image 87"/>
          <p:cNvPicPr>
            <a:picLocks noChangeAspect="1"/>
          </p:cNvPicPr>
          <p:nvPr/>
        </p:nvPicPr>
        <p:blipFill rotWithShape="1">
          <a:blip r:embed="rId23" cstate="print">
            <a:extLst>
              <a:ext uri="{BEBA8EAE-BF5A-486C-A8C5-ECC9F3942E4B}">
                <a14:imgProps xmlns:a14="http://schemas.microsoft.com/office/drawing/2010/main">
                  <a14:imgLayer r:embed="rId24">
                    <a14:imgEffect>
                      <a14:backgroundRemoval t="18169" b="64789" l="40419" r="56911">
                        <a14:foregroundMark x1="43508" y1="47394" x2="43508" y2="47394"/>
                        <a14:foregroundMark x1="44607" y1="43732" x2="44607" y2="43732"/>
                        <a14:foregroundMark x1="44293" y1="59366" x2="44293" y2="59366"/>
                        <a14:foregroundMark x1="41832" y1="59718" x2="41832" y2="59718"/>
                        <a14:foregroundMark x1="44607" y1="54577" x2="44607" y2="54577"/>
                        <a14:foregroundMark x1="42827" y1="53803" x2="42827" y2="53803"/>
                        <a14:foregroundMark x1="42932" y1="49507" x2="42932" y2="49507"/>
                        <a14:foregroundMark x1="44241" y1="40282" x2="44241" y2="40282"/>
                        <a14:foregroundMark x1="45131" y1="39366" x2="45131" y2="39366"/>
                        <a14:foregroundMark x1="51937" y1="24930" x2="51937" y2="24930"/>
                        <a14:foregroundMark x1="43194" y1="41338" x2="43194" y2="41338"/>
                        <a14:foregroundMark x1="43560" y1="43592" x2="43560" y2="43592"/>
                        <a14:foregroundMark x1="44293" y1="46056" x2="44293" y2="46056"/>
                        <a14:foregroundMark x1="44764" y1="49718" x2="44764" y2="49718"/>
                        <a14:foregroundMark x1="44660" y1="52606" x2="44660" y2="52606"/>
                        <a14:foregroundMark x1="43770" y1="53099" x2="43770" y2="53099"/>
                        <a14:foregroundMark x1="45026" y1="37746" x2="45026" y2="37746"/>
                      </a14:backgroundRemoval>
                    </a14:imgEffect>
                  </a14:imgLayer>
                </a14:imgProps>
              </a:ext>
              <a:ext uri="{28A0092B-C50C-407E-A947-70E740481C1C}">
                <a14:useLocalDpi xmlns:a14="http://schemas.microsoft.com/office/drawing/2010/main" val="0"/>
              </a:ext>
            </a:extLst>
          </a:blip>
          <a:srcRect l="38986" t="18642" r="42749" b="36373"/>
          <a:stretch/>
        </p:blipFill>
        <p:spPr>
          <a:xfrm flipH="1">
            <a:off x="6511772" y="3946092"/>
            <a:ext cx="610986" cy="1118734"/>
          </a:xfrm>
          <a:prstGeom prst="rect">
            <a:avLst/>
          </a:prstGeom>
        </p:spPr>
      </p:pic>
      <p:pic>
        <p:nvPicPr>
          <p:cNvPr id="92" name="Image 91"/>
          <p:cNvPicPr>
            <a:picLocks noChangeAspect="1"/>
          </p:cNvPicPr>
          <p:nvPr/>
        </p:nvPicPr>
        <p:blipFill rotWithShape="1">
          <a:blip r:embed="rId25" cstate="print">
            <a:extLst>
              <a:ext uri="{BEBA8EAE-BF5A-486C-A8C5-ECC9F3942E4B}">
                <a14:imgProps xmlns:a14="http://schemas.microsoft.com/office/drawing/2010/main">
                  <a14:imgLayer r:embed="rId26">
                    <a14:imgEffect>
                      <a14:backgroundRemoval t="2875" b="29625" l="29250" r="57500"/>
                    </a14:imgEffect>
                  </a14:imgLayer>
                </a14:imgProps>
              </a:ext>
              <a:ext uri="{28A0092B-C50C-407E-A947-70E740481C1C}">
                <a14:useLocalDpi xmlns:a14="http://schemas.microsoft.com/office/drawing/2010/main" val="0"/>
              </a:ext>
            </a:extLst>
          </a:blip>
          <a:srcRect l="31336" r="42490" b="71010"/>
          <a:stretch/>
        </p:blipFill>
        <p:spPr>
          <a:xfrm flipH="1">
            <a:off x="3776795" y="2043340"/>
            <a:ext cx="1143000" cy="1265929"/>
          </a:xfrm>
          <a:prstGeom prst="rect">
            <a:avLst/>
          </a:prstGeom>
        </p:spPr>
      </p:pic>
      <p:pic>
        <p:nvPicPr>
          <p:cNvPr id="13" name="Image 12"/>
          <p:cNvPicPr>
            <a:picLocks noChangeAspect="1"/>
          </p:cNvPicPr>
          <p:nvPr/>
        </p:nvPicPr>
        <p:blipFill>
          <a:blip r:embed="rId27" cstate="print">
            <a:extLst>
              <a:ext uri="{BEBA8EAE-BF5A-486C-A8C5-ECC9F3942E4B}">
                <a14:imgProps xmlns:a14="http://schemas.microsoft.com/office/drawing/2010/main">
                  <a14:imgLayer r:embed="rId28">
                    <a14:imgEffect>
                      <a14:backgroundRemoval t="8000" b="90000" l="6250" r="90000">
                        <a14:foregroundMark x1="36750" y1="77000" x2="36750" y2="77000"/>
                        <a14:foregroundMark x1="32750" y1="71333" x2="32750" y2="71333"/>
                        <a14:backgroundMark x1="77000" y1="59333" x2="77000" y2="59333"/>
                      </a14:backgroundRemoval>
                    </a14:imgEffect>
                  </a14:imgLayer>
                </a14:imgProps>
              </a:ext>
              <a:ext uri="{28A0092B-C50C-407E-A947-70E740481C1C}">
                <a14:useLocalDpi xmlns:a14="http://schemas.microsoft.com/office/drawing/2010/main" val="0"/>
              </a:ext>
            </a:extLst>
          </a:blip>
          <a:stretch>
            <a:fillRect/>
          </a:stretch>
        </p:blipFill>
        <p:spPr>
          <a:xfrm>
            <a:off x="3804027" y="2071599"/>
            <a:ext cx="1029958" cy="772469"/>
          </a:xfrm>
          <a:prstGeom prst="rect">
            <a:avLst/>
          </a:prstGeom>
        </p:spPr>
      </p:pic>
      <p:pic>
        <p:nvPicPr>
          <p:cNvPr id="99" name="Image 98"/>
          <p:cNvPicPr>
            <a:picLocks noChangeAspect="1"/>
          </p:cNvPicPr>
          <p:nvPr/>
        </p:nvPicPr>
        <p:blipFill rotWithShape="1">
          <a:blip r:embed="rId25" cstate="print">
            <a:extLst>
              <a:ext uri="{BEBA8EAE-BF5A-486C-A8C5-ECC9F3942E4B}">
                <a14:imgProps xmlns:a14="http://schemas.microsoft.com/office/drawing/2010/main">
                  <a14:imgLayer r:embed="rId26">
                    <a14:imgEffect>
                      <a14:backgroundRemoval t="2875" b="29625" l="29250" r="57500"/>
                    </a14:imgEffect>
                  </a14:imgLayer>
                </a14:imgProps>
              </a:ext>
              <a:ext uri="{28A0092B-C50C-407E-A947-70E740481C1C}">
                <a14:useLocalDpi xmlns:a14="http://schemas.microsoft.com/office/drawing/2010/main" val="0"/>
              </a:ext>
            </a:extLst>
          </a:blip>
          <a:srcRect l="31336" r="42490" b="71010"/>
          <a:stretch/>
        </p:blipFill>
        <p:spPr>
          <a:xfrm flipH="1">
            <a:off x="4453876" y="2435218"/>
            <a:ext cx="1143000" cy="1265929"/>
          </a:xfrm>
          <a:prstGeom prst="rect">
            <a:avLst/>
          </a:prstGeom>
        </p:spPr>
      </p:pic>
      <p:pic>
        <p:nvPicPr>
          <p:cNvPr id="98" name="Image 97"/>
          <p:cNvPicPr>
            <a:picLocks noChangeAspect="1"/>
          </p:cNvPicPr>
          <p:nvPr/>
        </p:nvPicPr>
        <p:blipFill>
          <a:blip r:embed="rId29" cstate="print">
            <a:extLst>
              <a:ext uri="{BEBA8EAE-BF5A-486C-A8C5-ECC9F3942E4B}">
                <a14:imgProps xmlns:a14="http://schemas.microsoft.com/office/drawing/2010/main">
                  <a14:imgLayer r:embed="rId28">
                    <a14:imgEffect>
                      <a14:backgroundRemoval t="8000" b="90000" l="6250" r="90000">
                        <a14:foregroundMark x1="36750" y1="77000" x2="36750" y2="77000"/>
                        <a14:foregroundMark x1="32750" y1="71333" x2="32750" y2="71333"/>
                        <a14:backgroundMark x1="77000" y1="59333" x2="77000" y2="59333"/>
                      </a14:backgroundRemoval>
                    </a14:imgEffect>
                  </a14:imgLayer>
                </a14:imgProps>
              </a:ext>
              <a:ext uri="{28A0092B-C50C-407E-A947-70E740481C1C}">
                <a14:useLocalDpi xmlns:a14="http://schemas.microsoft.com/office/drawing/2010/main" val="0"/>
              </a:ext>
            </a:extLst>
          </a:blip>
          <a:stretch>
            <a:fillRect/>
          </a:stretch>
        </p:blipFill>
        <p:spPr>
          <a:xfrm>
            <a:off x="4690363" y="2562130"/>
            <a:ext cx="1029958" cy="772469"/>
          </a:xfrm>
          <a:prstGeom prst="rect">
            <a:avLst/>
          </a:prstGeom>
        </p:spPr>
      </p:pic>
      <p:sp>
        <p:nvSpPr>
          <p:cNvPr id="101" name="ZoneTexte 100"/>
          <p:cNvSpPr txBox="1"/>
          <p:nvPr/>
        </p:nvSpPr>
        <p:spPr>
          <a:xfrm rot="19264431">
            <a:off x="7467682" y="1748268"/>
            <a:ext cx="1359994" cy="707886"/>
          </a:xfrm>
          <a:prstGeom prst="rect">
            <a:avLst/>
          </a:prstGeom>
          <a:noFill/>
          <a:scene3d>
            <a:camera prst="isometricOffAxis2Left"/>
            <a:lightRig rig="threePt" dir="t"/>
          </a:scene3d>
        </p:spPr>
        <p:txBody>
          <a:bodyPr wrap="square" rtlCol="0">
            <a:spAutoFit/>
          </a:bodyPr>
          <a:lstStyle/>
          <a:p>
            <a:r>
              <a:rPr lang="fr-FR" sz="2000" dirty="0" smtClean="0">
                <a:solidFill>
                  <a:schemeClr val="bg1"/>
                </a:solidFill>
              </a:rPr>
              <a:t>ESPACE CONSEIL</a:t>
            </a:r>
            <a:endParaRPr lang="fr-FR" sz="2000" dirty="0">
              <a:solidFill>
                <a:schemeClr val="bg1"/>
              </a:solidFill>
            </a:endParaRPr>
          </a:p>
        </p:txBody>
      </p:sp>
      <p:pic>
        <p:nvPicPr>
          <p:cNvPr id="22" name="Image 21"/>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85" b="31852" l="36900" r="66200"/>
                    </a14:imgEffect>
                  </a14:imgLayer>
                </a14:imgProps>
              </a:ext>
              <a:ext uri="{28A0092B-C50C-407E-A947-70E740481C1C}">
                <a14:useLocalDpi xmlns:a14="http://schemas.microsoft.com/office/drawing/2010/main" val="0"/>
              </a:ext>
            </a:extLst>
          </a:blip>
          <a:srcRect l="39498" t="780" r="37069" b="68675"/>
          <a:stretch/>
        </p:blipFill>
        <p:spPr>
          <a:xfrm>
            <a:off x="9001877" y="1212658"/>
            <a:ext cx="618341" cy="870513"/>
          </a:xfrm>
          <a:prstGeom prst="rect">
            <a:avLst/>
          </a:prstGeom>
        </p:spPr>
      </p:pic>
      <p:pic>
        <p:nvPicPr>
          <p:cNvPr id="29" name="Image 28"/>
          <p:cNvPicPr>
            <a:picLocks noChangeAspect="1"/>
          </p:cNvPicPr>
          <p:nvPr/>
        </p:nvPicPr>
        <p:blipFill rotWithShape="1">
          <a:blip r:embed="rId30" cstate="print">
            <a:extLst>
              <a:ext uri="{BEBA8EAE-BF5A-486C-A8C5-ECC9F3942E4B}">
                <a14:imgProps xmlns:a14="http://schemas.microsoft.com/office/drawing/2010/main">
                  <a14:imgLayer r:embed="rId31">
                    <a14:imgEffect>
                      <a14:backgroundRemoval t="7732" b="85052" l="4663" r="92746"/>
                    </a14:imgEffect>
                  </a14:imgLayer>
                </a14:imgProps>
              </a:ext>
              <a:ext uri="{28A0092B-C50C-407E-A947-70E740481C1C}">
                <a14:useLocalDpi xmlns:a14="http://schemas.microsoft.com/office/drawing/2010/main" val="0"/>
              </a:ext>
            </a:extLst>
          </a:blip>
          <a:srcRect b="12931"/>
          <a:stretch/>
        </p:blipFill>
        <p:spPr>
          <a:xfrm flipH="1">
            <a:off x="8915408" y="1546818"/>
            <a:ext cx="1685483" cy="1475125"/>
          </a:xfrm>
          <a:prstGeom prst="rect">
            <a:avLst/>
          </a:prstGeom>
        </p:spPr>
      </p:pic>
      <p:pic>
        <p:nvPicPr>
          <p:cNvPr id="72" name="Image 71"/>
          <p:cNvPicPr>
            <a:picLocks noChangeAspect="1"/>
          </p:cNvPicPr>
          <p:nvPr/>
        </p:nvPicPr>
        <p:blipFill rotWithShape="1">
          <a:blip r:embed="rId32" cstate="print">
            <a:extLst>
              <a:ext uri="{BEBA8EAE-BF5A-486C-A8C5-ECC9F3942E4B}">
                <a14:imgProps xmlns:a14="http://schemas.microsoft.com/office/drawing/2010/main">
                  <a14:imgLayer r:embed="rId8">
                    <a14:imgEffect>
                      <a14:backgroundRemoval t="5000" b="51833" l="67500" r="96125">
                        <a14:foregroundMark x1="88125" y1="20167" x2="88125" y2="20167"/>
                        <a14:foregroundMark x1="90250" y1="23000" x2="90250" y2="23000"/>
                        <a14:foregroundMark x1="88750" y1="18000" x2="88750" y2="18000"/>
                        <a14:foregroundMark x1="83500" y1="22667" x2="83500" y2="22667"/>
                        <a14:foregroundMark x1="83250" y1="24500" x2="83250" y2="24500"/>
                        <a14:foregroundMark x1="84000" y1="27000" x2="84000" y2="27000"/>
                      </a14:backgroundRemoval>
                    </a14:imgEffect>
                  </a14:imgLayer>
                </a14:imgProps>
              </a:ext>
              <a:ext uri="{28A0092B-C50C-407E-A947-70E740481C1C}">
                <a14:useLocalDpi xmlns:a14="http://schemas.microsoft.com/office/drawing/2010/main" val="0"/>
              </a:ext>
            </a:extLst>
          </a:blip>
          <a:srcRect l="63245" t="14695" b="51305"/>
          <a:stretch/>
        </p:blipFill>
        <p:spPr>
          <a:xfrm flipH="1">
            <a:off x="3761358" y="4225337"/>
            <a:ext cx="2082691" cy="1444958"/>
          </a:xfrm>
          <a:prstGeom prst="rect">
            <a:avLst/>
          </a:prstGeom>
        </p:spPr>
      </p:pic>
      <p:pic>
        <p:nvPicPr>
          <p:cNvPr id="105" name="Picture 2" descr="https://thumbs.dreamstime.com/b/isometric-flat-d-concept-interior-waiting-room-airport-living-inside-people-start-landing-81617586.jpg"/>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3521" b="24489" l="63958" r="71813"/>
                    </a14:imgEffect>
                  </a14:imgLayer>
                </a14:imgProps>
              </a:ext>
              <a:ext uri="{28A0092B-C50C-407E-A947-70E740481C1C}">
                <a14:useLocalDpi xmlns:a14="http://schemas.microsoft.com/office/drawing/2010/main" val="0"/>
              </a:ext>
            </a:extLst>
          </a:blip>
          <a:srcRect l="62976" t="12150" r="27205" b="74140"/>
          <a:stretch/>
        </p:blipFill>
        <p:spPr bwMode="auto">
          <a:xfrm flipH="1">
            <a:off x="5776661" y="449291"/>
            <a:ext cx="748146" cy="7730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thumbs.dreamstime.com/b/isometric-office-elements-set-isolated-workplace-colorful-furniture-tables-business-machines-people-characters-vector-82646149.jpg"/>
          <p:cNvPicPr>
            <a:picLocks noChangeAspect="1" noChangeArrowheads="1"/>
          </p:cNvPicPr>
          <p:nvPr/>
        </p:nvPicPr>
        <p:blipFill rotWithShape="1">
          <a:blip r:embed="rId33">
            <a:extLst>
              <a:ext uri="{BEBA8EAE-BF5A-486C-A8C5-ECC9F3942E4B}">
                <a14:imgProps xmlns:a14="http://schemas.microsoft.com/office/drawing/2010/main">
                  <a14:imgLayer r:embed="rId34">
                    <a14:imgEffect>
                      <a14:backgroundRemoval t="47500" b="69875" l="5250" r="21000">
                        <a14:foregroundMark x1="12375" y1="50750" x2="12375" y2="50750"/>
                        <a14:foregroundMark x1="9375" y1="51125" x2="9375" y2="51125"/>
                        <a14:foregroundMark x1="14375" y1="50500" x2="14375" y2="50500"/>
                        <a14:foregroundMark x1="16625" y1="53875" x2="16625" y2="53875"/>
                        <a14:foregroundMark x1="17625" y1="54875" x2="17625" y2="54875"/>
                        <a14:foregroundMark x1="18500" y1="55000" x2="18500" y2="55000"/>
                        <a14:foregroundMark x1="18000" y1="53875" x2="18000" y2="53875"/>
                        <a14:foregroundMark x1="10875" y1="49500" x2="10875" y2="49500"/>
                        <a14:foregroundMark x1="12000" y1="49125" x2="12000" y2="49125"/>
                        <a14:foregroundMark x1="12125" y1="48750" x2="12125" y2="48750"/>
                        <a14:foregroundMark x1="16125" y1="50375" x2="16125" y2="50375"/>
                        <a14:foregroundMark x1="14500" y1="49750" x2="14500" y2="49750"/>
                        <a14:foregroundMark x1="13375" y1="48875" x2="13375" y2="48875"/>
                        <a14:foregroundMark x1="13500" y1="48875" x2="13500" y2="48875"/>
                      </a14:backgroundRemoval>
                    </a14:imgEffect>
                  </a14:imgLayer>
                </a14:imgProps>
              </a:ext>
              <a:ext uri="{28A0092B-C50C-407E-A947-70E740481C1C}">
                <a14:useLocalDpi xmlns:a14="http://schemas.microsoft.com/office/drawing/2010/main" val="0"/>
              </a:ext>
            </a:extLst>
          </a:blip>
          <a:srcRect l="5123" t="47313" r="78654" b="30096"/>
          <a:stretch/>
        </p:blipFill>
        <p:spPr bwMode="auto">
          <a:xfrm>
            <a:off x="2373953" y="2951629"/>
            <a:ext cx="689270" cy="95986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rotWithShape="1">
          <a:blip r:embed="rId22" cstate="print">
            <a:extLst>
              <a:ext uri="{BEBA8EAE-BF5A-486C-A8C5-ECC9F3942E4B}">
                <a14:imgProps xmlns:a14="http://schemas.microsoft.com/office/drawing/2010/main">
                  <a14:imgLayer r:embed="rId3">
                    <a14:imgEffect>
                      <a14:backgroundRemoval t="53125" b="91375" l="53125" r="88875">
                        <a14:backgroundMark x1="67750" y1="87875" x2="67750" y2="87875"/>
                        <a14:backgroundMark x1="71500" y1="89000" x2="71500" y2="89000"/>
                      </a14:backgroundRemoval>
                    </a14:imgEffect>
                  </a14:imgLayer>
                </a14:imgProps>
              </a:ext>
              <a:ext uri="{28A0092B-C50C-407E-A947-70E740481C1C}">
                <a14:useLocalDpi xmlns:a14="http://schemas.microsoft.com/office/drawing/2010/main" val="0"/>
              </a:ext>
            </a:extLst>
          </a:blip>
          <a:srcRect l="52400" t="51449" r="9077" b="8324"/>
          <a:stretch/>
        </p:blipFill>
        <p:spPr>
          <a:xfrm flipH="1">
            <a:off x="1672942" y="3070554"/>
            <a:ext cx="1215213" cy="1268984"/>
          </a:xfrm>
          <a:prstGeom prst="rect">
            <a:avLst/>
          </a:prstGeom>
        </p:spPr>
      </p:pic>
      <p:pic>
        <p:nvPicPr>
          <p:cNvPr id="106" name="Image 105"/>
          <p:cNvPicPr>
            <a:picLocks noChangeAspect="1"/>
          </p:cNvPicPr>
          <p:nvPr/>
        </p:nvPicPr>
        <p:blipFill>
          <a:blip r:embed="rId27" cstate="print">
            <a:extLst>
              <a:ext uri="{BEBA8EAE-BF5A-486C-A8C5-ECC9F3942E4B}">
                <a14:imgProps xmlns:a14="http://schemas.microsoft.com/office/drawing/2010/main">
                  <a14:imgLayer r:embed="rId28">
                    <a14:imgEffect>
                      <a14:backgroundRemoval t="8000" b="90000" l="6250" r="90000">
                        <a14:foregroundMark x1="36750" y1="77000" x2="36750" y2="77000"/>
                        <a14:foregroundMark x1="32750" y1="71333" x2="32750" y2="71333"/>
                        <a14:backgroundMark x1="77000" y1="59333" x2="77000" y2="59333"/>
                      </a14:backgroundRemoval>
                    </a14:imgEffect>
                  </a14:imgLayer>
                </a14:imgProps>
              </a:ext>
              <a:ext uri="{28A0092B-C50C-407E-A947-70E740481C1C}">
                <a14:useLocalDpi xmlns:a14="http://schemas.microsoft.com/office/drawing/2010/main" val="0"/>
              </a:ext>
            </a:extLst>
          </a:blip>
          <a:stretch>
            <a:fillRect/>
          </a:stretch>
        </p:blipFill>
        <p:spPr>
          <a:xfrm>
            <a:off x="4261625" y="2343195"/>
            <a:ext cx="1029958" cy="772469"/>
          </a:xfrm>
          <a:prstGeom prst="rect">
            <a:avLst/>
          </a:prstGeom>
        </p:spPr>
      </p:pic>
      <p:pic>
        <p:nvPicPr>
          <p:cNvPr id="21" name="Image 20"/>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19656703">
            <a:off x="10053850" y="3272532"/>
            <a:ext cx="418809" cy="418809"/>
          </a:xfrm>
          <a:prstGeom prst="rect">
            <a:avLst/>
          </a:prstGeom>
        </p:spPr>
      </p:pic>
      <p:pic>
        <p:nvPicPr>
          <p:cNvPr id="25" name="Image 24"/>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19714838">
            <a:off x="9661241" y="3541145"/>
            <a:ext cx="444021" cy="444021"/>
          </a:xfrm>
          <a:prstGeom prst="rect">
            <a:avLst/>
          </a:prstGeom>
        </p:spPr>
      </p:pic>
      <p:pic>
        <p:nvPicPr>
          <p:cNvPr id="127" name="Image 12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2184783">
            <a:off x="2131360" y="5150938"/>
            <a:ext cx="418809" cy="418809"/>
          </a:xfrm>
          <a:prstGeom prst="rect">
            <a:avLst/>
          </a:prstGeom>
        </p:spPr>
      </p:pic>
      <p:pic>
        <p:nvPicPr>
          <p:cNvPr id="128" name="Image 127"/>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1820273">
            <a:off x="1665574" y="4910429"/>
            <a:ext cx="444021" cy="444021"/>
          </a:xfrm>
          <a:prstGeom prst="rect">
            <a:avLst/>
          </a:prstGeom>
        </p:spPr>
      </p:pic>
      <p:pic>
        <p:nvPicPr>
          <p:cNvPr id="129" name="Image 128"/>
          <p:cNvPicPr>
            <a:picLocks noChangeAspect="1"/>
          </p:cNvPicPr>
          <p:nvPr/>
        </p:nvPicPr>
        <p:blipFill rotWithShape="1">
          <a:blip r:embed="rId12" cstate="print">
            <a:extLst>
              <a:ext uri="{BEBA8EAE-BF5A-486C-A8C5-ECC9F3942E4B}">
                <a14:imgProps xmlns:a14="http://schemas.microsoft.com/office/drawing/2010/main">
                  <a14:imgLayer r:embed="rId13">
                    <a14:imgEffect>
                      <a14:backgroundRemoval t="53231" b="90000" l="10000" r="68538">
                        <a14:foregroundMark x1="52308" y1="68692" x2="52308" y2="68692"/>
                      </a14:backgroundRemoval>
                    </a14:imgEffect>
                  </a14:imgLayer>
                </a14:imgProps>
              </a:ext>
              <a:ext uri="{28A0092B-C50C-407E-A947-70E740481C1C}">
                <a14:useLocalDpi xmlns:a14="http://schemas.microsoft.com/office/drawing/2010/main" val="0"/>
              </a:ext>
            </a:extLst>
          </a:blip>
          <a:srcRect l="25396" t="53605" r="35988" b="12295"/>
          <a:stretch/>
        </p:blipFill>
        <p:spPr>
          <a:xfrm>
            <a:off x="1657481" y="3910371"/>
            <a:ext cx="1818651" cy="1605949"/>
          </a:xfrm>
          <a:prstGeom prst="rect">
            <a:avLst/>
          </a:prstGeom>
        </p:spPr>
      </p:pic>
      <p:sp>
        <p:nvSpPr>
          <p:cNvPr id="67" name="ZoneTexte 66"/>
          <p:cNvSpPr txBox="1"/>
          <p:nvPr/>
        </p:nvSpPr>
        <p:spPr>
          <a:xfrm>
            <a:off x="2530909" y="4264894"/>
            <a:ext cx="1840568" cy="954107"/>
          </a:xfrm>
          <a:prstGeom prst="rect">
            <a:avLst/>
          </a:prstGeom>
          <a:noFill/>
          <a:scene3d>
            <a:camera prst="isometricLeftDown"/>
            <a:lightRig rig="threePt" dir="t"/>
          </a:scene3d>
        </p:spPr>
        <p:txBody>
          <a:bodyPr wrap="none" rtlCol="0">
            <a:spAutoFit/>
          </a:bodyPr>
          <a:lstStyle/>
          <a:p>
            <a:pPr algn="ctr"/>
            <a:r>
              <a:rPr lang="fr-FR" sz="2800" dirty="0" smtClean="0">
                <a:solidFill>
                  <a:schemeClr val="bg1"/>
                </a:solidFill>
              </a:rPr>
              <a:t>CORNER </a:t>
            </a:r>
            <a:br>
              <a:rPr lang="fr-FR" sz="2800" dirty="0" smtClean="0">
                <a:solidFill>
                  <a:schemeClr val="bg1"/>
                </a:solidFill>
              </a:rPr>
            </a:br>
            <a:r>
              <a:rPr lang="fr-FR" sz="2800" dirty="0" smtClean="0">
                <a:solidFill>
                  <a:schemeClr val="bg1"/>
                </a:solidFill>
              </a:rPr>
              <a:t>DIGITAL</a:t>
            </a:r>
            <a:endParaRPr lang="fr-FR" sz="2800" dirty="0">
              <a:solidFill>
                <a:schemeClr val="bg1"/>
              </a:solidFill>
            </a:endParaRPr>
          </a:p>
        </p:txBody>
      </p:sp>
      <p:pic>
        <p:nvPicPr>
          <p:cNvPr id="81" name="Picture 2" descr="https://thumb1.shutterstock.com/display_pic_with_logo/2843668/693588388/stock-vector-isometric-set-vector-online-payment-systems-and-self-service-payments-terminals-debit-credit-card-693588388.jpg"/>
          <p:cNvPicPr>
            <a:picLocks noChangeAspect="1" noChangeArrowheads="1"/>
          </p:cNvPicPr>
          <p:nvPr/>
        </p:nvPicPr>
        <p:blipFill rotWithShape="1">
          <a:blip r:embed="rId20" cstate="print">
            <a:extLst>
              <a:ext uri="{BEBA8EAE-BF5A-486C-A8C5-ECC9F3942E4B}">
                <a14:imgProps xmlns:a14="http://schemas.microsoft.com/office/drawing/2010/main">
                  <a14:imgLayer r:embed="rId21">
                    <a14:imgEffect>
                      <a14:backgroundRemoval t="10000" b="90000" l="76889" r="97778">
                        <a14:foregroundMark x1="81111" y1="40000" x2="81111" y2="40000"/>
                        <a14:foregroundMark x1="83778" y1="30345" x2="83778" y2="30345"/>
                        <a14:foregroundMark x1="83333" y1="29310" x2="83333" y2="29310"/>
                        <a14:foregroundMark x1="84000" y1="25517" x2="84000" y2="25517"/>
                        <a14:foregroundMark x1="86222" y1="20345" x2="86222" y2="20345"/>
                        <a14:foregroundMark x1="86444" y1="17931" x2="86444" y2="17931"/>
                      </a14:backgroundRemoval>
                    </a14:imgEffect>
                  </a14:imgLayer>
                </a14:imgProps>
              </a:ext>
              <a:ext uri="{28A0092B-C50C-407E-A947-70E740481C1C}">
                <a14:useLocalDpi xmlns:a14="http://schemas.microsoft.com/office/drawing/2010/main" val="0"/>
              </a:ext>
            </a:extLst>
          </a:blip>
          <a:srcRect l="78601"/>
          <a:stretch/>
        </p:blipFill>
        <p:spPr bwMode="auto">
          <a:xfrm flipH="1">
            <a:off x="3989427" y="4726522"/>
            <a:ext cx="385068" cy="11596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ésultat de recherche d'images pour &quot;nespresso logo&quot;"/>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10553750" y="1217870"/>
            <a:ext cx="659015" cy="659015"/>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https://thumb1.shutterstock.com/display_pic_with_logo/2843668/693588388/stock-vector-isometric-set-vector-online-payment-systems-and-self-service-payments-terminals-debit-credit-card-693588388.jpg"/>
          <p:cNvPicPr>
            <a:picLocks noChangeAspect="1" noChangeArrowheads="1"/>
          </p:cNvPicPr>
          <p:nvPr/>
        </p:nvPicPr>
        <p:blipFill rotWithShape="1">
          <a:blip r:embed="rId20" cstate="print">
            <a:extLst>
              <a:ext uri="{BEBA8EAE-BF5A-486C-A8C5-ECC9F3942E4B}">
                <a14:imgProps xmlns:a14="http://schemas.microsoft.com/office/drawing/2010/main">
                  <a14:imgLayer r:embed="rId21">
                    <a14:imgEffect>
                      <a14:backgroundRemoval t="10000" b="90000" l="76889" r="97778">
                        <a14:foregroundMark x1="81111" y1="40000" x2="81111" y2="40000"/>
                        <a14:foregroundMark x1="83778" y1="30345" x2="83778" y2="30345"/>
                        <a14:foregroundMark x1="83333" y1="29310" x2="83333" y2="29310"/>
                        <a14:foregroundMark x1="84000" y1="25517" x2="84000" y2="25517"/>
                        <a14:foregroundMark x1="86222" y1="20345" x2="86222" y2="20345"/>
                        <a14:foregroundMark x1="86444" y1="17931" x2="86444" y2="17931"/>
                      </a14:backgroundRemoval>
                    </a14:imgEffect>
                  </a14:imgLayer>
                </a14:imgProps>
              </a:ext>
              <a:ext uri="{28A0092B-C50C-407E-A947-70E740481C1C}">
                <a14:useLocalDpi xmlns:a14="http://schemas.microsoft.com/office/drawing/2010/main" val="0"/>
              </a:ext>
            </a:extLst>
          </a:blip>
          <a:srcRect l="78601"/>
          <a:stretch/>
        </p:blipFill>
        <p:spPr bwMode="auto">
          <a:xfrm>
            <a:off x="5942889" y="3062264"/>
            <a:ext cx="385068" cy="1159641"/>
          </a:xfrm>
          <a:prstGeom prst="rect">
            <a:avLst/>
          </a:prstGeom>
          <a:noFill/>
          <a:extLst>
            <a:ext uri="{909E8E84-426E-40DD-AFC4-6F175D3DCCD1}">
              <a14:hiddenFill xmlns:a14="http://schemas.microsoft.com/office/drawing/2010/main">
                <a:solidFill>
                  <a:srgbClr val="FFFFFF"/>
                </a:solidFill>
              </a14:hiddenFill>
            </a:ext>
          </a:extLst>
        </p:spPr>
      </p:pic>
      <p:pic>
        <p:nvPicPr>
          <p:cNvPr id="131" name="Image 130"/>
          <p:cNvPicPr>
            <a:picLocks noChangeAspect="1"/>
          </p:cNvPicPr>
          <p:nvPr/>
        </p:nvPicPr>
        <p:blipFill rotWithShape="1">
          <a:blip r:embed="rId14" cstate="print">
            <a:extLst>
              <a:ext uri="{BEBA8EAE-BF5A-486C-A8C5-ECC9F3942E4B}">
                <a14:imgProps xmlns:a14="http://schemas.microsoft.com/office/drawing/2010/main">
                  <a14:imgLayer r:embed="rId15">
                    <a14:imgEffect>
                      <a14:backgroundRemoval t="62329" b="89192" l="0" r="23455">
                        <a14:foregroundMark x1="13636" y1="65268" x2="13636" y2="65268"/>
                        <a14:foregroundMark x1="14182" y1="64113" x2="14182" y2="64113"/>
                        <a14:foregroundMark x1="13455" y1="66527" x2="13455" y2="66527"/>
                        <a14:foregroundMark x1="6455" y1="81532" x2="6455" y2="81532"/>
                        <a14:foregroundMark x1="14000" y1="85939" x2="14000" y2="85939"/>
                      </a14:backgroundRemoval>
                    </a14:imgEffect>
                  </a14:imgLayer>
                </a14:imgProps>
              </a:ext>
              <a:ext uri="{28A0092B-C50C-407E-A947-70E740481C1C}">
                <a14:useLocalDpi xmlns:a14="http://schemas.microsoft.com/office/drawing/2010/main" val="0"/>
              </a:ext>
            </a:extLst>
          </a:blip>
          <a:srcRect t="63346" r="76447" b="10312"/>
          <a:stretch/>
        </p:blipFill>
        <p:spPr>
          <a:xfrm>
            <a:off x="6962920" y="3625693"/>
            <a:ext cx="1076852" cy="1043796"/>
          </a:xfrm>
          <a:prstGeom prst="rect">
            <a:avLst/>
          </a:prstGeom>
        </p:spPr>
      </p:pic>
      <p:pic>
        <p:nvPicPr>
          <p:cNvPr id="10242" name="Picture 2" descr="Résultat de recherche d'images pour &quot;SKYPE LOGO&quot;"/>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4690270" y="2063788"/>
            <a:ext cx="525729" cy="52572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791791" y="3529872"/>
            <a:ext cx="586684" cy="586684"/>
          </a:xfrm>
          <a:prstGeom prst="rect">
            <a:avLst/>
          </a:prstGeom>
        </p:spPr>
      </p:pic>
      <p:pic>
        <p:nvPicPr>
          <p:cNvPr id="60" name="Image 59"/>
          <p:cNvPicPr>
            <a:picLocks noChangeAspect="1"/>
          </p:cNvPicPr>
          <p:nvPr/>
        </p:nvPicPr>
        <p:blipFill rotWithShape="1">
          <a:blip r:embed="rId40" cstate="print">
            <a:extLst>
              <a:ext uri="{BEBA8EAE-BF5A-486C-A8C5-ECC9F3942E4B}">
                <a14:imgProps xmlns:a14="http://schemas.microsoft.com/office/drawing/2010/main">
                  <a14:imgLayer r:embed="rId41">
                    <a14:imgEffect>
                      <a14:backgroundRemoval t="52515" b="71526" l="61455" r="70636"/>
                    </a14:imgEffect>
                  </a14:imgLayer>
                </a14:imgProps>
              </a:ext>
              <a:ext uri="{28A0092B-C50C-407E-A947-70E740481C1C}">
                <a14:useLocalDpi xmlns:a14="http://schemas.microsoft.com/office/drawing/2010/main" val="0"/>
              </a:ext>
            </a:extLst>
          </a:blip>
          <a:srcRect l="60370" t="52420" r="27963" b="26747"/>
          <a:stretch/>
        </p:blipFill>
        <p:spPr>
          <a:xfrm>
            <a:off x="5145660" y="4485615"/>
            <a:ext cx="533401" cy="1016000"/>
          </a:xfrm>
          <a:prstGeom prst="rect">
            <a:avLst/>
          </a:prstGeom>
        </p:spPr>
      </p:pic>
      <p:pic>
        <p:nvPicPr>
          <p:cNvPr id="62" name="Image 61"/>
          <p:cNvPicPr>
            <a:picLocks noChangeAspect="1"/>
          </p:cNvPicPr>
          <p:nvPr/>
        </p:nvPicPr>
        <p:blipFill rotWithShape="1">
          <a:blip r:embed="rId42" cstate="print">
            <a:extLst>
              <a:ext uri="{BEBA8EAE-BF5A-486C-A8C5-ECC9F3942E4B}">
                <a14:imgProps xmlns:a14="http://schemas.microsoft.com/office/drawing/2010/main">
                  <a14:imgLayer r:embed="rId41">
                    <a14:imgEffect>
                      <a14:backgroundRemoval t="63001" b="81415" l="28455" r="64455">
                        <a14:foregroundMark x1="36273" y1="67008" x2="36273" y2="67008"/>
                        <a14:foregroundMark x1="58000" y1="65814" x2="58000" y2="65814"/>
                        <a14:foregroundMark x1="58182" y1="64621" x2="58182" y2="64621"/>
                        <a14:foregroundMark x1="57818" y1="66667" x2="57818" y2="66667"/>
                      </a14:backgroundRemoval>
                    </a14:imgEffect>
                  </a14:imgLayer>
                </a14:imgProps>
              </a:ext>
              <a:ext uri="{28A0092B-C50C-407E-A947-70E740481C1C}">
                <a14:useLocalDpi xmlns:a14="http://schemas.microsoft.com/office/drawing/2010/main" val="0"/>
              </a:ext>
            </a:extLst>
          </a:blip>
          <a:srcRect l="29444" t="63715" r="36667" b="18229"/>
          <a:stretch/>
        </p:blipFill>
        <p:spPr>
          <a:xfrm>
            <a:off x="3226355" y="3637994"/>
            <a:ext cx="1549400" cy="880534"/>
          </a:xfrm>
          <a:prstGeom prst="rect">
            <a:avLst/>
          </a:prstGeom>
        </p:spPr>
      </p:pic>
      <p:pic>
        <p:nvPicPr>
          <p:cNvPr id="63" name="Picture 2" descr="Résultat de recherche d'images pour &quot;isometric tablet&quot;"/>
          <p:cNvPicPr>
            <a:picLocks noChangeAspect="1" noChangeArrowheads="1"/>
          </p:cNvPicPr>
          <p:nvPr/>
        </p:nvPicPr>
        <p:blipFill rotWithShape="1">
          <a:blip r:embed="rId43">
            <a:extLst>
              <a:ext uri="{BEBA8EAE-BF5A-486C-A8C5-ECC9F3942E4B}">
                <a14:imgProps xmlns:a14="http://schemas.microsoft.com/office/drawing/2010/main">
                  <a14:imgLayer r:embed="rId44">
                    <a14:imgEffect>
                      <a14:backgroundRemoval t="64530" b="84325" l="73499" r="97055"/>
                    </a14:imgEffect>
                  </a14:imgLayer>
                </a14:imgProps>
              </a:ext>
              <a:ext uri="{28A0092B-C50C-407E-A947-70E740481C1C}">
                <a14:useLocalDpi xmlns:a14="http://schemas.microsoft.com/office/drawing/2010/main" val="0"/>
              </a:ext>
            </a:extLst>
          </a:blip>
          <a:srcRect l="70555" t="62056" b="13201"/>
          <a:stretch/>
        </p:blipFill>
        <p:spPr bwMode="auto">
          <a:xfrm>
            <a:off x="3757946" y="3955680"/>
            <a:ext cx="504814" cy="37406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Résultat de recherche d'images pour &quot;isometric tablet&quot;"/>
          <p:cNvPicPr>
            <a:picLocks noChangeAspect="1" noChangeArrowheads="1"/>
          </p:cNvPicPr>
          <p:nvPr/>
        </p:nvPicPr>
        <p:blipFill rotWithShape="1">
          <a:blip r:embed="rId43">
            <a:extLst>
              <a:ext uri="{BEBA8EAE-BF5A-486C-A8C5-ECC9F3942E4B}">
                <a14:imgProps xmlns:a14="http://schemas.microsoft.com/office/drawing/2010/main">
                  <a14:imgLayer r:embed="rId44">
                    <a14:imgEffect>
                      <a14:backgroundRemoval t="64530" b="84325" l="73499" r="97055"/>
                    </a14:imgEffect>
                  </a14:imgLayer>
                </a14:imgProps>
              </a:ext>
              <a:ext uri="{28A0092B-C50C-407E-A947-70E740481C1C}">
                <a14:useLocalDpi xmlns:a14="http://schemas.microsoft.com/office/drawing/2010/main" val="0"/>
              </a:ext>
            </a:extLst>
          </a:blip>
          <a:srcRect l="70555" t="62056" b="13201"/>
          <a:stretch/>
        </p:blipFill>
        <p:spPr bwMode="auto">
          <a:xfrm>
            <a:off x="4453036" y="3796762"/>
            <a:ext cx="504814" cy="37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5944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a:xfrm>
            <a:off x="11671041" y="6328137"/>
            <a:ext cx="673959" cy="529863"/>
          </a:xfrm>
        </p:spPr>
        <p:txBody>
          <a:bodyPr/>
          <a:lstStyle/>
          <a:p>
            <a:fld id="{3FB19A0B-8C50-4048-A665-D286D4212708}" type="slidenum">
              <a:rPr lang="fr-FR" smtClean="0"/>
              <a:pPr/>
              <a:t>12</a:t>
            </a:fld>
            <a:endParaRPr lang="fr-FR"/>
          </a:p>
        </p:txBody>
      </p:sp>
      <p:sp>
        <p:nvSpPr>
          <p:cNvPr id="70" name="Timeline"/>
          <p:cNvSpPr txBox="1"/>
          <p:nvPr/>
        </p:nvSpPr>
        <p:spPr>
          <a:xfrm>
            <a:off x="421199" y="186477"/>
            <a:ext cx="12713066" cy="666849"/>
          </a:xfrm>
          <a:prstGeom prst="rect">
            <a:avLst/>
          </a:prstGeom>
          <a:ln w="3175">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6000" dirty="0" smtClean="0">
                <a:latin typeface="Arial"/>
              </a:rPr>
              <a:t>RECOMMANDATIONS</a:t>
            </a:r>
            <a:endParaRPr kumimoji="0" sz="6000" b="0" i="0" u="none" strike="noStrike" kern="1200" cap="all" spc="0" normalizeH="0" baseline="12500" noProof="0" dirty="0">
              <a:ln>
                <a:noFill/>
              </a:ln>
              <a:solidFill>
                <a:srgbClr val="359A15"/>
              </a:solidFill>
              <a:effectLst/>
              <a:uLnTx/>
              <a:uFillTx/>
              <a:latin typeface="Arial"/>
              <a:ea typeface="+mn-ea"/>
              <a:cs typeface="+mn-cs"/>
              <a:sym typeface="Montserrat-Bold"/>
            </a:endParaRPr>
          </a:p>
        </p:txBody>
      </p:sp>
      <p:pic>
        <p:nvPicPr>
          <p:cNvPr id="60" name="Image 59"/>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31766" y="1132064"/>
            <a:ext cx="704973" cy="704973"/>
          </a:xfrm>
          <a:prstGeom prst="rect">
            <a:avLst/>
          </a:prstGeom>
        </p:spPr>
      </p:pic>
      <p:sp>
        <p:nvSpPr>
          <p:cNvPr id="62" name="ZoneTexte 61"/>
          <p:cNvSpPr txBox="1"/>
          <p:nvPr/>
        </p:nvSpPr>
        <p:spPr>
          <a:xfrm>
            <a:off x="2164208" y="1192164"/>
            <a:ext cx="8072916" cy="584775"/>
          </a:xfrm>
          <a:prstGeom prst="rect">
            <a:avLst/>
          </a:prstGeom>
          <a:noFill/>
        </p:spPr>
        <p:txBody>
          <a:bodyPr wrap="square" rtlCol="0">
            <a:spAutoFit/>
          </a:bodyPr>
          <a:lstStyle/>
          <a:p>
            <a:r>
              <a:rPr lang="fr-FR" sz="1600" dirty="0" smtClean="0"/>
              <a:t>L’agence et ses outils devraient disposer d’un réseau Wifi, gratuit et stable ainsi qu’une série de périphériques connectés (imprimantes </a:t>
            </a:r>
            <a:r>
              <a:rPr lang="fr-FR" sz="1600" dirty="0" err="1" smtClean="0"/>
              <a:t>etc</a:t>
            </a:r>
            <a:r>
              <a:rPr lang="fr-FR" sz="1600" dirty="0" smtClean="0"/>
              <a:t>)</a:t>
            </a:r>
            <a:endParaRPr lang="fr-FR" sz="1600" dirty="0"/>
          </a:p>
        </p:txBody>
      </p:sp>
      <p:sp>
        <p:nvSpPr>
          <p:cNvPr id="71" name="ZoneTexte 70"/>
          <p:cNvSpPr txBox="1"/>
          <p:nvPr/>
        </p:nvSpPr>
        <p:spPr>
          <a:xfrm>
            <a:off x="2164207" y="2330905"/>
            <a:ext cx="9104925" cy="584775"/>
          </a:xfrm>
          <a:prstGeom prst="rect">
            <a:avLst/>
          </a:prstGeom>
          <a:noFill/>
        </p:spPr>
        <p:txBody>
          <a:bodyPr wrap="square" rtlCol="0">
            <a:spAutoFit/>
          </a:bodyPr>
          <a:lstStyle/>
          <a:p>
            <a:r>
              <a:rPr lang="fr-FR" sz="1600" dirty="0" smtClean="0"/>
              <a:t>Le Corner pourrait être équipé de postes Apple </a:t>
            </a:r>
            <a:r>
              <a:rPr lang="fr-FR" sz="1600" dirty="0" err="1" smtClean="0"/>
              <a:t>Imac</a:t>
            </a:r>
            <a:r>
              <a:rPr lang="fr-FR" sz="1600" dirty="0" smtClean="0"/>
              <a:t> afin d’insister sur une expérience au Design élégant et aux performances fiables </a:t>
            </a:r>
            <a:endParaRPr lang="fr-FR" sz="1600" dirty="0"/>
          </a:p>
        </p:txBody>
      </p:sp>
      <p:sp>
        <p:nvSpPr>
          <p:cNvPr id="74" name="ZoneTexte 73"/>
          <p:cNvSpPr txBox="1"/>
          <p:nvPr/>
        </p:nvSpPr>
        <p:spPr>
          <a:xfrm>
            <a:off x="2164208" y="3671882"/>
            <a:ext cx="8072916" cy="830997"/>
          </a:xfrm>
          <a:prstGeom prst="rect">
            <a:avLst/>
          </a:prstGeom>
          <a:noFill/>
        </p:spPr>
        <p:txBody>
          <a:bodyPr wrap="square" rtlCol="0">
            <a:spAutoFit/>
          </a:bodyPr>
          <a:lstStyle/>
          <a:p>
            <a:r>
              <a:rPr lang="fr-FR" sz="1600" dirty="0" smtClean="0"/>
              <a:t>Afin de satisfaire le plus grand nombre et répondre aux nombreux besoins, les interfaces numériques ainsi que les claviers devraient être proposés en version multilingue (FR/AR/EN)</a:t>
            </a:r>
            <a:endParaRPr lang="fr-FR" sz="1600" dirty="0"/>
          </a:p>
        </p:txBody>
      </p:sp>
      <p:sp>
        <p:nvSpPr>
          <p:cNvPr id="78" name="ZoneTexte 77"/>
          <p:cNvSpPr txBox="1"/>
          <p:nvPr/>
        </p:nvSpPr>
        <p:spPr>
          <a:xfrm>
            <a:off x="2164208" y="5158586"/>
            <a:ext cx="8072916" cy="584775"/>
          </a:xfrm>
          <a:prstGeom prst="rect">
            <a:avLst/>
          </a:prstGeom>
          <a:noFill/>
        </p:spPr>
        <p:txBody>
          <a:bodyPr wrap="square" rtlCol="0">
            <a:spAutoFit/>
          </a:bodyPr>
          <a:lstStyle/>
          <a:p>
            <a:r>
              <a:rPr lang="fr-FR" sz="1600" dirty="0" smtClean="0"/>
              <a:t>La signalétique depuis l’entrée ainsi que l’agencement des différents espaces devraient permettre aux utilisateurs de se repérer le plus instinctivement possible.</a:t>
            </a:r>
            <a:endParaRPr lang="fr-FR" sz="1600" dirty="0"/>
          </a:p>
        </p:txBody>
      </p:sp>
      <p:pic>
        <p:nvPicPr>
          <p:cNvPr id="79" name="Image 78"/>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66799" y="2210705"/>
            <a:ext cx="660400" cy="660400"/>
          </a:xfrm>
          <a:prstGeom prst="rect">
            <a:avLst/>
          </a:prstGeom>
        </p:spPr>
      </p:pic>
      <p:pic>
        <p:nvPicPr>
          <p:cNvPr id="15362" name="Picture 2" descr="Résultat de recherche d'images pour &quot;arabic icon&quot;"/>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3846" y="3282065"/>
            <a:ext cx="1220814" cy="1220814"/>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66799" y="4913839"/>
            <a:ext cx="940327" cy="940327"/>
          </a:xfrm>
          <a:prstGeom prst="rect">
            <a:avLst/>
          </a:prstGeom>
        </p:spPr>
      </p:pic>
    </p:spTree>
    <p:extLst>
      <p:ext uri="{BB962C8B-B14F-4D97-AF65-F5344CB8AC3E}">
        <p14:creationId xmlns:p14="http://schemas.microsoft.com/office/powerpoint/2010/main" val="4932619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3FB19A0B-8C50-4048-A665-D286D4212708}" type="slidenum">
              <a:rPr lang="fr-FR" smtClean="0"/>
              <a:pPr/>
              <a:t>13</a:t>
            </a:fld>
            <a:endParaRPr lang="fr-FR"/>
          </a:p>
        </p:txBody>
      </p:sp>
      <p:sp>
        <p:nvSpPr>
          <p:cNvPr id="3" name="Timeline"/>
          <p:cNvSpPr txBox="1"/>
          <p:nvPr/>
        </p:nvSpPr>
        <p:spPr>
          <a:xfrm>
            <a:off x="421199" y="186477"/>
            <a:ext cx="9105186" cy="666849"/>
          </a:xfrm>
          <a:prstGeom prst="rect">
            <a:avLst/>
          </a:prstGeom>
          <a:ln w="3175">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all" spc="0" normalizeH="0" baseline="12500" noProof="0" dirty="0" smtClean="0">
                <a:ln>
                  <a:noFill/>
                </a:ln>
                <a:solidFill>
                  <a:srgbClr val="17222C"/>
                </a:solidFill>
                <a:effectLst/>
                <a:uLnTx/>
                <a:uFillTx/>
                <a:latin typeface="Arial"/>
                <a:ea typeface="+mn-ea"/>
                <a:cs typeface="+mn-cs"/>
                <a:sym typeface="Montserrat-Bold"/>
              </a:rPr>
              <a:t>Parcours </a:t>
            </a:r>
            <a:r>
              <a:rPr kumimoji="0" lang="fr-FR" sz="6000" b="0" i="0" u="none" strike="noStrike" kern="1200" cap="all" spc="0" normalizeH="0" baseline="12500" noProof="0" dirty="0" smtClean="0">
                <a:ln>
                  <a:noFill/>
                </a:ln>
                <a:solidFill>
                  <a:srgbClr val="359A15"/>
                </a:solidFill>
                <a:effectLst/>
                <a:uLnTx/>
                <a:uFillTx/>
                <a:latin typeface="Arial"/>
                <a:ea typeface="+mn-ea"/>
                <a:cs typeface="+mn-cs"/>
                <a:sym typeface="Montserrat-Bold"/>
              </a:rPr>
              <a:t>ALI</a:t>
            </a:r>
            <a:endParaRPr kumimoji="0" sz="6000" b="0" i="0" u="none" strike="noStrike" kern="1200" cap="all" spc="0" normalizeH="0" baseline="12500" noProof="0" dirty="0">
              <a:ln>
                <a:noFill/>
              </a:ln>
              <a:solidFill>
                <a:srgbClr val="359A15"/>
              </a:solidFill>
              <a:effectLst/>
              <a:uLnTx/>
              <a:uFillTx/>
              <a:latin typeface="Arial"/>
              <a:ea typeface="+mn-ea"/>
              <a:cs typeface="+mn-cs"/>
              <a:sym typeface="Montserrat-Bold"/>
            </a:endParaRPr>
          </a:p>
        </p:txBody>
      </p:sp>
      <p:pic>
        <p:nvPicPr>
          <p:cNvPr id="4" name="Picture 40">
            <a:extLst>
              <a:ext uri="{FF2B5EF4-FFF2-40B4-BE49-F238E27FC236}">
                <a16:creationId xmlns:a16="http://schemas.microsoft.com/office/drawing/2014/main" id="{8042B952-9E65-410F-BE88-9BF5207101B6}"/>
              </a:ext>
            </a:extLst>
          </p:cNvPr>
          <p:cNvPicPr>
            <a:picLocks noChangeAspect="1"/>
          </p:cNvPicPr>
          <p:nvPr/>
        </p:nvPicPr>
        <p:blipFill rotWithShape="1">
          <a:blip r:embed="rId2" cstate="print">
            <a:duotone>
              <a:prstClr val="black"/>
              <a:srgbClr val="92D050">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8522"/>
          <a:stretch/>
        </p:blipFill>
        <p:spPr>
          <a:xfrm>
            <a:off x="705442" y="2278781"/>
            <a:ext cx="1479787" cy="1913670"/>
          </a:xfrm>
          <a:prstGeom prst="ellipse">
            <a:avLst/>
          </a:prstGeom>
          <a:ln w="190500" cap="rnd">
            <a:noFill/>
            <a:prstDash val="solid"/>
          </a:ln>
          <a:effectLst/>
          <a:scene3d>
            <a:camera prst="perspectiveFront" fov="5400000"/>
            <a:lightRig rig="threePt" dir="t">
              <a:rot lat="0" lon="0" rev="19200000"/>
            </a:lightRig>
          </a:scene3d>
          <a:sp3d extrusionH="25400">
            <a:extrusionClr>
              <a:srgbClr val="000000"/>
            </a:extrusionClr>
          </a:sp3d>
        </p:spPr>
      </p:pic>
      <p:sp>
        <p:nvSpPr>
          <p:cNvPr id="14" name="Ellipse 13"/>
          <p:cNvSpPr/>
          <p:nvPr/>
        </p:nvSpPr>
        <p:spPr>
          <a:xfrm>
            <a:off x="2468558" y="1520832"/>
            <a:ext cx="612741" cy="6127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1</a:t>
            </a:r>
            <a:endParaRPr lang="fr-FR" sz="3200" b="1" dirty="0"/>
          </a:p>
        </p:txBody>
      </p:sp>
      <p:sp>
        <p:nvSpPr>
          <p:cNvPr id="15" name="Ellipse 14"/>
          <p:cNvSpPr/>
          <p:nvPr/>
        </p:nvSpPr>
        <p:spPr>
          <a:xfrm>
            <a:off x="2468558" y="2767443"/>
            <a:ext cx="612741" cy="6127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2</a:t>
            </a:r>
            <a:endParaRPr lang="fr-FR" sz="3200" b="1" dirty="0"/>
          </a:p>
        </p:txBody>
      </p:sp>
      <p:sp>
        <p:nvSpPr>
          <p:cNvPr id="16" name="Ellipse 15"/>
          <p:cNvSpPr/>
          <p:nvPr/>
        </p:nvSpPr>
        <p:spPr>
          <a:xfrm>
            <a:off x="2468558" y="4016073"/>
            <a:ext cx="612741" cy="6127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3</a:t>
            </a:r>
            <a:endParaRPr lang="fr-FR" sz="3200" b="1" dirty="0"/>
          </a:p>
        </p:txBody>
      </p:sp>
      <p:sp>
        <p:nvSpPr>
          <p:cNvPr id="23" name="ZoneTexte 22"/>
          <p:cNvSpPr txBox="1"/>
          <p:nvPr/>
        </p:nvSpPr>
        <p:spPr>
          <a:xfrm>
            <a:off x="3296895" y="1548798"/>
            <a:ext cx="8072916" cy="584775"/>
          </a:xfrm>
          <a:prstGeom prst="rect">
            <a:avLst/>
          </a:prstGeom>
          <a:noFill/>
        </p:spPr>
        <p:txBody>
          <a:bodyPr wrap="square" rtlCol="0">
            <a:spAutoFit/>
          </a:bodyPr>
          <a:lstStyle/>
          <a:p>
            <a:r>
              <a:rPr lang="fr-FR" sz="1600" dirty="0" smtClean="0"/>
              <a:t>Ali arrive à l’heure pour son rendez-vous, confirme sa présence à la borne et complète son parcours d’Entrée en Relation</a:t>
            </a:r>
            <a:endParaRPr lang="fr-FR" sz="1600" dirty="0"/>
          </a:p>
        </p:txBody>
      </p:sp>
      <p:sp>
        <p:nvSpPr>
          <p:cNvPr id="24" name="ZoneTexte 23"/>
          <p:cNvSpPr txBox="1"/>
          <p:nvPr/>
        </p:nvSpPr>
        <p:spPr>
          <a:xfrm>
            <a:off x="3296895" y="4044039"/>
            <a:ext cx="8306412" cy="830997"/>
          </a:xfrm>
          <a:prstGeom prst="rect">
            <a:avLst/>
          </a:prstGeom>
          <a:noFill/>
        </p:spPr>
        <p:txBody>
          <a:bodyPr wrap="square" rtlCol="0">
            <a:spAutoFit/>
          </a:bodyPr>
          <a:lstStyle/>
          <a:p>
            <a:r>
              <a:rPr lang="fr-FR" sz="1600" dirty="0" smtClean="0"/>
              <a:t>Il est invité à patienter dans la zen zone durant l’impression de ses moyens de paiement. Il en profite pour boire un café, parcourir les catalogues Société Générale Maroc et découvrir les informations </a:t>
            </a:r>
            <a:r>
              <a:rPr lang="fr-FR" sz="1600" dirty="0" err="1" smtClean="0"/>
              <a:t>Sogenews</a:t>
            </a:r>
            <a:r>
              <a:rPr lang="fr-FR" sz="1600" dirty="0" smtClean="0"/>
              <a:t>.</a:t>
            </a:r>
            <a:endParaRPr lang="fr-FR" sz="1600" dirty="0"/>
          </a:p>
        </p:txBody>
      </p:sp>
      <p:sp>
        <p:nvSpPr>
          <p:cNvPr id="25" name="ZoneTexte 24"/>
          <p:cNvSpPr txBox="1"/>
          <p:nvPr/>
        </p:nvSpPr>
        <p:spPr>
          <a:xfrm>
            <a:off x="3296895" y="2912537"/>
            <a:ext cx="8177568" cy="338554"/>
          </a:xfrm>
          <a:prstGeom prst="rect">
            <a:avLst/>
          </a:prstGeom>
          <a:noFill/>
        </p:spPr>
        <p:txBody>
          <a:bodyPr wrap="square" rtlCol="0">
            <a:spAutoFit/>
          </a:bodyPr>
          <a:lstStyle/>
          <a:p>
            <a:r>
              <a:rPr lang="fr-FR" sz="1600" dirty="0" smtClean="0"/>
              <a:t>Son conseiller le reçoit et ils procèdent ensemble à la finalisation de l’EER</a:t>
            </a:r>
          </a:p>
        </p:txBody>
      </p:sp>
      <p:sp>
        <p:nvSpPr>
          <p:cNvPr id="28" name="Ellipse 27"/>
          <p:cNvSpPr/>
          <p:nvPr/>
        </p:nvSpPr>
        <p:spPr>
          <a:xfrm>
            <a:off x="2468558" y="5264703"/>
            <a:ext cx="612741" cy="6127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4</a:t>
            </a:r>
            <a:endParaRPr lang="fr-FR" sz="3200" b="1" dirty="0"/>
          </a:p>
        </p:txBody>
      </p:sp>
      <p:sp>
        <p:nvSpPr>
          <p:cNvPr id="29" name="ZoneTexte 28"/>
          <p:cNvSpPr txBox="1"/>
          <p:nvPr/>
        </p:nvSpPr>
        <p:spPr>
          <a:xfrm>
            <a:off x="3296895" y="5401796"/>
            <a:ext cx="8177568" cy="338554"/>
          </a:xfrm>
          <a:prstGeom prst="rect">
            <a:avLst/>
          </a:prstGeom>
          <a:noFill/>
        </p:spPr>
        <p:txBody>
          <a:bodyPr wrap="square" rtlCol="0">
            <a:spAutoFit/>
          </a:bodyPr>
          <a:lstStyle/>
          <a:p>
            <a:r>
              <a:rPr lang="fr-FR" sz="1600" dirty="0" smtClean="0"/>
              <a:t>Il repart satisfait avec un compte en banque opérationnel et laisse un        à la borne.</a:t>
            </a:r>
          </a:p>
        </p:txBody>
      </p:sp>
      <p:pic>
        <p:nvPicPr>
          <p:cNvPr id="30" name="Imag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23912" y="5372364"/>
            <a:ext cx="367986" cy="367986"/>
          </a:xfrm>
          <a:prstGeom prst="rect">
            <a:avLst/>
          </a:prstGeom>
        </p:spPr>
      </p:pic>
    </p:spTree>
    <p:extLst>
      <p:ext uri="{BB962C8B-B14F-4D97-AF65-F5344CB8AC3E}">
        <p14:creationId xmlns:p14="http://schemas.microsoft.com/office/powerpoint/2010/main" val="31809039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Connecteur droit 65"/>
          <p:cNvCxnSpPr/>
          <p:nvPr/>
        </p:nvCxnSpPr>
        <p:spPr>
          <a:xfrm>
            <a:off x="1739805" y="1485189"/>
            <a:ext cx="8877059" cy="4771253"/>
          </a:xfrm>
          <a:prstGeom prst="line">
            <a:avLst/>
          </a:prstGeom>
          <a:ln w="57150">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5902303" y="601554"/>
            <a:ext cx="2888942" cy="2571174"/>
          </a:xfrm>
          <a:prstGeom prst="rect">
            <a:avLst/>
          </a:prstGeom>
          <a:solidFill>
            <a:srgbClr val="92D050"/>
          </a:solidFill>
          <a:ln w="57150">
            <a:solidFill>
              <a:srgbClr val="00B050"/>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p:cNvSpPr>
            <a:spLocks noGrp="1"/>
          </p:cNvSpPr>
          <p:nvPr>
            <p:ph type="sldNum" sz="quarter" idx="12"/>
          </p:nvPr>
        </p:nvSpPr>
        <p:spPr>
          <a:xfrm>
            <a:off x="11671041" y="6328137"/>
            <a:ext cx="673959" cy="529863"/>
          </a:xfrm>
        </p:spPr>
        <p:txBody>
          <a:bodyPr/>
          <a:lstStyle/>
          <a:p>
            <a:fld id="{3FB19A0B-8C50-4048-A665-D286D4212708}" type="slidenum">
              <a:rPr lang="fr-FR" smtClean="0"/>
              <a:pPr/>
              <a:t>14</a:t>
            </a:fld>
            <a:endParaRPr lang="fr-FR"/>
          </a:p>
        </p:txBody>
      </p:sp>
      <p:sp>
        <p:nvSpPr>
          <p:cNvPr id="36" name="Rectangle 35"/>
          <p:cNvSpPr/>
          <p:nvPr/>
        </p:nvSpPr>
        <p:spPr>
          <a:xfrm>
            <a:off x="7678096" y="1723055"/>
            <a:ext cx="2876452" cy="2331171"/>
          </a:xfrm>
          <a:prstGeom prst="rect">
            <a:avLst/>
          </a:prstGeom>
          <a:solidFill>
            <a:srgbClr val="F76A7C"/>
          </a:solidFill>
          <a:ln w="57150">
            <a:solidFill>
              <a:srgbClr val="D1415B"/>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1629443" y="1118316"/>
            <a:ext cx="8882364" cy="4920686"/>
          </a:xfrm>
          <a:prstGeom prst="rect">
            <a:avLst/>
          </a:prstGeom>
          <a:noFill/>
          <a:ln w="57150">
            <a:solidFill>
              <a:srgbClr val="CC0000"/>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1792769" y="2558651"/>
            <a:ext cx="4121074" cy="3353186"/>
          </a:xfrm>
          <a:prstGeom prst="rect">
            <a:avLst/>
          </a:prstGeom>
          <a:solidFill>
            <a:srgbClr val="47A8CB"/>
          </a:solidFill>
          <a:ln w="57150">
            <a:solidFill>
              <a:srgbClr val="34809B"/>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52500" b="91125" l="2125" r="49500">
                        <a14:backgroundMark x1="25375" y1="87625" x2="25375" y2="87625"/>
                        <a14:backgroundMark x1="29125" y1="87000" x2="29125" y2="87000"/>
                        <a14:backgroundMark x1="39000" y1="83250" x2="39000" y2="83250"/>
                        <a14:backgroundMark x1="35625" y1="83250" x2="35625" y2="83250"/>
                        <a14:backgroundMark x1="32125" y1="82250" x2="32125" y2="82250"/>
                      </a14:backgroundRemoval>
                    </a14:imgEffect>
                  </a14:imgLayer>
                </a14:imgProps>
              </a:ext>
              <a:ext uri="{28A0092B-C50C-407E-A947-70E740481C1C}">
                <a14:useLocalDpi xmlns:a14="http://schemas.microsoft.com/office/drawing/2010/main" val="0"/>
              </a:ext>
            </a:extLst>
          </a:blip>
          <a:srcRect t="50852" r="51137" b="8920"/>
          <a:stretch/>
        </p:blipFill>
        <p:spPr>
          <a:xfrm flipH="1">
            <a:off x="7066757" y="612300"/>
            <a:ext cx="1541420" cy="1268983"/>
          </a:xfrm>
          <a:prstGeom prst="rect">
            <a:avLst/>
          </a:prstGeom>
        </p:spPr>
      </p:pic>
      <p:pic>
        <p:nvPicPr>
          <p:cNvPr id="18" name="Image 17"/>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85" b="31852" l="36900" r="66200"/>
                    </a14:imgEffect>
                  </a14:imgLayer>
                </a14:imgProps>
              </a:ext>
              <a:ext uri="{28A0092B-C50C-407E-A947-70E740481C1C}">
                <a14:useLocalDpi xmlns:a14="http://schemas.microsoft.com/office/drawing/2010/main" val="0"/>
              </a:ext>
            </a:extLst>
          </a:blip>
          <a:srcRect l="39498" t="780" r="37069" b="68675"/>
          <a:stretch/>
        </p:blipFill>
        <p:spPr>
          <a:xfrm>
            <a:off x="3203670" y="2430973"/>
            <a:ext cx="618341" cy="870513"/>
          </a:xfrm>
          <a:prstGeom prst="rect">
            <a:avLst/>
          </a:prstGeom>
        </p:spPr>
      </p:pic>
      <p:sp>
        <p:nvSpPr>
          <p:cNvPr id="49" name="Rectangle 48"/>
          <p:cNvSpPr/>
          <p:nvPr/>
        </p:nvSpPr>
        <p:spPr>
          <a:xfrm rot="8696824">
            <a:off x="5423151" y="5422325"/>
            <a:ext cx="1318374" cy="3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ZoneTexte 64"/>
          <p:cNvSpPr txBox="1"/>
          <p:nvPr/>
        </p:nvSpPr>
        <p:spPr>
          <a:xfrm rot="19264431">
            <a:off x="8529610" y="2389538"/>
            <a:ext cx="1005429" cy="707886"/>
          </a:xfrm>
          <a:prstGeom prst="rect">
            <a:avLst/>
          </a:prstGeom>
          <a:noFill/>
          <a:scene3d>
            <a:camera prst="isometricOffAxis2Left"/>
            <a:lightRig rig="threePt" dir="t"/>
          </a:scene3d>
        </p:spPr>
        <p:txBody>
          <a:bodyPr wrap="square" rtlCol="0">
            <a:spAutoFit/>
          </a:bodyPr>
          <a:lstStyle/>
          <a:p>
            <a:r>
              <a:rPr lang="fr-FR" sz="2000" dirty="0">
                <a:solidFill>
                  <a:schemeClr val="bg1"/>
                </a:solidFill>
              </a:rPr>
              <a:t>ZEN</a:t>
            </a:r>
            <a:r>
              <a:rPr lang="fr-FR" sz="2000" dirty="0" smtClean="0">
                <a:solidFill>
                  <a:schemeClr val="bg1"/>
                </a:solidFill>
              </a:rPr>
              <a:t> </a:t>
            </a:r>
            <a:br>
              <a:rPr lang="fr-FR" sz="2000" dirty="0" smtClean="0">
                <a:solidFill>
                  <a:schemeClr val="bg1"/>
                </a:solidFill>
              </a:rPr>
            </a:br>
            <a:r>
              <a:rPr lang="fr-FR" sz="2000" dirty="0" smtClean="0">
                <a:solidFill>
                  <a:schemeClr val="bg1"/>
                </a:solidFill>
              </a:rPr>
              <a:t>ZONE</a:t>
            </a:r>
            <a:endParaRPr lang="fr-FR" sz="2000" dirty="0">
              <a:solidFill>
                <a:schemeClr val="bg1"/>
              </a:solidFill>
            </a:endParaRPr>
          </a:p>
        </p:txBody>
      </p:sp>
      <p:pic>
        <p:nvPicPr>
          <p:cNvPr id="15" name="Image 14"/>
          <p:cNvPicPr>
            <a:picLocks noChangeAspect="1"/>
          </p:cNvPicPr>
          <p:nvPr/>
        </p:nvPicPr>
        <p:blipFill rotWithShape="1">
          <a:blip r:embed="rId6" cstate="print">
            <a:extLst>
              <a:ext uri="{BEBA8EAE-BF5A-486C-A8C5-ECC9F3942E4B}">
                <a14:imgProps xmlns:a14="http://schemas.microsoft.com/office/drawing/2010/main">
                  <a14:imgLayer r:embed="rId5">
                    <a14:imgEffect>
                      <a14:backgroundRemoval t="185" b="31852" l="36900" r="66200"/>
                    </a14:imgEffect>
                  </a14:imgLayer>
                </a14:imgProps>
              </a:ext>
              <a:ext uri="{28A0092B-C50C-407E-A947-70E740481C1C}">
                <a14:useLocalDpi xmlns:a14="http://schemas.microsoft.com/office/drawing/2010/main" val="0"/>
              </a:ext>
            </a:extLst>
          </a:blip>
          <a:srcRect l="39498" t="780" r="37069" b="68675"/>
          <a:stretch/>
        </p:blipFill>
        <p:spPr>
          <a:xfrm>
            <a:off x="5732428" y="1000284"/>
            <a:ext cx="618341" cy="870513"/>
          </a:xfrm>
          <a:prstGeom prst="rect">
            <a:avLst/>
          </a:prstGeom>
        </p:spPr>
      </p:pic>
      <p:pic>
        <p:nvPicPr>
          <p:cNvPr id="89" name="Image 88"/>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65167" b="98500" l="48125" r="65500">
                        <a14:foregroundMark x1="60625" y1="89333" x2="60625" y2="89333"/>
                        <a14:foregroundMark x1="62125" y1="88833" x2="62125" y2="88833"/>
                        <a14:foregroundMark x1="61000" y1="90333" x2="61000" y2="90333"/>
                        <a14:foregroundMark x1="59875" y1="91000" x2="59875" y2="91000"/>
                        <a14:foregroundMark x1="59500" y1="89500" x2="59500" y2="89500"/>
                        <a14:foregroundMark x1="63375" y1="79333" x2="63375" y2="79333"/>
                        <a14:backgroundMark x1="63625" y1="81833" x2="63625" y2="81833"/>
                        <a14:backgroundMark x1="62375" y1="79333" x2="62375" y2="79333"/>
                        <a14:backgroundMark x1="63875" y1="78000" x2="63875" y2="78000"/>
                        <a14:backgroundMark x1="58750" y1="82167" x2="58750" y2="82167"/>
                        <a14:backgroundMark x1="58500" y1="81333" x2="58500" y2="81333"/>
                      </a14:backgroundRemoval>
                    </a14:imgEffect>
                  </a14:imgLayer>
                </a14:imgProps>
              </a:ext>
              <a:ext uri="{28A0092B-C50C-407E-A947-70E740481C1C}">
                <a14:useLocalDpi xmlns:a14="http://schemas.microsoft.com/office/drawing/2010/main" val="0"/>
              </a:ext>
            </a:extLst>
          </a:blip>
          <a:srcRect l="47768" t="64967" r="33911"/>
          <a:stretch/>
        </p:blipFill>
        <p:spPr>
          <a:xfrm>
            <a:off x="6110800" y="1065224"/>
            <a:ext cx="1093725" cy="1568511"/>
          </a:xfrm>
          <a:prstGeom prst="rect">
            <a:avLst/>
          </a:prstGeom>
        </p:spPr>
      </p:pic>
      <p:pic>
        <p:nvPicPr>
          <p:cNvPr id="19" name="Image 18"/>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85" b="31852" l="36900" r="66200"/>
                    </a14:imgEffect>
                  </a14:imgLayer>
                </a14:imgProps>
              </a:ext>
              <a:ext uri="{28A0092B-C50C-407E-A947-70E740481C1C}">
                <a14:useLocalDpi xmlns:a14="http://schemas.microsoft.com/office/drawing/2010/main" val="0"/>
              </a:ext>
            </a:extLst>
          </a:blip>
          <a:srcRect l="39498" t="780" r="37069" b="68675"/>
          <a:stretch/>
        </p:blipFill>
        <p:spPr>
          <a:xfrm>
            <a:off x="6956954" y="2091549"/>
            <a:ext cx="618341" cy="870513"/>
          </a:xfrm>
          <a:prstGeom prst="rect">
            <a:avLst/>
          </a:prstGeom>
        </p:spPr>
      </p:pic>
      <p:pic>
        <p:nvPicPr>
          <p:cNvPr id="95" name="Image 94"/>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4739" b="86765" l="51573" r="94580">
                        <a14:foregroundMark x1="73776" y1="19444" x2="73776" y2="19444"/>
                        <a14:foregroundMark x1="77273" y1="13235" x2="77273" y2="13235"/>
                        <a14:foregroundMark x1="83916" y1="19118" x2="83916" y2="19118"/>
                        <a14:foregroundMark x1="84266" y1="68954" x2="84266" y2="68954"/>
                        <a14:foregroundMark x1="83566" y1="65850" x2="83566" y2="65850"/>
                        <a14:foregroundMark x1="61713" y1="19771" x2="61713" y2="19771"/>
                        <a14:foregroundMark x1="67483" y1="18464" x2="67483" y2="18464"/>
                      </a14:backgroundRemoval>
                    </a14:imgEffect>
                  </a14:imgLayer>
                </a14:imgProps>
              </a:ext>
              <a:ext uri="{28A0092B-C50C-407E-A947-70E740481C1C}">
                <a14:useLocalDpi xmlns:a14="http://schemas.microsoft.com/office/drawing/2010/main" val="0"/>
              </a:ext>
            </a:extLst>
          </a:blip>
          <a:srcRect l="49033" b="10805"/>
          <a:stretch/>
        </p:blipFill>
        <p:spPr>
          <a:xfrm flipH="1">
            <a:off x="10428937" y="1785197"/>
            <a:ext cx="596044" cy="1115313"/>
          </a:xfrm>
          <a:prstGeom prst="rect">
            <a:avLst/>
          </a:prstGeom>
        </p:spPr>
      </p:pic>
      <p:pic>
        <p:nvPicPr>
          <p:cNvPr id="112" name="Image 111"/>
          <p:cNvPicPr>
            <a:picLocks noChangeAspect="1"/>
          </p:cNvPicPr>
          <p:nvPr/>
        </p:nvPicPr>
        <p:blipFill rotWithShape="1">
          <a:blip r:embed="rId11" cstate="print">
            <a:extLst>
              <a:ext uri="{BEBA8EAE-BF5A-486C-A8C5-ECC9F3942E4B}">
                <a14:imgProps xmlns:a14="http://schemas.microsoft.com/office/drawing/2010/main">
                  <a14:imgLayer r:embed="rId3">
                    <a14:imgEffect>
                      <a14:backgroundRemoval t="1250" b="41250" l="51375" r="95000"/>
                    </a14:imgEffect>
                  </a14:imgLayer>
                </a14:imgProps>
              </a:ext>
              <a:ext uri="{28A0092B-C50C-407E-A947-70E740481C1C}">
                <a14:useLocalDpi xmlns:a14="http://schemas.microsoft.com/office/drawing/2010/main" val="0"/>
              </a:ext>
            </a:extLst>
          </a:blip>
          <a:srcRect l="50335" b="58807"/>
          <a:stretch/>
        </p:blipFill>
        <p:spPr>
          <a:xfrm>
            <a:off x="6511042" y="2310552"/>
            <a:ext cx="1770479" cy="1468468"/>
          </a:xfrm>
          <a:prstGeom prst="rect">
            <a:avLst/>
          </a:prstGeom>
        </p:spPr>
      </p:pic>
      <p:sp>
        <p:nvSpPr>
          <p:cNvPr id="113" name="ZoneTexte 112"/>
          <p:cNvSpPr txBox="1"/>
          <p:nvPr/>
        </p:nvSpPr>
        <p:spPr>
          <a:xfrm>
            <a:off x="4735987" y="2243766"/>
            <a:ext cx="2595361" cy="646331"/>
          </a:xfrm>
          <a:prstGeom prst="rect">
            <a:avLst/>
          </a:prstGeom>
          <a:noFill/>
          <a:scene3d>
            <a:camera prst="isometricLeftDown"/>
            <a:lightRig rig="threePt" dir="t"/>
          </a:scene3d>
        </p:spPr>
        <p:txBody>
          <a:bodyPr wrap="square" rtlCol="0">
            <a:spAutoFit/>
          </a:bodyPr>
          <a:lstStyle/>
          <a:p>
            <a:r>
              <a:rPr lang="fr-FR" sz="3600" dirty="0" smtClean="0">
                <a:solidFill>
                  <a:srgbClr val="C00000"/>
                </a:solidFill>
              </a:rPr>
              <a:t>GUICHETS</a:t>
            </a:r>
            <a:endParaRPr lang="fr-FR" sz="3600" dirty="0">
              <a:solidFill>
                <a:srgbClr val="C00000"/>
              </a:solidFill>
            </a:endParaRPr>
          </a:p>
        </p:txBody>
      </p:sp>
      <p:pic>
        <p:nvPicPr>
          <p:cNvPr id="114" name="Image 113"/>
          <p:cNvPicPr>
            <a:picLocks noChangeAspect="1"/>
          </p:cNvPicPr>
          <p:nvPr/>
        </p:nvPicPr>
        <p:blipFill rotWithShape="1">
          <a:blip r:embed="rId11" cstate="print">
            <a:extLst>
              <a:ext uri="{BEBA8EAE-BF5A-486C-A8C5-ECC9F3942E4B}">
                <a14:imgProps xmlns:a14="http://schemas.microsoft.com/office/drawing/2010/main">
                  <a14:imgLayer r:embed="rId3">
                    <a14:imgEffect>
                      <a14:backgroundRemoval t="1250" b="41250" l="51375" r="95000"/>
                    </a14:imgEffect>
                  </a14:imgLayer>
                </a14:imgProps>
              </a:ext>
              <a:ext uri="{28A0092B-C50C-407E-A947-70E740481C1C}">
                <a14:useLocalDpi xmlns:a14="http://schemas.microsoft.com/office/drawing/2010/main" val="0"/>
              </a:ext>
            </a:extLst>
          </a:blip>
          <a:srcRect l="50335" b="58807"/>
          <a:stretch/>
        </p:blipFill>
        <p:spPr>
          <a:xfrm>
            <a:off x="7281971" y="2731858"/>
            <a:ext cx="1770479" cy="1468468"/>
          </a:xfrm>
          <a:prstGeom prst="rect">
            <a:avLst/>
          </a:prstGeom>
        </p:spPr>
      </p:pic>
      <p:pic>
        <p:nvPicPr>
          <p:cNvPr id="120" name="Image 119"/>
          <p:cNvPicPr>
            <a:picLocks noChangeAspect="1"/>
          </p:cNvPicPr>
          <p:nvPr/>
        </p:nvPicPr>
        <p:blipFill rotWithShape="1">
          <a:blip r:embed="rId12" cstate="print">
            <a:extLst>
              <a:ext uri="{BEBA8EAE-BF5A-486C-A8C5-ECC9F3942E4B}">
                <a14:imgProps xmlns:a14="http://schemas.microsoft.com/office/drawing/2010/main">
                  <a14:imgLayer r:embed="rId13">
                    <a14:imgEffect>
                      <a14:backgroundRemoval t="53231" b="90000" l="10000" r="68538">
                        <a14:foregroundMark x1="52308" y1="68692" x2="52308" y2="68692"/>
                      </a14:backgroundRemoval>
                    </a14:imgEffect>
                  </a14:imgLayer>
                </a14:imgProps>
              </a:ext>
              <a:ext uri="{28A0092B-C50C-407E-A947-70E740481C1C}">
                <a14:useLocalDpi xmlns:a14="http://schemas.microsoft.com/office/drawing/2010/main" val="0"/>
              </a:ext>
            </a:extLst>
          </a:blip>
          <a:srcRect l="25396" t="53605" r="35988" b="12295"/>
          <a:stretch/>
        </p:blipFill>
        <p:spPr>
          <a:xfrm flipH="1">
            <a:off x="8625893" y="2351801"/>
            <a:ext cx="1818651" cy="1605949"/>
          </a:xfrm>
          <a:prstGeom prst="rect">
            <a:avLst/>
          </a:prstGeom>
        </p:spPr>
      </p:pic>
      <p:pic>
        <p:nvPicPr>
          <p:cNvPr id="121" name="Image 120"/>
          <p:cNvPicPr>
            <a:picLocks noChangeAspect="1"/>
          </p:cNvPicPr>
          <p:nvPr/>
        </p:nvPicPr>
        <p:blipFill rotWithShape="1">
          <a:blip r:embed="rId14" cstate="print">
            <a:extLst>
              <a:ext uri="{BEBA8EAE-BF5A-486C-A8C5-ECC9F3942E4B}">
                <a14:imgProps xmlns:a14="http://schemas.microsoft.com/office/drawing/2010/main">
                  <a14:imgLayer r:embed="rId15">
                    <a14:imgEffect>
                      <a14:backgroundRemoval t="62329" b="89192" l="0" r="23455">
                        <a14:foregroundMark x1="13636" y1="65268" x2="13636" y2="65268"/>
                        <a14:foregroundMark x1="14182" y1="64113" x2="14182" y2="64113"/>
                        <a14:foregroundMark x1="13455" y1="66527" x2="13455" y2="66527"/>
                        <a14:foregroundMark x1="6455" y1="81532" x2="6455" y2="81532"/>
                        <a14:foregroundMark x1="14000" y1="85939" x2="14000" y2="85939"/>
                      </a14:backgroundRemoval>
                    </a14:imgEffect>
                  </a14:imgLayer>
                </a14:imgProps>
              </a:ext>
              <a:ext uri="{28A0092B-C50C-407E-A947-70E740481C1C}">
                <a14:useLocalDpi xmlns:a14="http://schemas.microsoft.com/office/drawing/2010/main" val="0"/>
              </a:ext>
            </a:extLst>
          </a:blip>
          <a:srcRect t="63346" r="76447" b="10312"/>
          <a:stretch/>
        </p:blipFill>
        <p:spPr>
          <a:xfrm>
            <a:off x="6360164" y="3306844"/>
            <a:ext cx="1076852" cy="1043796"/>
          </a:xfrm>
          <a:prstGeom prst="rect">
            <a:avLst/>
          </a:prstGeom>
        </p:spPr>
      </p:pic>
      <p:sp>
        <p:nvSpPr>
          <p:cNvPr id="82" name="ZoneTexte 81"/>
          <p:cNvSpPr txBox="1"/>
          <p:nvPr/>
        </p:nvSpPr>
        <p:spPr>
          <a:xfrm>
            <a:off x="5148678" y="4895049"/>
            <a:ext cx="4111693" cy="1107996"/>
          </a:xfrm>
          <a:prstGeom prst="rect">
            <a:avLst/>
          </a:prstGeom>
          <a:noFill/>
          <a:scene3d>
            <a:camera prst="isometricRightUp"/>
            <a:lightRig rig="threePt" dir="t"/>
          </a:scene3d>
        </p:spPr>
        <p:txBody>
          <a:bodyPr wrap="square" rtlCol="0">
            <a:spAutoFit/>
          </a:bodyPr>
          <a:lstStyle/>
          <a:p>
            <a:r>
              <a:rPr lang="fr-FR" sz="6600" dirty="0" smtClean="0">
                <a:solidFill>
                  <a:srgbClr val="C00000"/>
                </a:solidFill>
              </a:rPr>
              <a:t>AGENCE</a:t>
            </a:r>
            <a:endParaRPr lang="fr-FR" sz="6600" dirty="0">
              <a:solidFill>
                <a:srgbClr val="C00000"/>
              </a:solidFill>
            </a:endParaRPr>
          </a:p>
        </p:txBody>
      </p:sp>
      <p:pic>
        <p:nvPicPr>
          <p:cNvPr id="123" name="Picture 2" descr="https://image.shutterstock.com/z/stock-vector-bank-isometric-set-including-staff-and-visitors-office-interior-elements-atm-and-money-684677017.jpg"/>
          <p:cNvPicPr>
            <a:picLocks noChangeAspect="1" noChangeArrowheads="1"/>
          </p:cNvPicPr>
          <p:nvPr/>
        </p:nvPicPr>
        <p:blipFill rotWithShape="1">
          <a:blip r:embed="rId16">
            <a:extLst>
              <a:ext uri="{BEBA8EAE-BF5A-486C-A8C5-ECC9F3942E4B}">
                <a14:imgProps xmlns:a14="http://schemas.microsoft.com/office/drawing/2010/main">
                  <a14:imgLayer r:embed="rId17">
                    <a14:imgEffect>
                      <a14:backgroundRemoval t="38308" b="48769" l="58867" r="68400"/>
                    </a14:imgEffect>
                  </a14:imgLayer>
                </a14:imgProps>
              </a:ext>
              <a:ext uri="{28A0092B-C50C-407E-A947-70E740481C1C}">
                <a14:useLocalDpi xmlns:a14="http://schemas.microsoft.com/office/drawing/2010/main" val="0"/>
              </a:ext>
            </a:extLst>
          </a:blip>
          <a:srcRect l="59057" t="37184" r="30556" b="51436"/>
          <a:stretch/>
        </p:blipFill>
        <p:spPr bwMode="auto">
          <a:xfrm>
            <a:off x="7896779" y="2401728"/>
            <a:ext cx="906398" cy="86062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thumbs.dreamstime.com/b/isometric-flat-d-concept-interior-waiting-room-airport-living-inside-people-start-landing-81617586.jpg"/>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3521" b="24489" l="63958" r="71813"/>
                    </a14:imgEffect>
                  </a14:imgLayer>
                </a14:imgProps>
              </a:ext>
              <a:ext uri="{28A0092B-C50C-407E-A947-70E740481C1C}">
                <a14:useLocalDpi xmlns:a14="http://schemas.microsoft.com/office/drawing/2010/main" val="0"/>
              </a:ext>
            </a:extLst>
          </a:blip>
          <a:srcRect l="62976" t="12150" r="27205" b="74140"/>
          <a:stretch/>
        </p:blipFill>
        <p:spPr bwMode="auto">
          <a:xfrm flipH="1">
            <a:off x="2296344" y="2087695"/>
            <a:ext cx="748146" cy="77308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thumbs.dreamstime.com/b/isometric-flat-d-concept-interior-waiting-room-airport-living-inside-people-start-landing-81617586.jpg"/>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3521" b="24489" l="63958" r="71813"/>
                    </a14:imgEffect>
                  </a14:imgLayer>
                </a14:imgProps>
              </a:ext>
              <a:ext uri="{28A0092B-C50C-407E-A947-70E740481C1C}">
                <a14:useLocalDpi xmlns:a14="http://schemas.microsoft.com/office/drawing/2010/main" val="0"/>
              </a:ext>
            </a:extLst>
          </a:blip>
          <a:srcRect l="62976" t="12150" r="27205" b="74140"/>
          <a:stretch/>
        </p:blipFill>
        <p:spPr bwMode="auto">
          <a:xfrm flipH="1">
            <a:off x="1567764" y="2531670"/>
            <a:ext cx="748146" cy="77308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thumbs.dreamstime.com/b/isometric-flat-d-concept-interior-waiting-room-airport-living-inside-people-start-landing-81617586.jpg"/>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3521" b="24489" l="63958" r="71813"/>
                    </a14:imgEffect>
                  </a14:imgLayer>
                </a14:imgProps>
              </a:ext>
              <a:ext uri="{28A0092B-C50C-407E-A947-70E740481C1C}">
                <a14:useLocalDpi xmlns:a14="http://schemas.microsoft.com/office/drawing/2010/main" val="0"/>
              </a:ext>
            </a:extLst>
          </a:blip>
          <a:srcRect l="62976" t="12150" r="27205" b="74140"/>
          <a:stretch/>
        </p:blipFill>
        <p:spPr bwMode="auto">
          <a:xfrm flipH="1">
            <a:off x="6370132" y="171203"/>
            <a:ext cx="748146" cy="77308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s://thumbs.dreamstime.com/b/isometric-flat-d-concept-interior-waiting-room-airport-living-inside-people-start-landing-81617586.jpg"/>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3521" b="24489" l="63958" r="71813"/>
                    </a14:imgEffect>
                  </a14:imgLayer>
                </a14:imgProps>
              </a:ext>
              <a:ext uri="{28A0092B-C50C-407E-A947-70E740481C1C}">
                <a14:useLocalDpi xmlns:a14="http://schemas.microsoft.com/office/drawing/2010/main" val="0"/>
              </a:ext>
            </a:extLst>
          </a:blip>
          <a:srcRect l="62976" t="12150" r="27205" b="74140"/>
          <a:stretch/>
        </p:blipFill>
        <p:spPr bwMode="auto">
          <a:xfrm flipH="1">
            <a:off x="3028649" y="1712307"/>
            <a:ext cx="748146" cy="77308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https://thumb1.shutterstock.com/display_pic_with_logo/2843668/693588388/stock-vector-isometric-set-vector-online-payment-systems-and-self-service-payments-terminals-debit-credit-card-693588388.jpg"/>
          <p:cNvPicPr>
            <a:picLocks noChangeAspect="1" noChangeArrowheads="1"/>
          </p:cNvPicPr>
          <p:nvPr/>
        </p:nvPicPr>
        <p:blipFill rotWithShape="1">
          <a:blip r:embed="rId20" cstate="print">
            <a:extLst>
              <a:ext uri="{BEBA8EAE-BF5A-486C-A8C5-ECC9F3942E4B}">
                <a14:imgProps xmlns:a14="http://schemas.microsoft.com/office/drawing/2010/main">
                  <a14:imgLayer r:embed="rId21">
                    <a14:imgEffect>
                      <a14:backgroundRemoval t="10000" b="90000" l="76889" r="97778">
                        <a14:foregroundMark x1="81111" y1="40000" x2="81111" y2="40000"/>
                        <a14:foregroundMark x1="83778" y1="30345" x2="83778" y2="30345"/>
                        <a14:foregroundMark x1="83333" y1="29310" x2="83333" y2="29310"/>
                        <a14:foregroundMark x1="84000" y1="25517" x2="84000" y2="25517"/>
                        <a14:foregroundMark x1="86222" y1="20345" x2="86222" y2="20345"/>
                        <a14:foregroundMark x1="86444" y1="17931" x2="86444" y2="17931"/>
                      </a14:backgroundRemoval>
                    </a14:imgEffect>
                  </a14:imgLayer>
                </a14:imgProps>
              </a:ext>
              <a:ext uri="{28A0092B-C50C-407E-A947-70E740481C1C}">
                <a14:useLocalDpi xmlns:a14="http://schemas.microsoft.com/office/drawing/2010/main" val="0"/>
              </a:ext>
            </a:extLst>
          </a:blip>
          <a:srcRect l="78601"/>
          <a:stretch/>
        </p:blipFill>
        <p:spPr bwMode="auto">
          <a:xfrm>
            <a:off x="5662022" y="2892668"/>
            <a:ext cx="385068" cy="1159641"/>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p:cNvPicPr>
            <a:picLocks noChangeAspect="1"/>
          </p:cNvPicPr>
          <p:nvPr/>
        </p:nvPicPr>
        <p:blipFill rotWithShape="1">
          <a:blip r:embed="rId22" cstate="print">
            <a:extLst>
              <a:ext uri="{BEBA8EAE-BF5A-486C-A8C5-ECC9F3942E4B}">
                <a14:imgProps xmlns:a14="http://schemas.microsoft.com/office/drawing/2010/main">
                  <a14:imgLayer r:embed="rId3">
                    <a14:imgEffect>
                      <a14:backgroundRemoval t="53125" b="91375" l="53125" r="88875">
                        <a14:backgroundMark x1="67750" y1="87875" x2="67750" y2="87875"/>
                        <a14:backgroundMark x1="71500" y1="89000" x2="71500" y2="89000"/>
                      </a14:backgroundRemoval>
                    </a14:imgEffect>
                  </a14:imgLayer>
                </a14:imgProps>
              </a:ext>
              <a:ext uri="{28A0092B-C50C-407E-A947-70E740481C1C}">
                <a14:useLocalDpi xmlns:a14="http://schemas.microsoft.com/office/drawing/2010/main" val="0"/>
              </a:ext>
            </a:extLst>
          </a:blip>
          <a:srcRect l="52400" t="51449" r="9077" b="8324"/>
          <a:stretch/>
        </p:blipFill>
        <p:spPr>
          <a:xfrm flipH="1">
            <a:off x="2640718" y="2494173"/>
            <a:ext cx="1215213" cy="1268984"/>
          </a:xfrm>
          <a:prstGeom prst="rect">
            <a:avLst/>
          </a:prstGeom>
        </p:spPr>
      </p:pic>
      <p:pic>
        <p:nvPicPr>
          <p:cNvPr id="88" name="Image 87"/>
          <p:cNvPicPr>
            <a:picLocks noChangeAspect="1"/>
          </p:cNvPicPr>
          <p:nvPr/>
        </p:nvPicPr>
        <p:blipFill rotWithShape="1">
          <a:blip r:embed="rId23" cstate="print">
            <a:extLst>
              <a:ext uri="{BEBA8EAE-BF5A-486C-A8C5-ECC9F3942E4B}">
                <a14:imgProps xmlns:a14="http://schemas.microsoft.com/office/drawing/2010/main">
                  <a14:imgLayer r:embed="rId24">
                    <a14:imgEffect>
                      <a14:backgroundRemoval t="18169" b="64789" l="40419" r="56911">
                        <a14:foregroundMark x1="43508" y1="47394" x2="43508" y2="47394"/>
                        <a14:foregroundMark x1="44607" y1="43732" x2="44607" y2="43732"/>
                        <a14:foregroundMark x1="44293" y1="59366" x2="44293" y2="59366"/>
                        <a14:foregroundMark x1="41832" y1="59718" x2="41832" y2="59718"/>
                        <a14:foregroundMark x1="44607" y1="54577" x2="44607" y2="54577"/>
                        <a14:foregroundMark x1="42827" y1="53803" x2="42827" y2="53803"/>
                        <a14:foregroundMark x1="42932" y1="49507" x2="42932" y2="49507"/>
                        <a14:foregroundMark x1="44241" y1="40282" x2="44241" y2="40282"/>
                        <a14:foregroundMark x1="45131" y1="39366" x2="45131" y2="39366"/>
                        <a14:foregroundMark x1="51937" y1="24930" x2="51937" y2="24930"/>
                        <a14:foregroundMark x1="43194" y1="41338" x2="43194" y2="41338"/>
                        <a14:foregroundMark x1="43560" y1="43592" x2="43560" y2="43592"/>
                        <a14:foregroundMark x1="44293" y1="46056" x2="44293" y2="46056"/>
                        <a14:foregroundMark x1="44764" y1="49718" x2="44764" y2="49718"/>
                        <a14:foregroundMark x1="44660" y1="52606" x2="44660" y2="52606"/>
                        <a14:foregroundMark x1="43770" y1="53099" x2="43770" y2="53099"/>
                        <a14:foregroundMark x1="45026" y1="37746" x2="45026" y2="37746"/>
                      </a14:backgroundRemoval>
                    </a14:imgEffect>
                  </a14:imgLayer>
                </a14:imgProps>
              </a:ext>
              <a:ext uri="{28A0092B-C50C-407E-A947-70E740481C1C}">
                <a14:useLocalDpi xmlns:a14="http://schemas.microsoft.com/office/drawing/2010/main" val="0"/>
              </a:ext>
            </a:extLst>
          </a:blip>
          <a:srcRect l="38986" t="18642" r="42749" b="36373"/>
          <a:stretch/>
        </p:blipFill>
        <p:spPr>
          <a:xfrm flipH="1">
            <a:off x="6511772" y="3946092"/>
            <a:ext cx="610986" cy="1118734"/>
          </a:xfrm>
          <a:prstGeom prst="rect">
            <a:avLst/>
          </a:prstGeom>
        </p:spPr>
      </p:pic>
      <p:pic>
        <p:nvPicPr>
          <p:cNvPr id="92" name="Image 91"/>
          <p:cNvPicPr>
            <a:picLocks noChangeAspect="1"/>
          </p:cNvPicPr>
          <p:nvPr/>
        </p:nvPicPr>
        <p:blipFill rotWithShape="1">
          <a:blip r:embed="rId25" cstate="print">
            <a:extLst>
              <a:ext uri="{BEBA8EAE-BF5A-486C-A8C5-ECC9F3942E4B}">
                <a14:imgProps xmlns:a14="http://schemas.microsoft.com/office/drawing/2010/main">
                  <a14:imgLayer r:embed="rId26">
                    <a14:imgEffect>
                      <a14:backgroundRemoval t="2875" b="29625" l="29250" r="57500"/>
                    </a14:imgEffect>
                  </a14:imgLayer>
                </a14:imgProps>
              </a:ext>
              <a:ext uri="{28A0092B-C50C-407E-A947-70E740481C1C}">
                <a14:useLocalDpi xmlns:a14="http://schemas.microsoft.com/office/drawing/2010/main" val="0"/>
              </a:ext>
            </a:extLst>
          </a:blip>
          <a:srcRect l="31336" r="42490" b="71010"/>
          <a:stretch/>
        </p:blipFill>
        <p:spPr>
          <a:xfrm flipH="1">
            <a:off x="3776795" y="2043340"/>
            <a:ext cx="1143000" cy="1265929"/>
          </a:xfrm>
          <a:prstGeom prst="rect">
            <a:avLst/>
          </a:prstGeom>
        </p:spPr>
      </p:pic>
      <p:pic>
        <p:nvPicPr>
          <p:cNvPr id="13" name="Image 12"/>
          <p:cNvPicPr>
            <a:picLocks noChangeAspect="1"/>
          </p:cNvPicPr>
          <p:nvPr/>
        </p:nvPicPr>
        <p:blipFill>
          <a:blip r:embed="rId27" cstate="print">
            <a:extLst>
              <a:ext uri="{BEBA8EAE-BF5A-486C-A8C5-ECC9F3942E4B}">
                <a14:imgProps xmlns:a14="http://schemas.microsoft.com/office/drawing/2010/main">
                  <a14:imgLayer r:embed="rId28">
                    <a14:imgEffect>
                      <a14:backgroundRemoval t="8000" b="90000" l="6250" r="90000">
                        <a14:foregroundMark x1="36750" y1="77000" x2="36750" y2="77000"/>
                        <a14:foregroundMark x1="32750" y1="71333" x2="32750" y2="71333"/>
                        <a14:backgroundMark x1="77000" y1="59333" x2="77000" y2="59333"/>
                      </a14:backgroundRemoval>
                    </a14:imgEffect>
                  </a14:imgLayer>
                </a14:imgProps>
              </a:ext>
              <a:ext uri="{28A0092B-C50C-407E-A947-70E740481C1C}">
                <a14:useLocalDpi xmlns:a14="http://schemas.microsoft.com/office/drawing/2010/main" val="0"/>
              </a:ext>
            </a:extLst>
          </a:blip>
          <a:stretch>
            <a:fillRect/>
          </a:stretch>
        </p:blipFill>
        <p:spPr>
          <a:xfrm>
            <a:off x="3804027" y="2071599"/>
            <a:ext cx="1029958" cy="772469"/>
          </a:xfrm>
          <a:prstGeom prst="rect">
            <a:avLst/>
          </a:prstGeom>
        </p:spPr>
      </p:pic>
      <p:pic>
        <p:nvPicPr>
          <p:cNvPr id="99" name="Image 98"/>
          <p:cNvPicPr>
            <a:picLocks noChangeAspect="1"/>
          </p:cNvPicPr>
          <p:nvPr/>
        </p:nvPicPr>
        <p:blipFill rotWithShape="1">
          <a:blip r:embed="rId25" cstate="print">
            <a:extLst>
              <a:ext uri="{BEBA8EAE-BF5A-486C-A8C5-ECC9F3942E4B}">
                <a14:imgProps xmlns:a14="http://schemas.microsoft.com/office/drawing/2010/main">
                  <a14:imgLayer r:embed="rId26">
                    <a14:imgEffect>
                      <a14:backgroundRemoval t="2875" b="29625" l="29250" r="57500"/>
                    </a14:imgEffect>
                  </a14:imgLayer>
                </a14:imgProps>
              </a:ext>
              <a:ext uri="{28A0092B-C50C-407E-A947-70E740481C1C}">
                <a14:useLocalDpi xmlns:a14="http://schemas.microsoft.com/office/drawing/2010/main" val="0"/>
              </a:ext>
            </a:extLst>
          </a:blip>
          <a:srcRect l="31336" r="42490" b="71010"/>
          <a:stretch/>
        </p:blipFill>
        <p:spPr>
          <a:xfrm flipH="1">
            <a:off x="4453876" y="2435218"/>
            <a:ext cx="1143000" cy="1265929"/>
          </a:xfrm>
          <a:prstGeom prst="rect">
            <a:avLst/>
          </a:prstGeom>
        </p:spPr>
      </p:pic>
      <p:pic>
        <p:nvPicPr>
          <p:cNvPr id="98" name="Image 97"/>
          <p:cNvPicPr>
            <a:picLocks noChangeAspect="1"/>
          </p:cNvPicPr>
          <p:nvPr/>
        </p:nvPicPr>
        <p:blipFill>
          <a:blip r:embed="rId29" cstate="print">
            <a:extLst>
              <a:ext uri="{BEBA8EAE-BF5A-486C-A8C5-ECC9F3942E4B}">
                <a14:imgProps xmlns:a14="http://schemas.microsoft.com/office/drawing/2010/main">
                  <a14:imgLayer r:embed="rId28">
                    <a14:imgEffect>
                      <a14:backgroundRemoval t="8000" b="90000" l="6250" r="90000">
                        <a14:foregroundMark x1="36750" y1="77000" x2="36750" y2="77000"/>
                        <a14:foregroundMark x1="32750" y1="71333" x2="32750" y2="71333"/>
                        <a14:backgroundMark x1="77000" y1="59333" x2="77000" y2="59333"/>
                      </a14:backgroundRemoval>
                    </a14:imgEffect>
                  </a14:imgLayer>
                </a14:imgProps>
              </a:ext>
              <a:ext uri="{28A0092B-C50C-407E-A947-70E740481C1C}">
                <a14:useLocalDpi xmlns:a14="http://schemas.microsoft.com/office/drawing/2010/main" val="0"/>
              </a:ext>
            </a:extLst>
          </a:blip>
          <a:stretch>
            <a:fillRect/>
          </a:stretch>
        </p:blipFill>
        <p:spPr>
          <a:xfrm>
            <a:off x="4690363" y="2562130"/>
            <a:ext cx="1029958" cy="772469"/>
          </a:xfrm>
          <a:prstGeom prst="rect">
            <a:avLst/>
          </a:prstGeom>
        </p:spPr>
      </p:pic>
      <p:sp>
        <p:nvSpPr>
          <p:cNvPr id="101" name="ZoneTexte 100"/>
          <p:cNvSpPr txBox="1"/>
          <p:nvPr/>
        </p:nvSpPr>
        <p:spPr>
          <a:xfrm rot="19264431">
            <a:off x="7467682" y="1748268"/>
            <a:ext cx="1359994" cy="707886"/>
          </a:xfrm>
          <a:prstGeom prst="rect">
            <a:avLst/>
          </a:prstGeom>
          <a:noFill/>
          <a:scene3d>
            <a:camera prst="isometricOffAxis2Left"/>
            <a:lightRig rig="threePt" dir="t"/>
          </a:scene3d>
        </p:spPr>
        <p:txBody>
          <a:bodyPr wrap="square" rtlCol="0">
            <a:spAutoFit/>
          </a:bodyPr>
          <a:lstStyle/>
          <a:p>
            <a:r>
              <a:rPr lang="fr-FR" sz="2000" dirty="0" smtClean="0">
                <a:solidFill>
                  <a:schemeClr val="bg1"/>
                </a:solidFill>
              </a:rPr>
              <a:t>ESPACE CONSEIL</a:t>
            </a:r>
            <a:endParaRPr lang="fr-FR" sz="2000" dirty="0">
              <a:solidFill>
                <a:schemeClr val="bg1"/>
              </a:solidFill>
            </a:endParaRPr>
          </a:p>
        </p:txBody>
      </p:sp>
      <p:pic>
        <p:nvPicPr>
          <p:cNvPr id="22" name="Image 21"/>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85" b="31852" l="36900" r="66200"/>
                    </a14:imgEffect>
                  </a14:imgLayer>
                </a14:imgProps>
              </a:ext>
              <a:ext uri="{28A0092B-C50C-407E-A947-70E740481C1C}">
                <a14:useLocalDpi xmlns:a14="http://schemas.microsoft.com/office/drawing/2010/main" val="0"/>
              </a:ext>
            </a:extLst>
          </a:blip>
          <a:srcRect l="39498" t="780" r="37069" b="68675"/>
          <a:stretch/>
        </p:blipFill>
        <p:spPr>
          <a:xfrm>
            <a:off x="9001877" y="1212658"/>
            <a:ext cx="618341" cy="870513"/>
          </a:xfrm>
          <a:prstGeom prst="rect">
            <a:avLst/>
          </a:prstGeom>
        </p:spPr>
      </p:pic>
      <p:pic>
        <p:nvPicPr>
          <p:cNvPr id="29" name="Image 28"/>
          <p:cNvPicPr>
            <a:picLocks noChangeAspect="1"/>
          </p:cNvPicPr>
          <p:nvPr/>
        </p:nvPicPr>
        <p:blipFill rotWithShape="1">
          <a:blip r:embed="rId30" cstate="print">
            <a:extLst>
              <a:ext uri="{BEBA8EAE-BF5A-486C-A8C5-ECC9F3942E4B}">
                <a14:imgProps xmlns:a14="http://schemas.microsoft.com/office/drawing/2010/main">
                  <a14:imgLayer r:embed="rId31">
                    <a14:imgEffect>
                      <a14:backgroundRemoval t="7732" b="85052" l="4663" r="92746"/>
                    </a14:imgEffect>
                  </a14:imgLayer>
                </a14:imgProps>
              </a:ext>
              <a:ext uri="{28A0092B-C50C-407E-A947-70E740481C1C}">
                <a14:useLocalDpi xmlns:a14="http://schemas.microsoft.com/office/drawing/2010/main" val="0"/>
              </a:ext>
            </a:extLst>
          </a:blip>
          <a:srcRect b="12931"/>
          <a:stretch/>
        </p:blipFill>
        <p:spPr>
          <a:xfrm flipH="1">
            <a:off x="8915408" y="1546818"/>
            <a:ext cx="1685483" cy="1475125"/>
          </a:xfrm>
          <a:prstGeom prst="rect">
            <a:avLst/>
          </a:prstGeom>
        </p:spPr>
      </p:pic>
      <p:pic>
        <p:nvPicPr>
          <p:cNvPr id="105" name="Picture 2" descr="https://thumbs.dreamstime.com/b/isometric-flat-d-concept-interior-waiting-room-airport-living-inside-people-start-landing-81617586.jpg"/>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3521" b="24489" l="63958" r="71813"/>
                    </a14:imgEffect>
                  </a14:imgLayer>
                </a14:imgProps>
              </a:ext>
              <a:ext uri="{28A0092B-C50C-407E-A947-70E740481C1C}">
                <a14:useLocalDpi xmlns:a14="http://schemas.microsoft.com/office/drawing/2010/main" val="0"/>
              </a:ext>
            </a:extLst>
          </a:blip>
          <a:srcRect l="62976" t="12150" r="27205" b="74140"/>
          <a:stretch/>
        </p:blipFill>
        <p:spPr bwMode="auto">
          <a:xfrm flipH="1">
            <a:off x="5776661" y="449291"/>
            <a:ext cx="748146" cy="7730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thumbs.dreamstime.com/b/isometric-office-elements-set-isolated-workplace-colorful-furniture-tables-business-machines-people-characters-vector-82646149.jpg"/>
          <p:cNvPicPr>
            <a:picLocks noChangeAspect="1" noChangeArrowheads="1"/>
          </p:cNvPicPr>
          <p:nvPr/>
        </p:nvPicPr>
        <p:blipFill rotWithShape="1">
          <a:blip r:embed="rId32">
            <a:extLst>
              <a:ext uri="{BEBA8EAE-BF5A-486C-A8C5-ECC9F3942E4B}">
                <a14:imgProps xmlns:a14="http://schemas.microsoft.com/office/drawing/2010/main">
                  <a14:imgLayer r:embed="rId33">
                    <a14:imgEffect>
                      <a14:backgroundRemoval t="47500" b="69875" l="5250" r="21000">
                        <a14:foregroundMark x1="12375" y1="50750" x2="12375" y2="50750"/>
                        <a14:foregroundMark x1="9375" y1="51125" x2="9375" y2="51125"/>
                        <a14:foregroundMark x1="14375" y1="50500" x2="14375" y2="50500"/>
                        <a14:foregroundMark x1="16625" y1="53875" x2="16625" y2="53875"/>
                        <a14:foregroundMark x1="17625" y1="54875" x2="17625" y2="54875"/>
                        <a14:foregroundMark x1="18500" y1="55000" x2="18500" y2="55000"/>
                        <a14:foregroundMark x1="18000" y1="53875" x2="18000" y2="53875"/>
                        <a14:foregroundMark x1="10875" y1="49500" x2="10875" y2="49500"/>
                        <a14:foregroundMark x1="12000" y1="49125" x2="12000" y2="49125"/>
                        <a14:foregroundMark x1="12125" y1="48750" x2="12125" y2="48750"/>
                        <a14:foregroundMark x1="16125" y1="50375" x2="16125" y2="50375"/>
                        <a14:foregroundMark x1="14500" y1="49750" x2="14500" y2="49750"/>
                        <a14:foregroundMark x1="13375" y1="48875" x2="13375" y2="48875"/>
                        <a14:foregroundMark x1="13500" y1="48875" x2="13500" y2="48875"/>
                      </a14:backgroundRemoval>
                    </a14:imgEffect>
                  </a14:imgLayer>
                </a14:imgProps>
              </a:ext>
              <a:ext uri="{28A0092B-C50C-407E-A947-70E740481C1C}">
                <a14:useLocalDpi xmlns:a14="http://schemas.microsoft.com/office/drawing/2010/main" val="0"/>
              </a:ext>
            </a:extLst>
          </a:blip>
          <a:srcRect l="5123" t="47313" r="78654" b="30096"/>
          <a:stretch/>
        </p:blipFill>
        <p:spPr bwMode="auto">
          <a:xfrm>
            <a:off x="2373953" y="2951629"/>
            <a:ext cx="689270" cy="95986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rotWithShape="1">
          <a:blip r:embed="rId22" cstate="print">
            <a:extLst>
              <a:ext uri="{BEBA8EAE-BF5A-486C-A8C5-ECC9F3942E4B}">
                <a14:imgProps xmlns:a14="http://schemas.microsoft.com/office/drawing/2010/main">
                  <a14:imgLayer r:embed="rId3">
                    <a14:imgEffect>
                      <a14:backgroundRemoval t="53125" b="91375" l="53125" r="88875">
                        <a14:backgroundMark x1="67750" y1="87875" x2="67750" y2="87875"/>
                        <a14:backgroundMark x1="71500" y1="89000" x2="71500" y2="89000"/>
                      </a14:backgroundRemoval>
                    </a14:imgEffect>
                  </a14:imgLayer>
                </a14:imgProps>
              </a:ext>
              <a:ext uri="{28A0092B-C50C-407E-A947-70E740481C1C}">
                <a14:useLocalDpi xmlns:a14="http://schemas.microsoft.com/office/drawing/2010/main" val="0"/>
              </a:ext>
            </a:extLst>
          </a:blip>
          <a:srcRect l="52400" t="51449" r="9077" b="8324"/>
          <a:stretch/>
        </p:blipFill>
        <p:spPr>
          <a:xfrm flipH="1">
            <a:off x="1672942" y="3070554"/>
            <a:ext cx="1215213" cy="1268984"/>
          </a:xfrm>
          <a:prstGeom prst="rect">
            <a:avLst/>
          </a:prstGeom>
        </p:spPr>
      </p:pic>
      <p:pic>
        <p:nvPicPr>
          <p:cNvPr id="106" name="Image 105"/>
          <p:cNvPicPr>
            <a:picLocks noChangeAspect="1"/>
          </p:cNvPicPr>
          <p:nvPr/>
        </p:nvPicPr>
        <p:blipFill>
          <a:blip r:embed="rId27" cstate="print">
            <a:extLst>
              <a:ext uri="{BEBA8EAE-BF5A-486C-A8C5-ECC9F3942E4B}">
                <a14:imgProps xmlns:a14="http://schemas.microsoft.com/office/drawing/2010/main">
                  <a14:imgLayer r:embed="rId28">
                    <a14:imgEffect>
                      <a14:backgroundRemoval t="8000" b="90000" l="6250" r="90000">
                        <a14:foregroundMark x1="36750" y1="77000" x2="36750" y2="77000"/>
                        <a14:foregroundMark x1="32750" y1="71333" x2="32750" y2="71333"/>
                        <a14:backgroundMark x1="77000" y1="59333" x2="77000" y2="59333"/>
                      </a14:backgroundRemoval>
                    </a14:imgEffect>
                  </a14:imgLayer>
                </a14:imgProps>
              </a:ext>
              <a:ext uri="{28A0092B-C50C-407E-A947-70E740481C1C}">
                <a14:useLocalDpi xmlns:a14="http://schemas.microsoft.com/office/drawing/2010/main" val="0"/>
              </a:ext>
            </a:extLst>
          </a:blip>
          <a:stretch>
            <a:fillRect/>
          </a:stretch>
        </p:blipFill>
        <p:spPr>
          <a:xfrm>
            <a:off x="4261625" y="2343195"/>
            <a:ext cx="1029958" cy="772469"/>
          </a:xfrm>
          <a:prstGeom prst="rect">
            <a:avLst/>
          </a:prstGeom>
        </p:spPr>
      </p:pic>
      <p:pic>
        <p:nvPicPr>
          <p:cNvPr id="21" name="Image 20"/>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19656703">
            <a:off x="10053850" y="3272532"/>
            <a:ext cx="418809" cy="418809"/>
          </a:xfrm>
          <a:prstGeom prst="rect">
            <a:avLst/>
          </a:prstGeom>
        </p:spPr>
      </p:pic>
      <p:pic>
        <p:nvPicPr>
          <p:cNvPr id="25" name="Image 24"/>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19714838">
            <a:off x="9635322" y="3541966"/>
            <a:ext cx="444021" cy="444021"/>
          </a:xfrm>
          <a:prstGeom prst="rect">
            <a:avLst/>
          </a:prstGeom>
        </p:spPr>
      </p:pic>
      <p:pic>
        <p:nvPicPr>
          <p:cNvPr id="127" name="Image 12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2184783">
            <a:off x="2131360" y="5150938"/>
            <a:ext cx="418809" cy="418809"/>
          </a:xfrm>
          <a:prstGeom prst="rect">
            <a:avLst/>
          </a:prstGeom>
        </p:spPr>
      </p:pic>
      <p:pic>
        <p:nvPicPr>
          <p:cNvPr id="128" name="Image 127"/>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1820273">
            <a:off x="1665574" y="4910429"/>
            <a:ext cx="444021" cy="444021"/>
          </a:xfrm>
          <a:prstGeom prst="rect">
            <a:avLst/>
          </a:prstGeom>
        </p:spPr>
      </p:pic>
      <p:pic>
        <p:nvPicPr>
          <p:cNvPr id="129" name="Image 128"/>
          <p:cNvPicPr>
            <a:picLocks noChangeAspect="1"/>
          </p:cNvPicPr>
          <p:nvPr/>
        </p:nvPicPr>
        <p:blipFill rotWithShape="1">
          <a:blip r:embed="rId12" cstate="print">
            <a:extLst>
              <a:ext uri="{BEBA8EAE-BF5A-486C-A8C5-ECC9F3942E4B}">
                <a14:imgProps xmlns:a14="http://schemas.microsoft.com/office/drawing/2010/main">
                  <a14:imgLayer r:embed="rId13">
                    <a14:imgEffect>
                      <a14:backgroundRemoval t="53231" b="90000" l="10000" r="68538">
                        <a14:foregroundMark x1="52308" y1="68692" x2="52308" y2="68692"/>
                      </a14:backgroundRemoval>
                    </a14:imgEffect>
                  </a14:imgLayer>
                </a14:imgProps>
              </a:ext>
              <a:ext uri="{28A0092B-C50C-407E-A947-70E740481C1C}">
                <a14:useLocalDpi xmlns:a14="http://schemas.microsoft.com/office/drawing/2010/main" val="0"/>
              </a:ext>
            </a:extLst>
          </a:blip>
          <a:srcRect l="25396" t="53605" r="35988" b="12295"/>
          <a:stretch/>
        </p:blipFill>
        <p:spPr>
          <a:xfrm>
            <a:off x="1657481" y="3910371"/>
            <a:ext cx="1818651" cy="1605949"/>
          </a:xfrm>
          <a:prstGeom prst="rect">
            <a:avLst/>
          </a:prstGeom>
        </p:spPr>
      </p:pic>
      <p:sp>
        <p:nvSpPr>
          <p:cNvPr id="67" name="ZoneTexte 66"/>
          <p:cNvSpPr txBox="1"/>
          <p:nvPr/>
        </p:nvSpPr>
        <p:spPr>
          <a:xfrm>
            <a:off x="2530909" y="4264894"/>
            <a:ext cx="1840568" cy="954107"/>
          </a:xfrm>
          <a:prstGeom prst="rect">
            <a:avLst/>
          </a:prstGeom>
          <a:noFill/>
          <a:scene3d>
            <a:camera prst="isometricLeftDown"/>
            <a:lightRig rig="threePt" dir="t"/>
          </a:scene3d>
        </p:spPr>
        <p:txBody>
          <a:bodyPr wrap="none" rtlCol="0">
            <a:spAutoFit/>
          </a:bodyPr>
          <a:lstStyle/>
          <a:p>
            <a:pPr algn="ctr"/>
            <a:r>
              <a:rPr lang="fr-FR" sz="2800" dirty="0" smtClean="0">
                <a:solidFill>
                  <a:schemeClr val="bg1"/>
                </a:solidFill>
              </a:rPr>
              <a:t>CORNER </a:t>
            </a:r>
            <a:br>
              <a:rPr lang="fr-FR" sz="2800" dirty="0" smtClean="0">
                <a:solidFill>
                  <a:schemeClr val="bg1"/>
                </a:solidFill>
              </a:rPr>
            </a:br>
            <a:r>
              <a:rPr lang="fr-FR" sz="2800" dirty="0" smtClean="0">
                <a:solidFill>
                  <a:schemeClr val="bg1"/>
                </a:solidFill>
              </a:rPr>
              <a:t>DIGITAL</a:t>
            </a:r>
            <a:endParaRPr lang="fr-FR" sz="2800" dirty="0">
              <a:solidFill>
                <a:schemeClr val="bg1"/>
              </a:solidFill>
            </a:endParaRPr>
          </a:p>
        </p:txBody>
      </p:sp>
      <p:pic>
        <p:nvPicPr>
          <p:cNvPr id="2058" name="Picture 10" descr="Résultat de recherche d'images pour &quot;nespresso logo&quot;"/>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rot="19817337">
            <a:off x="10498667" y="3080194"/>
            <a:ext cx="338600" cy="33860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https://thumb1.shutterstock.com/display_pic_with_logo/2843668/693588388/stock-vector-isometric-set-vector-online-payment-systems-and-self-service-payments-terminals-debit-credit-card-693588388.jpg"/>
          <p:cNvPicPr>
            <a:picLocks noChangeAspect="1" noChangeArrowheads="1"/>
          </p:cNvPicPr>
          <p:nvPr/>
        </p:nvPicPr>
        <p:blipFill rotWithShape="1">
          <a:blip r:embed="rId20" cstate="print">
            <a:extLst>
              <a:ext uri="{BEBA8EAE-BF5A-486C-A8C5-ECC9F3942E4B}">
                <a14:imgProps xmlns:a14="http://schemas.microsoft.com/office/drawing/2010/main">
                  <a14:imgLayer r:embed="rId21">
                    <a14:imgEffect>
                      <a14:backgroundRemoval t="10000" b="90000" l="76889" r="97778">
                        <a14:foregroundMark x1="81111" y1="40000" x2="81111" y2="40000"/>
                        <a14:foregroundMark x1="83778" y1="30345" x2="83778" y2="30345"/>
                        <a14:foregroundMark x1="83333" y1="29310" x2="83333" y2="29310"/>
                        <a14:foregroundMark x1="84000" y1="25517" x2="84000" y2="25517"/>
                        <a14:foregroundMark x1="86222" y1="20345" x2="86222" y2="20345"/>
                        <a14:foregroundMark x1="86444" y1="17931" x2="86444" y2="17931"/>
                      </a14:backgroundRemoval>
                    </a14:imgEffect>
                  </a14:imgLayer>
                </a14:imgProps>
              </a:ext>
              <a:ext uri="{28A0092B-C50C-407E-A947-70E740481C1C}">
                <a14:useLocalDpi xmlns:a14="http://schemas.microsoft.com/office/drawing/2010/main" val="0"/>
              </a:ext>
            </a:extLst>
          </a:blip>
          <a:srcRect l="78601"/>
          <a:stretch/>
        </p:blipFill>
        <p:spPr bwMode="auto">
          <a:xfrm>
            <a:off x="5942889" y="3062264"/>
            <a:ext cx="385068" cy="1159641"/>
          </a:xfrm>
          <a:prstGeom prst="rect">
            <a:avLst/>
          </a:prstGeom>
          <a:noFill/>
          <a:extLst>
            <a:ext uri="{909E8E84-426E-40DD-AFC4-6F175D3DCCD1}">
              <a14:hiddenFill xmlns:a14="http://schemas.microsoft.com/office/drawing/2010/main">
                <a:solidFill>
                  <a:srgbClr val="FFFFFF"/>
                </a:solidFill>
              </a14:hiddenFill>
            </a:ext>
          </a:extLst>
        </p:spPr>
      </p:pic>
      <p:pic>
        <p:nvPicPr>
          <p:cNvPr id="131" name="Image 130"/>
          <p:cNvPicPr>
            <a:picLocks noChangeAspect="1"/>
          </p:cNvPicPr>
          <p:nvPr/>
        </p:nvPicPr>
        <p:blipFill rotWithShape="1">
          <a:blip r:embed="rId14" cstate="print">
            <a:extLst>
              <a:ext uri="{BEBA8EAE-BF5A-486C-A8C5-ECC9F3942E4B}">
                <a14:imgProps xmlns:a14="http://schemas.microsoft.com/office/drawing/2010/main">
                  <a14:imgLayer r:embed="rId15">
                    <a14:imgEffect>
                      <a14:backgroundRemoval t="62329" b="89192" l="0" r="23455">
                        <a14:foregroundMark x1="13636" y1="65268" x2="13636" y2="65268"/>
                        <a14:foregroundMark x1="14182" y1="64113" x2="14182" y2="64113"/>
                        <a14:foregroundMark x1="13455" y1="66527" x2="13455" y2="66527"/>
                        <a14:foregroundMark x1="6455" y1="81532" x2="6455" y2="81532"/>
                        <a14:foregroundMark x1="14000" y1="85939" x2="14000" y2="85939"/>
                      </a14:backgroundRemoval>
                    </a14:imgEffect>
                  </a14:imgLayer>
                </a14:imgProps>
              </a:ext>
              <a:ext uri="{28A0092B-C50C-407E-A947-70E740481C1C}">
                <a14:useLocalDpi xmlns:a14="http://schemas.microsoft.com/office/drawing/2010/main" val="0"/>
              </a:ext>
            </a:extLst>
          </a:blip>
          <a:srcRect t="63346" r="76447" b="10312"/>
          <a:stretch/>
        </p:blipFill>
        <p:spPr>
          <a:xfrm>
            <a:off x="6962920" y="3625693"/>
            <a:ext cx="1076852" cy="1043796"/>
          </a:xfrm>
          <a:prstGeom prst="rect">
            <a:avLst/>
          </a:prstGeom>
        </p:spPr>
      </p:pic>
      <p:sp>
        <p:nvSpPr>
          <p:cNvPr id="60" name="Timeline"/>
          <p:cNvSpPr txBox="1"/>
          <p:nvPr/>
        </p:nvSpPr>
        <p:spPr>
          <a:xfrm>
            <a:off x="421199" y="186477"/>
            <a:ext cx="12713066" cy="666849"/>
          </a:xfrm>
          <a:prstGeom prst="rect">
            <a:avLst/>
          </a:prstGeom>
          <a:ln w="3175">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all" spc="0" normalizeH="0" baseline="12500" noProof="0" dirty="0" smtClean="0">
                <a:ln>
                  <a:noFill/>
                </a:ln>
                <a:solidFill>
                  <a:srgbClr val="17222C"/>
                </a:solidFill>
                <a:effectLst/>
                <a:uLnTx/>
                <a:uFillTx/>
                <a:latin typeface="Arial"/>
                <a:ea typeface="+mn-ea"/>
                <a:cs typeface="+mn-cs"/>
                <a:sym typeface="Montserrat-Bold"/>
              </a:rPr>
              <a:t>Parcours </a:t>
            </a:r>
            <a:r>
              <a:rPr kumimoji="0" lang="fr-FR" sz="6000" b="0" i="0" u="none" strike="noStrike" kern="1200" cap="all" spc="0" normalizeH="0" baseline="12500" noProof="0" dirty="0" smtClean="0">
                <a:ln>
                  <a:noFill/>
                </a:ln>
                <a:solidFill>
                  <a:srgbClr val="359A15"/>
                </a:solidFill>
                <a:effectLst/>
                <a:uLnTx/>
                <a:uFillTx/>
                <a:latin typeface="Arial"/>
                <a:ea typeface="+mn-ea"/>
                <a:cs typeface="+mn-cs"/>
                <a:sym typeface="Montserrat-Bold"/>
              </a:rPr>
              <a:t>ALI</a:t>
            </a:r>
            <a:endParaRPr kumimoji="0" sz="6000" b="0" i="0" u="none" strike="noStrike" kern="1200" cap="all" spc="0" normalizeH="0" baseline="12500" noProof="0" dirty="0">
              <a:ln>
                <a:noFill/>
              </a:ln>
              <a:solidFill>
                <a:srgbClr val="359A15"/>
              </a:solidFill>
              <a:effectLst/>
              <a:uLnTx/>
              <a:uFillTx/>
              <a:latin typeface="Arial"/>
              <a:ea typeface="+mn-ea"/>
              <a:cs typeface="+mn-cs"/>
              <a:sym typeface="Montserrat-Bold"/>
            </a:endParaRPr>
          </a:p>
        </p:txBody>
      </p:sp>
      <p:sp>
        <p:nvSpPr>
          <p:cNvPr id="61" name="Ellipse 60"/>
          <p:cNvSpPr/>
          <p:nvPr/>
        </p:nvSpPr>
        <p:spPr>
          <a:xfrm>
            <a:off x="5531781" y="3725527"/>
            <a:ext cx="612741" cy="6127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1</a:t>
            </a:r>
            <a:endParaRPr lang="fr-FR" sz="3200" b="1" dirty="0"/>
          </a:p>
        </p:txBody>
      </p:sp>
      <p:sp>
        <p:nvSpPr>
          <p:cNvPr id="62" name="Ellipse 61"/>
          <p:cNvSpPr/>
          <p:nvPr/>
        </p:nvSpPr>
        <p:spPr>
          <a:xfrm>
            <a:off x="8439651" y="652089"/>
            <a:ext cx="612741" cy="6127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2</a:t>
            </a:r>
            <a:endParaRPr lang="fr-FR" sz="3200" b="1" dirty="0"/>
          </a:p>
        </p:txBody>
      </p:sp>
      <p:sp>
        <p:nvSpPr>
          <p:cNvPr id="63" name="Ellipse 62"/>
          <p:cNvSpPr/>
          <p:nvPr/>
        </p:nvSpPr>
        <p:spPr>
          <a:xfrm>
            <a:off x="9353350" y="2801930"/>
            <a:ext cx="612741" cy="6127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3</a:t>
            </a:r>
            <a:endParaRPr lang="fr-FR" sz="3200" b="1" dirty="0"/>
          </a:p>
        </p:txBody>
      </p:sp>
      <p:pic>
        <p:nvPicPr>
          <p:cNvPr id="3" name="Image 2"/>
          <p:cNvPicPr>
            <a:picLocks noChangeAspect="1"/>
          </p:cNvPicPr>
          <p:nvPr/>
        </p:nvPicPr>
        <p:blipFill rotWithShape="1">
          <a:blip r:embed="rId37" cstate="print">
            <a:extLst>
              <a:ext uri="{BEBA8EAE-BF5A-486C-A8C5-ECC9F3942E4B}">
                <a14:imgProps xmlns:a14="http://schemas.microsoft.com/office/drawing/2010/main">
                  <a14:imgLayer r:embed="rId38">
                    <a14:imgEffect>
                      <a14:backgroundRemoval t="63001" b="81415" l="28455" r="64455">
                        <a14:foregroundMark x1="36273" y1="67008" x2="36273" y2="67008"/>
                        <a14:foregroundMark x1="58000" y1="65814" x2="58000" y2="65814"/>
                        <a14:foregroundMark x1="58182" y1="64621" x2="58182" y2="64621"/>
                        <a14:foregroundMark x1="57818" y1="66667" x2="57818" y2="66667"/>
                      </a14:backgroundRemoval>
                    </a14:imgEffect>
                  </a14:imgLayer>
                </a14:imgProps>
              </a:ext>
              <a:ext uri="{28A0092B-C50C-407E-A947-70E740481C1C}">
                <a14:useLocalDpi xmlns:a14="http://schemas.microsoft.com/office/drawing/2010/main" val="0"/>
              </a:ext>
            </a:extLst>
          </a:blip>
          <a:srcRect l="29444" t="63715" r="36667" b="18229"/>
          <a:stretch/>
        </p:blipFill>
        <p:spPr>
          <a:xfrm>
            <a:off x="3226355" y="3637994"/>
            <a:ext cx="1549400" cy="880534"/>
          </a:xfrm>
          <a:prstGeom prst="rect">
            <a:avLst/>
          </a:prstGeom>
        </p:spPr>
      </p:pic>
      <p:pic>
        <p:nvPicPr>
          <p:cNvPr id="68" name="Image 67"/>
          <p:cNvPicPr>
            <a:picLocks noChangeAspect="1"/>
          </p:cNvPicPr>
          <p:nvPr/>
        </p:nvPicPr>
        <p:blipFill rotWithShape="1">
          <a:blip r:embed="rId39" cstate="print">
            <a:extLst>
              <a:ext uri="{BEBA8EAE-BF5A-486C-A8C5-ECC9F3942E4B}">
                <a14:imgProps xmlns:a14="http://schemas.microsoft.com/office/drawing/2010/main">
                  <a14:imgLayer r:embed="rId38">
                    <a14:imgEffect>
                      <a14:backgroundRemoval t="52515" b="71526" l="61455" r="70636"/>
                    </a14:imgEffect>
                  </a14:imgLayer>
                </a14:imgProps>
              </a:ext>
              <a:ext uri="{28A0092B-C50C-407E-A947-70E740481C1C}">
                <a14:useLocalDpi xmlns:a14="http://schemas.microsoft.com/office/drawing/2010/main" val="0"/>
              </a:ext>
            </a:extLst>
          </a:blip>
          <a:srcRect l="60370" t="52420" r="27963" b="26747"/>
          <a:stretch/>
        </p:blipFill>
        <p:spPr>
          <a:xfrm>
            <a:off x="3852923" y="2763020"/>
            <a:ext cx="533401" cy="1016000"/>
          </a:xfrm>
          <a:prstGeom prst="rect">
            <a:avLst/>
          </a:prstGeom>
        </p:spPr>
      </p:pic>
      <p:pic>
        <p:nvPicPr>
          <p:cNvPr id="72" name="Image 71"/>
          <p:cNvPicPr>
            <a:picLocks noChangeAspect="1"/>
          </p:cNvPicPr>
          <p:nvPr/>
        </p:nvPicPr>
        <p:blipFill rotWithShape="1">
          <a:blip r:embed="rId40" cstate="print">
            <a:extLst>
              <a:ext uri="{BEBA8EAE-BF5A-486C-A8C5-ECC9F3942E4B}">
                <a14:imgProps xmlns:a14="http://schemas.microsoft.com/office/drawing/2010/main">
                  <a14:imgLayer r:embed="rId8">
                    <a14:imgEffect>
                      <a14:backgroundRemoval t="5000" b="51833" l="67500" r="96125">
                        <a14:foregroundMark x1="88125" y1="20167" x2="88125" y2="20167"/>
                        <a14:foregroundMark x1="90250" y1="23000" x2="90250" y2="23000"/>
                        <a14:foregroundMark x1="88750" y1="18000" x2="88750" y2="18000"/>
                        <a14:foregroundMark x1="83500" y1="22667" x2="83500" y2="22667"/>
                        <a14:foregroundMark x1="83250" y1="24500" x2="83250" y2="24500"/>
                        <a14:foregroundMark x1="84000" y1="27000" x2="84000" y2="27000"/>
                      </a14:backgroundRemoval>
                    </a14:imgEffect>
                  </a14:imgLayer>
                </a14:imgProps>
              </a:ext>
              <a:ext uri="{28A0092B-C50C-407E-A947-70E740481C1C}">
                <a14:useLocalDpi xmlns:a14="http://schemas.microsoft.com/office/drawing/2010/main" val="0"/>
              </a:ext>
            </a:extLst>
          </a:blip>
          <a:srcRect l="63245" t="14695" b="51305"/>
          <a:stretch/>
        </p:blipFill>
        <p:spPr>
          <a:xfrm flipH="1">
            <a:off x="3761358" y="4225337"/>
            <a:ext cx="2082691" cy="1444958"/>
          </a:xfrm>
          <a:prstGeom prst="rect">
            <a:avLst/>
          </a:prstGeom>
        </p:spPr>
      </p:pic>
      <p:pic>
        <p:nvPicPr>
          <p:cNvPr id="81" name="Picture 2" descr="https://thumb1.shutterstock.com/display_pic_with_logo/2843668/693588388/stock-vector-isometric-set-vector-online-payment-systems-and-self-service-payments-terminals-debit-credit-card-693588388.jpg"/>
          <p:cNvPicPr>
            <a:picLocks noChangeAspect="1" noChangeArrowheads="1"/>
          </p:cNvPicPr>
          <p:nvPr/>
        </p:nvPicPr>
        <p:blipFill rotWithShape="1">
          <a:blip r:embed="rId20" cstate="print">
            <a:extLst>
              <a:ext uri="{BEBA8EAE-BF5A-486C-A8C5-ECC9F3942E4B}">
                <a14:imgProps xmlns:a14="http://schemas.microsoft.com/office/drawing/2010/main">
                  <a14:imgLayer r:embed="rId21">
                    <a14:imgEffect>
                      <a14:backgroundRemoval t="10000" b="90000" l="76889" r="97778">
                        <a14:foregroundMark x1="81111" y1="40000" x2="81111" y2="40000"/>
                        <a14:foregroundMark x1="83778" y1="30345" x2="83778" y2="30345"/>
                        <a14:foregroundMark x1="83333" y1="29310" x2="83333" y2="29310"/>
                        <a14:foregroundMark x1="84000" y1="25517" x2="84000" y2="25517"/>
                        <a14:foregroundMark x1="86222" y1="20345" x2="86222" y2="20345"/>
                        <a14:foregroundMark x1="86444" y1="17931" x2="86444" y2="17931"/>
                      </a14:backgroundRemoval>
                    </a14:imgEffect>
                  </a14:imgLayer>
                </a14:imgProps>
              </a:ext>
              <a:ext uri="{28A0092B-C50C-407E-A947-70E740481C1C}">
                <a14:useLocalDpi xmlns:a14="http://schemas.microsoft.com/office/drawing/2010/main" val="0"/>
              </a:ext>
            </a:extLst>
          </a:blip>
          <a:srcRect l="78601"/>
          <a:stretch/>
        </p:blipFill>
        <p:spPr bwMode="auto">
          <a:xfrm flipH="1">
            <a:off x="3989427" y="4726522"/>
            <a:ext cx="385068" cy="1159641"/>
          </a:xfrm>
          <a:prstGeom prst="rect">
            <a:avLst/>
          </a:prstGeom>
          <a:noFill/>
          <a:extLst>
            <a:ext uri="{909E8E84-426E-40DD-AFC4-6F175D3DCCD1}">
              <a14:hiddenFill xmlns:a14="http://schemas.microsoft.com/office/drawing/2010/main">
                <a:solidFill>
                  <a:srgbClr val="FFFFFF"/>
                </a:solidFill>
              </a14:hiddenFill>
            </a:ext>
          </a:extLst>
        </p:spPr>
      </p:pic>
      <p:sp>
        <p:nvSpPr>
          <p:cNvPr id="64" name="Ellipse 63"/>
          <p:cNvSpPr/>
          <p:nvPr/>
        </p:nvSpPr>
        <p:spPr>
          <a:xfrm>
            <a:off x="4119624" y="5322544"/>
            <a:ext cx="612741" cy="6127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4</a:t>
            </a:r>
            <a:endParaRPr lang="fr-FR" sz="3200" b="1" dirty="0"/>
          </a:p>
        </p:txBody>
      </p:sp>
      <p:pic>
        <p:nvPicPr>
          <p:cNvPr id="71" name="Picture 2" descr="Résultat de recherche d'images pour &quot;isometric tablet&quot;"/>
          <p:cNvPicPr>
            <a:picLocks noChangeAspect="1" noChangeArrowheads="1"/>
          </p:cNvPicPr>
          <p:nvPr/>
        </p:nvPicPr>
        <p:blipFill rotWithShape="1">
          <a:blip r:embed="rId41">
            <a:extLst>
              <a:ext uri="{BEBA8EAE-BF5A-486C-A8C5-ECC9F3942E4B}">
                <a14:imgProps xmlns:a14="http://schemas.microsoft.com/office/drawing/2010/main">
                  <a14:imgLayer r:embed="rId42">
                    <a14:imgEffect>
                      <a14:backgroundRemoval t="64530" b="84325" l="73499" r="97055"/>
                    </a14:imgEffect>
                  </a14:imgLayer>
                </a14:imgProps>
              </a:ext>
              <a:ext uri="{28A0092B-C50C-407E-A947-70E740481C1C}">
                <a14:useLocalDpi xmlns:a14="http://schemas.microsoft.com/office/drawing/2010/main" val="0"/>
              </a:ext>
            </a:extLst>
          </a:blip>
          <a:srcRect l="70555" t="62056" b="13201"/>
          <a:stretch/>
        </p:blipFill>
        <p:spPr bwMode="auto">
          <a:xfrm>
            <a:off x="3757946" y="3955680"/>
            <a:ext cx="504814" cy="37406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Résultat de recherche d'images pour &quot;isometric tablet&quot;"/>
          <p:cNvPicPr>
            <a:picLocks noChangeAspect="1" noChangeArrowheads="1"/>
          </p:cNvPicPr>
          <p:nvPr/>
        </p:nvPicPr>
        <p:blipFill rotWithShape="1">
          <a:blip r:embed="rId41">
            <a:extLst>
              <a:ext uri="{BEBA8EAE-BF5A-486C-A8C5-ECC9F3942E4B}">
                <a14:imgProps xmlns:a14="http://schemas.microsoft.com/office/drawing/2010/main">
                  <a14:imgLayer r:embed="rId42">
                    <a14:imgEffect>
                      <a14:backgroundRemoval t="64530" b="84325" l="73499" r="97055"/>
                    </a14:imgEffect>
                  </a14:imgLayer>
                </a14:imgProps>
              </a:ext>
              <a:ext uri="{28A0092B-C50C-407E-A947-70E740481C1C}">
                <a14:useLocalDpi xmlns:a14="http://schemas.microsoft.com/office/drawing/2010/main" val="0"/>
              </a:ext>
            </a:extLst>
          </a:blip>
          <a:srcRect l="70555" t="62056" b="13201"/>
          <a:stretch/>
        </p:blipFill>
        <p:spPr bwMode="auto">
          <a:xfrm>
            <a:off x="4453036" y="3796762"/>
            <a:ext cx="504814" cy="37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5572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3FB19A0B-8C50-4048-A665-D286D4212708}" type="slidenum">
              <a:rPr lang="fr-FR" smtClean="0"/>
              <a:pPr/>
              <a:t>15</a:t>
            </a:fld>
            <a:endParaRPr lang="fr-FR"/>
          </a:p>
        </p:txBody>
      </p:sp>
      <p:sp>
        <p:nvSpPr>
          <p:cNvPr id="3" name="Timeline"/>
          <p:cNvSpPr txBox="1"/>
          <p:nvPr/>
        </p:nvSpPr>
        <p:spPr>
          <a:xfrm>
            <a:off x="421199" y="186477"/>
            <a:ext cx="9105186" cy="666849"/>
          </a:xfrm>
          <a:prstGeom prst="rect">
            <a:avLst/>
          </a:prstGeom>
          <a:ln w="3175">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all" spc="0" normalizeH="0" baseline="12500" noProof="0" dirty="0" smtClean="0">
                <a:ln>
                  <a:noFill/>
                </a:ln>
                <a:solidFill>
                  <a:srgbClr val="17222C"/>
                </a:solidFill>
                <a:effectLst/>
                <a:uLnTx/>
                <a:uFillTx/>
                <a:latin typeface="Arial"/>
                <a:ea typeface="+mn-ea"/>
                <a:cs typeface="+mn-cs"/>
                <a:sym typeface="Montserrat-Bold"/>
              </a:rPr>
              <a:t>Parcours </a:t>
            </a:r>
            <a:r>
              <a:rPr lang="fr-FR" sz="6000" dirty="0" smtClean="0">
                <a:solidFill>
                  <a:srgbClr val="C00000"/>
                </a:solidFill>
                <a:latin typeface="Arial"/>
              </a:rPr>
              <a:t>ABDELLAH</a:t>
            </a:r>
            <a:endParaRPr sz="6000" dirty="0">
              <a:solidFill>
                <a:srgbClr val="C00000"/>
              </a:solidFill>
              <a:latin typeface="Arial"/>
            </a:endParaRPr>
          </a:p>
        </p:txBody>
      </p:sp>
      <p:sp>
        <p:nvSpPr>
          <p:cNvPr id="14" name="Ellipse 13"/>
          <p:cNvSpPr/>
          <p:nvPr/>
        </p:nvSpPr>
        <p:spPr>
          <a:xfrm>
            <a:off x="2528747" y="1485606"/>
            <a:ext cx="612741" cy="6127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1</a:t>
            </a:r>
            <a:endParaRPr lang="fr-FR" sz="3200" b="1" dirty="0"/>
          </a:p>
        </p:txBody>
      </p:sp>
      <p:sp>
        <p:nvSpPr>
          <p:cNvPr id="15" name="Ellipse 14"/>
          <p:cNvSpPr/>
          <p:nvPr/>
        </p:nvSpPr>
        <p:spPr>
          <a:xfrm>
            <a:off x="2527730" y="2715271"/>
            <a:ext cx="612741" cy="6127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2</a:t>
            </a:r>
            <a:endParaRPr lang="fr-FR" sz="3200" b="1" dirty="0"/>
          </a:p>
        </p:txBody>
      </p:sp>
      <p:sp>
        <p:nvSpPr>
          <p:cNvPr id="16" name="Ellipse 15"/>
          <p:cNvSpPr/>
          <p:nvPr/>
        </p:nvSpPr>
        <p:spPr>
          <a:xfrm>
            <a:off x="2527732" y="3944937"/>
            <a:ext cx="612741" cy="6127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3</a:t>
            </a:r>
            <a:endParaRPr lang="fr-FR" sz="3200" b="1" dirty="0"/>
          </a:p>
        </p:txBody>
      </p:sp>
      <p:pic>
        <p:nvPicPr>
          <p:cNvPr id="17" name="Picture 15">
            <a:extLst>
              <a:ext uri="{FF2B5EF4-FFF2-40B4-BE49-F238E27FC236}">
                <a16:creationId xmlns:a16="http://schemas.microsoft.com/office/drawing/2014/main" id="{58B1E19B-1D91-44DE-A897-517BEB8F8754}"/>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29594" y="2278781"/>
            <a:ext cx="1351974" cy="1911251"/>
          </a:xfrm>
          <a:prstGeom prst="ellipse">
            <a:avLst/>
          </a:prstGeom>
          <a:ln w="190500" cap="rnd">
            <a:noFill/>
            <a:prstDash val="solid"/>
          </a:ln>
          <a:effectLst/>
          <a:scene3d>
            <a:camera prst="perspectiveFront" fov="5400000"/>
            <a:lightRig rig="threePt" dir="t">
              <a:rot lat="0" lon="0" rev="19200000"/>
            </a:lightRig>
          </a:scene3d>
          <a:sp3d extrusionH="25400">
            <a:extrusionClr>
              <a:srgbClr val="000000"/>
            </a:extrusionClr>
          </a:sp3d>
        </p:spPr>
      </p:pic>
      <p:sp>
        <p:nvSpPr>
          <p:cNvPr id="18" name="Ellipse 17"/>
          <p:cNvSpPr/>
          <p:nvPr/>
        </p:nvSpPr>
        <p:spPr>
          <a:xfrm>
            <a:off x="2527730" y="5174602"/>
            <a:ext cx="612741" cy="6127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4</a:t>
            </a:r>
            <a:endParaRPr lang="fr-FR" sz="3200" b="1" dirty="0"/>
          </a:p>
        </p:txBody>
      </p:sp>
      <p:sp>
        <p:nvSpPr>
          <p:cNvPr id="4" name="ZoneTexte 3"/>
          <p:cNvSpPr txBox="1"/>
          <p:nvPr/>
        </p:nvSpPr>
        <p:spPr>
          <a:xfrm>
            <a:off x="421199" y="745120"/>
            <a:ext cx="9969396" cy="369332"/>
          </a:xfrm>
          <a:prstGeom prst="rect">
            <a:avLst/>
          </a:prstGeom>
          <a:noFill/>
        </p:spPr>
        <p:txBody>
          <a:bodyPr wrap="none" rtlCol="0">
            <a:spAutoFit/>
          </a:bodyPr>
          <a:lstStyle/>
          <a:p>
            <a:r>
              <a:rPr lang="fr-FR" dirty="0" smtClean="0"/>
              <a:t>Abdellah souhaite réaliser un transfert WU, obtenir un chéquier et des informations sur un PPI  </a:t>
            </a:r>
            <a:endParaRPr lang="fr-FR" dirty="0"/>
          </a:p>
        </p:txBody>
      </p:sp>
      <p:sp>
        <p:nvSpPr>
          <p:cNvPr id="19" name="ZoneTexte 18"/>
          <p:cNvSpPr txBox="1"/>
          <p:nvPr/>
        </p:nvSpPr>
        <p:spPr>
          <a:xfrm>
            <a:off x="3318934" y="1484016"/>
            <a:ext cx="8072916" cy="584775"/>
          </a:xfrm>
          <a:prstGeom prst="rect">
            <a:avLst/>
          </a:prstGeom>
          <a:noFill/>
        </p:spPr>
        <p:txBody>
          <a:bodyPr wrap="square" rtlCol="0">
            <a:spAutoFit/>
          </a:bodyPr>
          <a:lstStyle/>
          <a:p>
            <a:r>
              <a:rPr lang="fr-FR" sz="1600" dirty="0" smtClean="0"/>
              <a:t>Souhaitant réaliser un transfert WU au guichet, Abdellah prend un ticket de file d’attente à la borne de gestion du trafic.</a:t>
            </a:r>
            <a:endParaRPr lang="fr-FR" sz="1600" dirty="0"/>
          </a:p>
        </p:txBody>
      </p:sp>
      <p:sp>
        <p:nvSpPr>
          <p:cNvPr id="20" name="ZoneTexte 19"/>
          <p:cNvSpPr txBox="1"/>
          <p:nvPr/>
        </p:nvSpPr>
        <p:spPr>
          <a:xfrm>
            <a:off x="3318934" y="2492204"/>
            <a:ext cx="8306412" cy="1323439"/>
          </a:xfrm>
          <a:prstGeom prst="rect">
            <a:avLst/>
          </a:prstGeom>
          <a:noFill/>
        </p:spPr>
        <p:txBody>
          <a:bodyPr wrap="square" rtlCol="0">
            <a:spAutoFit/>
          </a:bodyPr>
          <a:lstStyle/>
          <a:p>
            <a:r>
              <a:rPr lang="fr-FR" sz="1600" dirty="0" smtClean="0"/>
              <a:t>Disposant d’un peu de temps, Abdellah souhaite également L’agent commercial l’accompagne et l’assiste dans la découverte du « Corner Digital » et des équipements ELS. </a:t>
            </a:r>
            <a:r>
              <a:rPr lang="fr-FR" sz="1600" dirty="0"/>
              <a:t>En quelques clics, sa demande de chéquier est validée et Abdellah en profite pour déposer un chèque sur son compte.</a:t>
            </a:r>
          </a:p>
          <a:p>
            <a:endParaRPr lang="fr-FR" sz="1600" dirty="0"/>
          </a:p>
        </p:txBody>
      </p:sp>
      <p:sp>
        <p:nvSpPr>
          <p:cNvPr id="21" name="ZoneTexte 20"/>
          <p:cNvSpPr txBox="1"/>
          <p:nvPr/>
        </p:nvSpPr>
        <p:spPr>
          <a:xfrm>
            <a:off x="3318934" y="3815643"/>
            <a:ext cx="8177568" cy="1077218"/>
          </a:xfrm>
          <a:prstGeom prst="rect">
            <a:avLst/>
          </a:prstGeom>
          <a:noFill/>
        </p:spPr>
        <p:txBody>
          <a:bodyPr wrap="square" rtlCol="0">
            <a:spAutoFit/>
          </a:bodyPr>
          <a:lstStyle/>
          <a:p>
            <a:r>
              <a:rPr lang="fr-FR" sz="1600" dirty="0" smtClean="0"/>
              <a:t>Abdellah souhaite aussi se renseigner sur un PPI et découvre les simulateurs du Corner. Grâce à un outil performant et aux explications de l’agent commercial, il obtient en quelques minutes un rendez-vous avec son conseiller ainsi que tous les détails qu’il souhaitait par mail et/ou les imprime directement au Corner.</a:t>
            </a:r>
          </a:p>
        </p:txBody>
      </p:sp>
      <p:sp>
        <p:nvSpPr>
          <p:cNvPr id="23" name="ZoneTexte 22"/>
          <p:cNvSpPr txBox="1"/>
          <p:nvPr/>
        </p:nvSpPr>
        <p:spPr>
          <a:xfrm>
            <a:off x="3318934" y="5311695"/>
            <a:ext cx="8072916" cy="584775"/>
          </a:xfrm>
          <a:prstGeom prst="rect">
            <a:avLst/>
          </a:prstGeom>
          <a:noFill/>
        </p:spPr>
        <p:txBody>
          <a:bodyPr wrap="square" rtlCol="0">
            <a:spAutoFit/>
          </a:bodyPr>
          <a:lstStyle/>
          <a:p>
            <a:r>
              <a:rPr lang="fr-FR" sz="1600" dirty="0" smtClean="0"/>
              <a:t>Content, il réalise son opération WU au guichet puis laisse un           à la borne de satisfaction. </a:t>
            </a:r>
            <a:endParaRPr lang="fr-FR" sz="1600" dirty="0"/>
          </a:p>
        </p:txBody>
      </p:sp>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0334" y="5252428"/>
            <a:ext cx="411536" cy="411536"/>
          </a:xfrm>
          <a:prstGeom prst="rect">
            <a:avLst/>
          </a:prstGeom>
        </p:spPr>
      </p:pic>
    </p:spTree>
    <p:extLst>
      <p:ext uri="{BB962C8B-B14F-4D97-AF65-F5344CB8AC3E}">
        <p14:creationId xmlns:p14="http://schemas.microsoft.com/office/powerpoint/2010/main" val="6771552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Connecteur droit 74"/>
          <p:cNvCxnSpPr/>
          <p:nvPr/>
        </p:nvCxnSpPr>
        <p:spPr>
          <a:xfrm>
            <a:off x="1739805" y="1485189"/>
            <a:ext cx="8877059" cy="4771253"/>
          </a:xfrm>
          <a:prstGeom prst="line">
            <a:avLst/>
          </a:prstGeom>
          <a:ln w="57150">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5902303" y="601554"/>
            <a:ext cx="2888942" cy="2571174"/>
          </a:xfrm>
          <a:prstGeom prst="rect">
            <a:avLst/>
          </a:prstGeom>
          <a:solidFill>
            <a:srgbClr val="92D050"/>
          </a:solidFill>
          <a:ln w="57150">
            <a:solidFill>
              <a:srgbClr val="00B050"/>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p:cNvSpPr>
            <a:spLocks noGrp="1"/>
          </p:cNvSpPr>
          <p:nvPr>
            <p:ph type="sldNum" sz="quarter" idx="12"/>
          </p:nvPr>
        </p:nvSpPr>
        <p:spPr>
          <a:xfrm>
            <a:off x="11671041" y="6328137"/>
            <a:ext cx="673959" cy="529863"/>
          </a:xfrm>
        </p:spPr>
        <p:txBody>
          <a:bodyPr/>
          <a:lstStyle/>
          <a:p>
            <a:fld id="{3FB19A0B-8C50-4048-A665-D286D4212708}" type="slidenum">
              <a:rPr lang="fr-FR" smtClean="0"/>
              <a:pPr/>
              <a:t>16</a:t>
            </a:fld>
            <a:endParaRPr lang="fr-FR"/>
          </a:p>
        </p:txBody>
      </p:sp>
      <p:sp>
        <p:nvSpPr>
          <p:cNvPr id="36" name="Rectangle 35"/>
          <p:cNvSpPr/>
          <p:nvPr/>
        </p:nvSpPr>
        <p:spPr>
          <a:xfrm>
            <a:off x="7678096" y="1723055"/>
            <a:ext cx="2876452" cy="2331171"/>
          </a:xfrm>
          <a:prstGeom prst="rect">
            <a:avLst/>
          </a:prstGeom>
          <a:solidFill>
            <a:srgbClr val="F76A7C"/>
          </a:solidFill>
          <a:ln w="57150">
            <a:solidFill>
              <a:srgbClr val="D1415B"/>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1629443" y="1118316"/>
            <a:ext cx="8882364" cy="4920686"/>
          </a:xfrm>
          <a:prstGeom prst="rect">
            <a:avLst/>
          </a:prstGeom>
          <a:noFill/>
          <a:ln w="57150">
            <a:solidFill>
              <a:srgbClr val="CC0000"/>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1792769" y="2558651"/>
            <a:ext cx="4121074" cy="3353186"/>
          </a:xfrm>
          <a:prstGeom prst="rect">
            <a:avLst/>
          </a:prstGeom>
          <a:solidFill>
            <a:srgbClr val="47A8CB"/>
          </a:solidFill>
          <a:ln w="57150">
            <a:solidFill>
              <a:srgbClr val="34809B"/>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52500" b="91125" l="2125" r="49500">
                        <a14:backgroundMark x1="25375" y1="87625" x2="25375" y2="87625"/>
                        <a14:backgroundMark x1="29125" y1="87000" x2="29125" y2="87000"/>
                        <a14:backgroundMark x1="39000" y1="83250" x2="39000" y2="83250"/>
                        <a14:backgroundMark x1="35625" y1="83250" x2="35625" y2="83250"/>
                        <a14:backgroundMark x1="32125" y1="82250" x2="32125" y2="82250"/>
                      </a14:backgroundRemoval>
                    </a14:imgEffect>
                  </a14:imgLayer>
                </a14:imgProps>
              </a:ext>
              <a:ext uri="{28A0092B-C50C-407E-A947-70E740481C1C}">
                <a14:useLocalDpi xmlns:a14="http://schemas.microsoft.com/office/drawing/2010/main" val="0"/>
              </a:ext>
            </a:extLst>
          </a:blip>
          <a:srcRect t="50852" r="51137" b="8920"/>
          <a:stretch/>
        </p:blipFill>
        <p:spPr>
          <a:xfrm flipH="1">
            <a:off x="7066757" y="612300"/>
            <a:ext cx="1541420" cy="1268983"/>
          </a:xfrm>
          <a:prstGeom prst="rect">
            <a:avLst/>
          </a:prstGeom>
        </p:spPr>
      </p:pic>
      <p:pic>
        <p:nvPicPr>
          <p:cNvPr id="18" name="Image 17"/>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85" b="31852" l="36900" r="66200"/>
                    </a14:imgEffect>
                  </a14:imgLayer>
                </a14:imgProps>
              </a:ext>
              <a:ext uri="{28A0092B-C50C-407E-A947-70E740481C1C}">
                <a14:useLocalDpi xmlns:a14="http://schemas.microsoft.com/office/drawing/2010/main" val="0"/>
              </a:ext>
            </a:extLst>
          </a:blip>
          <a:srcRect l="39498" t="780" r="37069" b="68675"/>
          <a:stretch/>
        </p:blipFill>
        <p:spPr>
          <a:xfrm>
            <a:off x="3203670" y="2430973"/>
            <a:ext cx="618341" cy="870513"/>
          </a:xfrm>
          <a:prstGeom prst="rect">
            <a:avLst/>
          </a:prstGeom>
        </p:spPr>
      </p:pic>
      <p:sp>
        <p:nvSpPr>
          <p:cNvPr id="49" name="Rectangle 48"/>
          <p:cNvSpPr/>
          <p:nvPr/>
        </p:nvSpPr>
        <p:spPr>
          <a:xfrm rot="8696824">
            <a:off x="5423151" y="5422325"/>
            <a:ext cx="1318374" cy="3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ZoneTexte 64"/>
          <p:cNvSpPr txBox="1"/>
          <p:nvPr/>
        </p:nvSpPr>
        <p:spPr>
          <a:xfrm rot="19264431">
            <a:off x="8529610" y="2389538"/>
            <a:ext cx="1005429" cy="707886"/>
          </a:xfrm>
          <a:prstGeom prst="rect">
            <a:avLst/>
          </a:prstGeom>
          <a:noFill/>
          <a:scene3d>
            <a:camera prst="isometricOffAxis2Left"/>
            <a:lightRig rig="threePt" dir="t"/>
          </a:scene3d>
        </p:spPr>
        <p:txBody>
          <a:bodyPr wrap="square" rtlCol="0">
            <a:spAutoFit/>
          </a:bodyPr>
          <a:lstStyle/>
          <a:p>
            <a:r>
              <a:rPr lang="fr-FR" sz="2000" dirty="0">
                <a:solidFill>
                  <a:schemeClr val="bg1"/>
                </a:solidFill>
              </a:rPr>
              <a:t>ZEN</a:t>
            </a:r>
            <a:r>
              <a:rPr lang="fr-FR" sz="2000" dirty="0" smtClean="0">
                <a:solidFill>
                  <a:schemeClr val="bg1"/>
                </a:solidFill>
              </a:rPr>
              <a:t> </a:t>
            </a:r>
            <a:br>
              <a:rPr lang="fr-FR" sz="2000" dirty="0" smtClean="0">
                <a:solidFill>
                  <a:schemeClr val="bg1"/>
                </a:solidFill>
              </a:rPr>
            </a:br>
            <a:r>
              <a:rPr lang="fr-FR" sz="2000" dirty="0" smtClean="0">
                <a:solidFill>
                  <a:schemeClr val="bg1"/>
                </a:solidFill>
              </a:rPr>
              <a:t>ZONE</a:t>
            </a:r>
            <a:endParaRPr lang="fr-FR" sz="2000" dirty="0">
              <a:solidFill>
                <a:schemeClr val="bg1"/>
              </a:solidFill>
            </a:endParaRPr>
          </a:p>
        </p:txBody>
      </p:sp>
      <p:pic>
        <p:nvPicPr>
          <p:cNvPr id="15" name="Image 14"/>
          <p:cNvPicPr>
            <a:picLocks noChangeAspect="1"/>
          </p:cNvPicPr>
          <p:nvPr/>
        </p:nvPicPr>
        <p:blipFill rotWithShape="1">
          <a:blip r:embed="rId6" cstate="print">
            <a:extLst>
              <a:ext uri="{BEBA8EAE-BF5A-486C-A8C5-ECC9F3942E4B}">
                <a14:imgProps xmlns:a14="http://schemas.microsoft.com/office/drawing/2010/main">
                  <a14:imgLayer r:embed="rId5">
                    <a14:imgEffect>
                      <a14:backgroundRemoval t="185" b="31852" l="36900" r="66200"/>
                    </a14:imgEffect>
                  </a14:imgLayer>
                </a14:imgProps>
              </a:ext>
              <a:ext uri="{28A0092B-C50C-407E-A947-70E740481C1C}">
                <a14:useLocalDpi xmlns:a14="http://schemas.microsoft.com/office/drawing/2010/main" val="0"/>
              </a:ext>
            </a:extLst>
          </a:blip>
          <a:srcRect l="39498" t="780" r="37069" b="68675"/>
          <a:stretch/>
        </p:blipFill>
        <p:spPr>
          <a:xfrm>
            <a:off x="5732428" y="1000284"/>
            <a:ext cx="618341" cy="870513"/>
          </a:xfrm>
          <a:prstGeom prst="rect">
            <a:avLst/>
          </a:prstGeom>
        </p:spPr>
      </p:pic>
      <p:pic>
        <p:nvPicPr>
          <p:cNvPr id="89" name="Image 88"/>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65167" b="98500" l="48125" r="65500">
                        <a14:foregroundMark x1="60625" y1="89333" x2="60625" y2="89333"/>
                        <a14:foregroundMark x1="62125" y1="88833" x2="62125" y2="88833"/>
                        <a14:foregroundMark x1="61000" y1="90333" x2="61000" y2="90333"/>
                        <a14:foregroundMark x1="59875" y1="91000" x2="59875" y2="91000"/>
                        <a14:foregroundMark x1="59500" y1="89500" x2="59500" y2="89500"/>
                        <a14:foregroundMark x1="63375" y1="79333" x2="63375" y2="79333"/>
                        <a14:backgroundMark x1="63625" y1="81833" x2="63625" y2="81833"/>
                        <a14:backgroundMark x1="62375" y1="79333" x2="62375" y2="79333"/>
                        <a14:backgroundMark x1="63875" y1="78000" x2="63875" y2="78000"/>
                        <a14:backgroundMark x1="58750" y1="82167" x2="58750" y2="82167"/>
                        <a14:backgroundMark x1="58500" y1="81333" x2="58500" y2="81333"/>
                      </a14:backgroundRemoval>
                    </a14:imgEffect>
                  </a14:imgLayer>
                </a14:imgProps>
              </a:ext>
              <a:ext uri="{28A0092B-C50C-407E-A947-70E740481C1C}">
                <a14:useLocalDpi xmlns:a14="http://schemas.microsoft.com/office/drawing/2010/main" val="0"/>
              </a:ext>
            </a:extLst>
          </a:blip>
          <a:srcRect l="47768" t="64967" r="33911"/>
          <a:stretch/>
        </p:blipFill>
        <p:spPr>
          <a:xfrm>
            <a:off x="6110800" y="1065224"/>
            <a:ext cx="1093725" cy="1568511"/>
          </a:xfrm>
          <a:prstGeom prst="rect">
            <a:avLst/>
          </a:prstGeom>
        </p:spPr>
      </p:pic>
      <p:pic>
        <p:nvPicPr>
          <p:cNvPr id="19" name="Image 18"/>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85" b="31852" l="36900" r="66200"/>
                    </a14:imgEffect>
                  </a14:imgLayer>
                </a14:imgProps>
              </a:ext>
              <a:ext uri="{28A0092B-C50C-407E-A947-70E740481C1C}">
                <a14:useLocalDpi xmlns:a14="http://schemas.microsoft.com/office/drawing/2010/main" val="0"/>
              </a:ext>
            </a:extLst>
          </a:blip>
          <a:srcRect l="39498" t="780" r="37069" b="68675"/>
          <a:stretch/>
        </p:blipFill>
        <p:spPr>
          <a:xfrm>
            <a:off x="6956954" y="2091549"/>
            <a:ext cx="618341" cy="870513"/>
          </a:xfrm>
          <a:prstGeom prst="rect">
            <a:avLst/>
          </a:prstGeom>
        </p:spPr>
      </p:pic>
      <p:pic>
        <p:nvPicPr>
          <p:cNvPr id="95" name="Image 94"/>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4739" b="86765" l="51573" r="94580">
                        <a14:foregroundMark x1="73776" y1="19444" x2="73776" y2="19444"/>
                        <a14:foregroundMark x1="77273" y1="13235" x2="77273" y2="13235"/>
                        <a14:foregroundMark x1="83916" y1="19118" x2="83916" y2="19118"/>
                        <a14:foregroundMark x1="84266" y1="68954" x2="84266" y2="68954"/>
                        <a14:foregroundMark x1="83566" y1="65850" x2="83566" y2="65850"/>
                        <a14:foregroundMark x1="61713" y1="19771" x2="61713" y2="19771"/>
                        <a14:foregroundMark x1="67483" y1="18464" x2="67483" y2="18464"/>
                      </a14:backgroundRemoval>
                    </a14:imgEffect>
                  </a14:imgLayer>
                </a14:imgProps>
              </a:ext>
              <a:ext uri="{28A0092B-C50C-407E-A947-70E740481C1C}">
                <a14:useLocalDpi xmlns:a14="http://schemas.microsoft.com/office/drawing/2010/main" val="0"/>
              </a:ext>
            </a:extLst>
          </a:blip>
          <a:srcRect l="49033" b="10805"/>
          <a:stretch/>
        </p:blipFill>
        <p:spPr>
          <a:xfrm flipH="1">
            <a:off x="10428937" y="1785197"/>
            <a:ext cx="596044" cy="1115313"/>
          </a:xfrm>
          <a:prstGeom prst="rect">
            <a:avLst/>
          </a:prstGeom>
        </p:spPr>
      </p:pic>
      <p:pic>
        <p:nvPicPr>
          <p:cNvPr id="112" name="Image 111"/>
          <p:cNvPicPr>
            <a:picLocks noChangeAspect="1"/>
          </p:cNvPicPr>
          <p:nvPr/>
        </p:nvPicPr>
        <p:blipFill rotWithShape="1">
          <a:blip r:embed="rId11" cstate="print">
            <a:extLst>
              <a:ext uri="{BEBA8EAE-BF5A-486C-A8C5-ECC9F3942E4B}">
                <a14:imgProps xmlns:a14="http://schemas.microsoft.com/office/drawing/2010/main">
                  <a14:imgLayer r:embed="rId3">
                    <a14:imgEffect>
                      <a14:backgroundRemoval t="1250" b="41250" l="51375" r="95000"/>
                    </a14:imgEffect>
                  </a14:imgLayer>
                </a14:imgProps>
              </a:ext>
              <a:ext uri="{28A0092B-C50C-407E-A947-70E740481C1C}">
                <a14:useLocalDpi xmlns:a14="http://schemas.microsoft.com/office/drawing/2010/main" val="0"/>
              </a:ext>
            </a:extLst>
          </a:blip>
          <a:srcRect l="50335" b="58807"/>
          <a:stretch/>
        </p:blipFill>
        <p:spPr>
          <a:xfrm>
            <a:off x="6511042" y="2310552"/>
            <a:ext cx="1770479" cy="1468468"/>
          </a:xfrm>
          <a:prstGeom prst="rect">
            <a:avLst/>
          </a:prstGeom>
        </p:spPr>
      </p:pic>
      <p:sp>
        <p:nvSpPr>
          <p:cNvPr id="113" name="ZoneTexte 112"/>
          <p:cNvSpPr txBox="1"/>
          <p:nvPr/>
        </p:nvSpPr>
        <p:spPr>
          <a:xfrm>
            <a:off x="4735987" y="2243766"/>
            <a:ext cx="2595361" cy="646331"/>
          </a:xfrm>
          <a:prstGeom prst="rect">
            <a:avLst/>
          </a:prstGeom>
          <a:noFill/>
          <a:scene3d>
            <a:camera prst="isometricLeftDown"/>
            <a:lightRig rig="threePt" dir="t"/>
          </a:scene3d>
        </p:spPr>
        <p:txBody>
          <a:bodyPr wrap="square" rtlCol="0">
            <a:spAutoFit/>
          </a:bodyPr>
          <a:lstStyle/>
          <a:p>
            <a:r>
              <a:rPr lang="fr-FR" sz="3600" dirty="0" smtClean="0">
                <a:solidFill>
                  <a:srgbClr val="C00000"/>
                </a:solidFill>
              </a:rPr>
              <a:t>GUICHETS</a:t>
            </a:r>
            <a:endParaRPr lang="fr-FR" sz="3600" dirty="0">
              <a:solidFill>
                <a:srgbClr val="C00000"/>
              </a:solidFill>
            </a:endParaRPr>
          </a:p>
        </p:txBody>
      </p:sp>
      <p:pic>
        <p:nvPicPr>
          <p:cNvPr id="114" name="Image 113"/>
          <p:cNvPicPr>
            <a:picLocks noChangeAspect="1"/>
          </p:cNvPicPr>
          <p:nvPr/>
        </p:nvPicPr>
        <p:blipFill rotWithShape="1">
          <a:blip r:embed="rId11" cstate="print">
            <a:extLst>
              <a:ext uri="{BEBA8EAE-BF5A-486C-A8C5-ECC9F3942E4B}">
                <a14:imgProps xmlns:a14="http://schemas.microsoft.com/office/drawing/2010/main">
                  <a14:imgLayer r:embed="rId3">
                    <a14:imgEffect>
                      <a14:backgroundRemoval t="1250" b="41250" l="51375" r="95000"/>
                    </a14:imgEffect>
                  </a14:imgLayer>
                </a14:imgProps>
              </a:ext>
              <a:ext uri="{28A0092B-C50C-407E-A947-70E740481C1C}">
                <a14:useLocalDpi xmlns:a14="http://schemas.microsoft.com/office/drawing/2010/main" val="0"/>
              </a:ext>
            </a:extLst>
          </a:blip>
          <a:srcRect l="50335" b="58807"/>
          <a:stretch/>
        </p:blipFill>
        <p:spPr>
          <a:xfrm>
            <a:off x="7281971" y="2731858"/>
            <a:ext cx="1770479" cy="1468468"/>
          </a:xfrm>
          <a:prstGeom prst="rect">
            <a:avLst/>
          </a:prstGeom>
        </p:spPr>
      </p:pic>
      <p:pic>
        <p:nvPicPr>
          <p:cNvPr id="120" name="Image 119"/>
          <p:cNvPicPr>
            <a:picLocks noChangeAspect="1"/>
          </p:cNvPicPr>
          <p:nvPr/>
        </p:nvPicPr>
        <p:blipFill rotWithShape="1">
          <a:blip r:embed="rId12" cstate="print">
            <a:extLst>
              <a:ext uri="{BEBA8EAE-BF5A-486C-A8C5-ECC9F3942E4B}">
                <a14:imgProps xmlns:a14="http://schemas.microsoft.com/office/drawing/2010/main">
                  <a14:imgLayer r:embed="rId13">
                    <a14:imgEffect>
                      <a14:backgroundRemoval t="53231" b="90000" l="10000" r="68538">
                        <a14:foregroundMark x1="52308" y1="68692" x2="52308" y2="68692"/>
                      </a14:backgroundRemoval>
                    </a14:imgEffect>
                  </a14:imgLayer>
                </a14:imgProps>
              </a:ext>
              <a:ext uri="{28A0092B-C50C-407E-A947-70E740481C1C}">
                <a14:useLocalDpi xmlns:a14="http://schemas.microsoft.com/office/drawing/2010/main" val="0"/>
              </a:ext>
            </a:extLst>
          </a:blip>
          <a:srcRect l="25396" t="53605" r="35988" b="12295"/>
          <a:stretch/>
        </p:blipFill>
        <p:spPr>
          <a:xfrm flipH="1">
            <a:off x="8625893" y="2351801"/>
            <a:ext cx="1818651" cy="1605949"/>
          </a:xfrm>
          <a:prstGeom prst="rect">
            <a:avLst/>
          </a:prstGeom>
        </p:spPr>
      </p:pic>
      <p:pic>
        <p:nvPicPr>
          <p:cNvPr id="121" name="Image 120"/>
          <p:cNvPicPr>
            <a:picLocks noChangeAspect="1"/>
          </p:cNvPicPr>
          <p:nvPr/>
        </p:nvPicPr>
        <p:blipFill rotWithShape="1">
          <a:blip r:embed="rId14" cstate="print">
            <a:extLst>
              <a:ext uri="{BEBA8EAE-BF5A-486C-A8C5-ECC9F3942E4B}">
                <a14:imgProps xmlns:a14="http://schemas.microsoft.com/office/drawing/2010/main">
                  <a14:imgLayer r:embed="rId15">
                    <a14:imgEffect>
                      <a14:backgroundRemoval t="62329" b="89192" l="0" r="23455">
                        <a14:foregroundMark x1="13636" y1="65268" x2="13636" y2="65268"/>
                        <a14:foregroundMark x1="14182" y1="64113" x2="14182" y2="64113"/>
                        <a14:foregroundMark x1="13455" y1="66527" x2="13455" y2="66527"/>
                        <a14:foregroundMark x1="6455" y1="81532" x2="6455" y2="81532"/>
                        <a14:foregroundMark x1="14000" y1="85939" x2="14000" y2="85939"/>
                      </a14:backgroundRemoval>
                    </a14:imgEffect>
                  </a14:imgLayer>
                </a14:imgProps>
              </a:ext>
              <a:ext uri="{28A0092B-C50C-407E-A947-70E740481C1C}">
                <a14:useLocalDpi xmlns:a14="http://schemas.microsoft.com/office/drawing/2010/main" val="0"/>
              </a:ext>
            </a:extLst>
          </a:blip>
          <a:srcRect t="63346" r="76447" b="10312"/>
          <a:stretch/>
        </p:blipFill>
        <p:spPr>
          <a:xfrm>
            <a:off x="6360164" y="3306844"/>
            <a:ext cx="1076852" cy="1043796"/>
          </a:xfrm>
          <a:prstGeom prst="rect">
            <a:avLst/>
          </a:prstGeom>
        </p:spPr>
      </p:pic>
      <p:sp>
        <p:nvSpPr>
          <p:cNvPr id="82" name="ZoneTexte 81"/>
          <p:cNvSpPr txBox="1"/>
          <p:nvPr/>
        </p:nvSpPr>
        <p:spPr>
          <a:xfrm>
            <a:off x="5148678" y="4895049"/>
            <a:ext cx="4111693" cy="1107996"/>
          </a:xfrm>
          <a:prstGeom prst="rect">
            <a:avLst/>
          </a:prstGeom>
          <a:noFill/>
          <a:scene3d>
            <a:camera prst="isometricRightUp"/>
            <a:lightRig rig="threePt" dir="t"/>
          </a:scene3d>
        </p:spPr>
        <p:txBody>
          <a:bodyPr wrap="square" rtlCol="0">
            <a:spAutoFit/>
          </a:bodyPr>
          <a:lstStyle/>
          <a:p>
            <a:r>
              <a:rPr lang="fr-FR" sz="6600" dirty="0" smtClean="0">
                <a:solidFill>
                  <a:srgbClr val="C00000"/>
                </a:solidFill>
              </a:rPr>
              <a:t>AGENCE</a:t>
            </a:r>
            <a:endParaRPr lang="fr-FR" sz="6600" dirty="0">
              <a:solidFill>
                <a:srgbClr val="C00000"/>
              </a:solidFill>
            </a:endParaRPr>
          </a:p>
        </p:txBody>
      </p:sp>
      <p:pic>
        <p:nvPicPr>
          <p:cNvPr id="123" name="Picture 2" descr="https://image.shutterstock.com/z/stock-vector-bank-isometric-set-including-staff-and-visitors-office-interior-elements-atm-and-money-684677017.jpg"/>
          <p:cNvPicPr>
            <a:picLocks noChangeAspect="1" noChangeArrowheads="1"/>
          </p:cNvPicPr>
          <p:nvPr/>
        </p:nvPicPr>
        <p:blipFill rotWithShape="1">
          <a:blip r:embed="rId16">
            <a:extLst>
              <a:ext uri="{BEBA8EAE-BF5A-486C-A8C5-ECC9F3942E4B}">
                <a14:imgProps xmlns:a14="http://schemas.microsoft.com/office/drawing/2010/main">
                  <a14:imgLayer r:embed="rId17">
                    <a14:imgEffect>
                      <a14:backgroundRemoval t="38308" b="48769" l="58867" r="68400"/>
                    </a14:imgEffect>
                  </a14:imgLayer>
                </a14:imgProps>
              </a:ext>
              <a:ext uri="{28A0092B-C50C-407E-A947-70E740481C1C}">
                <a14:useLocalDpi xmlns:a14="http://schemas.microsoft.com/office/drawing/2010/main" val="0"/>
              </a:ext>
            </a:extLst>
          </a:blip>
          <a:srcRect l="59057" t="37184" r="30556" b="51436"/>
          <a:stretch/>
        </p:blipFill>
        <p:spPr bwMode="auto">
          <a:xfrm>
            <a:off x="7896779" y="2401728"/>
            <a:ext cx="906398" cy="86062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thumbs.dreamstime.com/b/isometric-flat-d-concept-interior-waiting-room-airport-living-inside-people-start-landing-81617586.jpg"/>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3521" b="24489" l="63958" r="71813"/>
                    </a14:imgEffect>
                  </a14:imgLayer>
                </a14:imgProps>
              </a:ext>
              <a:ext uri="{28A0092B-C50C-407E-A947-70E740481C1C}">
                <a14:useLocalDpi xmlns:a14="http://schemas.microsoft.com/office/drawing/2010/main" val="0"/>
              </a:ext>
            </a:extLst>
          </a:blip>
          <a:srcRect l="62976" t="12150" r="27205" b="74140"/>
          <a:stretch/>
        </p:blipFill>
        <p:spPr bwMode="auto">
          <a:xfrm flipH="1">
            <a:off x="2296344" y="2087695"/>
            <a:ext cx="748146" cy="77308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thumbs.dreamstime.com/b/isometric-flat-d-concept-interior-waiting-room-airport-living-inside-people-start-landing-81617586.jpg"/>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3521" b="24489" l="63958" r="71813"/>
                    </a14:imgEffect>
                  </a14:imgLayer>
                </a14:imgProps>
              </a:ext>
              <a:ext uri="{28A0092B-C50C-407E-A947-70E740481C1C}">
                <a14:useLocalDpi xmlns:a14="http://schemas.microsoft.com/office/drawing/2010/main" val="0"/>
              </a:ext>
            </a:extLst>
          </a:blip>
          <a:srcRect l="62976" t="12150" r="27205" b="74140"/>
          <a:stretch/>
        </p:blipFill>
        <p:spPr bwMode="auto">
          <a:xfrm flipH="1">
            <a:off x="1567764" y="2531670"/>
            <a:ext cx="748146" cy="77308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thumbs.dreamstime.com/b/isometric-flat-d-concept-interior-waiting-room-airport-living-inside-people-start-landing-81617586.jpg"/>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3521" b="24489" l="63958" r="71813"/>
                    </a14:imgEffect>
                  </a14:imgLayer>
                </a14:imgProps>
              </a:ext>
              <a:ext uri="{28A0092B-C50C-407E-A947-70E740481C1C}">
                <a14:useLocalDpi xmlns:a14="http://schemas.microsoft.com/office/drawing/2010/main" val="0"/>
              </a:ext>
            </a:extLst>
          </a:blip>
          <a:srcRect l="62976" t="12150" r="27205" b="74140"/>
          <a:stretch/>
        </p:blipFill>
        <p:spPr bwMode="auto">
          <a:xfrm flipH="1">
            <a:off x="6370132" y="171203"/>
            <a:ext cx="748146" cy="77308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s://thumbs.dreamstime.com/b/isometric-flat-d-concept-interior-waiting-room-airport-living-inside-people-start-landing-81617586.jpg"/>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3521" b="24489" l="63958" r="71813"/>
                    </a14:imgEffect>
                  </a14:imgLayer>
                </a14:imgProps>
              </a:ext>
              <a:ext uri="{28A0092B-C50C-407E-A947-70E740481C1C}">
                <a14:useLocalDpi xmlns:a14="http://schemas.microsoft.com/office/drawing/2010/main" val="0"/>
              </a:ext>
            </a:extLst>
          </a:blip>
          <a:srcRect l="62976" t="12150" r="27205" b="74140"/>
          <a:stretch/>
        </p:blipFill>
        <p:spPr bwMode="auto">
          <a:xfrm flipH="1">
            <a:off x="3028649" y="1712307"/>
            <a:ext cx="748146" cy="77308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https://thumb1.shutterstock.com/display_pic_with_logo/2843668/693588388/stock-vector-isometric-set-vector-online-payment-systems-and-self-service-payments-terminals-debit-credit-card-693588388.jpg"/>
          <p:cNvPicPr>
            <a:picLocks noChangeAspect="1" noChangeArrowheads="1"/>
          </p:cNvPicPr>
          <p:nvPr/>
        </p:nvPicPr>
        <p:blipFill rotWithShape="1">
          <a:blip r:embed="rId20" cstate="print">
            <a:extLst>
              <a:ext uri="{BEBA8EAE-BF5A-486C-A8C5-ECC9F3942E4B}">
                <a14:imgProps xmlns:a14="http://schemas.microsoft.com/office/drawing/2010/main">
                  <a14:imgLayer r:embed="rId21">
                    <a14:imgEffect>
                      <a14:backgroundRemoval t="10000" b="90000" l="76889" r="97778">
                        <a14:foregroundMark x1="81111" y1="40000" x2="81111" y2="40000"/>
                        <a14:foregroundMark x1="83778" y1="30345" x2="83778" y2="30345"/>
                        <a14:foregroundMark x1="83333" y1="29310" x2="83333" y2="29310"/>
                        <a14:foregroundMark x1="84000" y1="25517" x2="84000" y2="25517"/>
                        <a14:foregroundMark x1="86222" y1="20345" x2="86222" y2="20345"/>
                        <a14:foregroundMark x1="86444" y1="17931" x2="86444" y2="17931"/>
                      </a14:backgroundRemoval>
                    </a14:imgEffect>
                  </a14:imgLayer>
                </a14:imgProps>
              </a:ext>
              <a:ext uri="{28A0092B-C50C-407E-A947-70E740481C1C}">
                <a14:useLocalDpi xmlns:a14="http://schemas.microsoft.com/office/drawing/2010/main" val="0"/>
              </a:ext>
            </a:extLst>
          </a:blip>
          <a:srcRect l="78601"/>
          <a:stretch/>
        </p:blipFill>
        <p:spPr bwMode="auto">
          <a:xfrm>
            <a:off x="5662022" y="2892668"/>
            <a:ext cx="385068" cy="1159641"/>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p:cNvPicPr>
            <a:picLocks noChangeAspect="1"/>
          </p:cNvPicPr>
          <p:nvPr/>
        </p:nvPicPr>
        <p:blipFill rotWithShape="1">
          <a:blip r:embed="rId22" cstate="print">
            <a:extLst>
              <a:ext uri="{BEBA8EAE-BF5A-486C-A8C5-ECC9F3942E4B}">
                <a14:imgProps xmlns:a14="http://schemas.microsoft.com/office/drawing/2010/main">
                  <a14:imgLayer r:embed="rId3">
                    <a14:imgEffect>
                      <a14:backgroundRemoval t="53125" b="91375" l="53125" r="88875">
                        <a14:backgroundMark x1="67750" y1="87875" x2="67750" y2="87875"/>
                        <a14:backgroundMark x1="71500" y1="89000" x2="71500" y2="89000"/>
                      </a14:backgroundRemoval>
                    </a14:imgEffect>
                  </a14:imgLayer>
                </a14:imgProps>
              </a:ext>
              <a:ext uri="{28A0092B-C50C-407E-A947-70E740481C1C}">
                <a14:useLocalDpi xmlns:a14="http://schemas.microsoft.com/office/drawing/2010/main" val="0"/>
              </a:ext>
            </a:extLst>
          </a:blip>
          <a:srcRect l="52400" t="51449" r="9077" b="8324"/>
          <a:stretch/>
        </p:blipFill>
        <p:spPr>
          <a:xfrm flipH="1">
            <a:off x="2640718" y="2494173"/>
            <a:ext cx="1215213" cy="1268984"/>
          </a:xfrm>
          <a:prstGeom prst="rect">
            <a:avLst/>
          </a:prstGeom>
        </p:spPr>
      </p:pic>
      <p:pic>
        <p:nvPicPr>
          <p:cNvPr id="88" name="Image 87"/>
          <p:cNvPicPr>
            <a:picLocks noChangeAspect="1"/>
          </p:cNvPicPr>
          <p:nvPr/>
        </p:nvPicPr>
        <p:blipFill rotWithShape="1">
          <a:blip r:embed="rId23" cstate="print">
            <a:extLst>
              <a:ext uri="{BEBA8EAE-BF5A-486C-A8C5-ECC9F3942E4B}">
                <a14:imgProps xmlns:a14="http://schemas.microsoft.com/office/drawing/2010/main">
                  <a14:imgLayer r:embed="rId24">
                    <a14:imgEffect>
                      <a14:backgroundRemoval t="18169" b="64789" l="40419" r="56911">
                        <a14:foregroundMark x1="43508" y1="47394" x2="43508" y2="47394"/>
                        <a14:foregroundMark x1="44607" y1="43732" x2="44607" y2="43732"/>
                        <a14:foregroundMark x1="44293" y1="59366" x2="44293" y2="59366"/>
                        <a14:foregroundMark x1="41832" y1="59718" x2="41832" y2="59718"/>
                        <a14:foregroundMark x1="44607" y1="54577" x2="44607" y2="54577"/>
                        <a14:foregroundMark x1="42827" y1="53803" x2="42827" y2="53803"/>
                        <a14:foregroundMark x1="42932" y1="49507" x2="42932" y2="49507"/>
                        <a14:foregroundMark x1="44241" y1="40282" x2="44241" y2="40282"/>
                        <a14:foregroundMark x1="45131" y1="39366" x2="45131" y2="39366"/>
                        <a14:foregroundMark x1="51937" y1="24930" x2="51937" y2="24930"/>
                        <a14:foregroundMark x1="43194" y1="41338" x2="43194" y2="41338"/>
                        <a14:foregroundMark x1="43560" y1="43592" x2="43560" y2="43592"/>
                        <a14:foregroundMark x1="44293" y1="46056" x2="44293" y2="46056"/>
                        <a14:foregroundMark x1="44764" y1="49718" x2="44764" y2="49718"/>
                        <a14:foregroundMark x1="44660" y1="52606" x2="44660" y2="52606"/>
                        <a14:foregroundMark x1="43770" y1="53099" x2="43770" y2="53099"/>
                        <a14:foregroundMark x1="45026" y1="37746" x2="45026" y2="37746"/>
                      </a14:backgroundRemoval>
                    </a14:imgEffect>
                  </a14:imgLayer>
                </a14:imgProps>
              </a:ext>
              <a:ext uri="{28A0092B-C50C-407E-A947-70E740481C1C}">
                <a14:useLocalDpi xmlns:a14="http://schemas.microsoft.com/office/drawing/2010/main" val="0"/>
              </a:ext>
            </a:extLst>
          </a:blip>
          <a:srcRect l="38986" t="18642" r="42749" b="36373"/>
          <a:stretch/>
        </p:blipFill>
        <p:spPr>
          <a:xfrm flipH="1">
            <a:off x="6511772" y="3946092"/>
            <a:ext cx="610986" cy="1118734"/>
          </a:xfrm>
          <a:prstGeom prst="rect">
            <a:avLst/>
          </a:prstGeom>
        </p:spPr>
      </p:pic>
      <p:pic>
        <p:nvPicPr>
          <p:cNvPr id="92" name="Image 91"/>
          <p:cNvPicPr>
            <a:picLocks noChangeAspect="1"/>
          </p:cNvPicPr>
          <p:nvPr/>
        </p:nvPicPr>
        <p:blipFill rotWithShape="1">
          <a:blip r:embed="rId25" cstate="print">
            <a:extLst>
              <a:ext uri="{BEBA8EAE-BF5A-486C-A8C5-ECC9F3942E4B}">
                <a14:imgProps xmlns:a14="http://schemas.microsoft.com/office/drawing/2010/main">
                  <a14:imgLayer r:embed="rId26">
                    <a14:imgEffect>
                      <a14:backgroundRemoval t="2875" b="29625" l="29250" r="57500"/>
                    </a14:imgEffect>
                  </a14:imgLayer>
                </a14:imgProps>
              </a:ext>
              <a:ext uri="{28A0092B-C50C-407E-A947-70E740481C1C}">
                <a14:useLocalDpi xmlns:a14="http://schemas.microsoft.com/office/drawing/2010/main" val="0"/>
              </a:ext>
            </a:extLst>
          </a:blip>
          <a:srcRect l="31336" r="42490" b="71010"/>
          <a:stretch/>
        </p:blipFill>
        <p:spPr>
          <a:xfrm flipH="1">
            <a:off x="3776795" y="2043340"/>
            <a:ext cx="1143000" cy="1265929"/>
          </a:xfrm>
          <a:prstGeom prst="rect">
            <a:avLst/>
          </a:prstGeom>
        </p:spPr>
      </p:pic>
      <p:pic>
        <p:nvPicPr>
          <p:cNvPr id="13" name="Image 12"/>
          <p:cNvPicPr>
            <a:picLocks noChangeAspect="1"/>
          </p:cNvPicPr>
          <p:nvPr/>
        </p:nvPicPr>
        <p:blipFill>
          <a:blip r:embed="rId27" cstate="print">
            <a:extLst>
              <a:ext uri="{BEBA8EAE-BF5A-486C-A8C5-ECC9F3942E4B}">
                <a14:imgProps xmlns:a14="http://schemas.microsoft.com/office/drawing/2010/main">
                  <a14:imgLayer r:embed="rId28">
                    <a14:imgEffect>
                      <a14:backgroundRemoval t="8000" b="90000" l="6250" r="90000">
                        <a14:foregroundMark x1="36750" y1="77000" x2="36750" y2="77000"/>
                        <a14:foregroundMark x1="32750" y1="71333" x2="32750" y2="71333"/>
                        <a14:backgroundMark x1="77000" y1="59333" x2="77000" y2="59333"/>
                      </a14:backgroundRemoval>
                    </a14:imgEffect>
                  </a14:imgLayer>
                </a14:imgProps>
              </a:ext>
              <a:ext uri="{28A0092B-C50C-407E-A947-70E740481C1C}">
                <a14:useLocalDpi xmlns:a14="http://schemas.microsoft.com/office/drawing/2010/main" val="0"/>
              </a:ext>
            </a:extLst>
          </a:blip>
          <a:stretch>
            <a:fillRect/>
          </a:stretch>
        </p:blipFill>
        <p:spPr>
          <a:xfrm>
            <a:off x="3804027" y="2071599"/>
            <a:ext cx="1029958" cy="772469"/>
          </a:xfrm>
          <a:prstGeom prst="rect">
            <a:avLst/>
          </a:prstGeom>
        </p:spPr>
      </p:pic>
      <p:pic>
        <p:nvPicPr>
          <p:cNvPr id="99" name="Image 98"/>
          <p:cNvPicPr>
            <a:picLocks noChangeAspect="1"/>
          </p:cNvPicPr>
          <p:nvPr/>
        </p:nvPicPr>
        <p:blipFill rotWithShape="1">
          <a:blip r:embed="rId25" cstate="print">
            <a:extLst>
              <a:ext uri="{BEBA8EAE-BF5A-486C-A8C5-ECC9F3942E4B}">
                <a14:imgProps xmlns:a14="http://schemas.microsoft.com/office/drawing/2010/main">
                  <a14:imgLayer r:embed="rId26">
                    <a14:imgEffect>
                      <a14:backgroundRemoval t="2875" b="29625" l="29250" r="57500"/>
                    </a14:imgEffect>
                  </a14:imgLayer>
                </a14:imgProps>
              </a:ext>
              <a:ext uri="{28A0092B-C50C-407E-A947-70E740481C1C}">
                <a14:useLocalDpi xmlns:a14="http://schemas.microsoft.com/office/drawing/2010/main" val="0"/>
              </a:ext>
            </a:extLst>
          </a:blip>
          <a:srcRect l="31336" r="42490" b="71010"/>
          <a:stretch/>
        </p:blipFill>
        <p:spPr>
          <a:xfrm flipH="1">
            <a:off x="4453876" y="2435218"/>
            <a:ext cx="1143000" cy="1265929"/>
          </a:xfrm>
          <a:prstGeom prst="rect">
            <a:avLst/>
          </a:prstGeom>
        </p:spPr>
      </p:pic>
      <p:pic>
        <p:nvPicPr>
          <p:cNvPr id="98" name="Image 97"/>
          <p:cNvPicPr>
            <a:picLocks noChangeAspect="1"/>
          </p:cNvPicPr>
          <p:nvPr/>
        </p:nvPicPr>
        <p:blipFill>
          <a:blip r:embed="rId29" cstate="print">
            <a:extLst>
              <a:ext uri="{BEBA8EAE-BF5A-486C-A8C5-ECC9F3942E4B}">
                <a14:imgProps xmlns:a14="http://schemas.microsoft.com/office/drawing/2010/main">
                  <a14:imgLayer r:embed="rId28">
                    <a14:imgEffect>
                      <a14:backgroundRemoval t="8000" b="90000" l="6250" r="90000">
                        <a14:foregroundMark x1="36750" y1="77000" x2="36750" y2="77000"/>
                        <a14:foregroundMark x1="32750" y1="71333" x2="32750" y2="71333"/>
                        <a14:backgroundMark x1="77000" y1="59333" x2="77000" y2="59333"/>
                      </a14:backgroundRemoval>
                    </a14:imgEffect>
                  </a14:imgLayer>
                </a14:imgProps>
              </a:ext>
              <a:ext uri="{28A0092B-C50C-407E-A947-70E740481C1C}">
                <a14:useLocalDpi xmlns:a14="http://schemas.microsoft.com/office/drawing/2010/main" val="0"/>
              </a:ext>
            </a:extLst>
          </a:blip>
          <a:stretch>
            <a:fillRect/>
          </a:stretch>
        </p:blipFill>
        <p:spPr>
          <a:xfrm>
            <a:off x="4690363" y="2562130"/>
            <a:ext cx="1029958" cy="772469"/>
          </a:xfrm>
          <a:prstGeom prst="rect">
            <a:avLst/>
          </a:prstGeom>
        </p:spPr>
      </p:pic>
      <p:sp>
        <p:nvSpPr>
          <p:cNvPr id="101" name="ZoneTexte 100"/>
          <p:cNvSpPr txBox="1"/>
          <p:nvPr/>
        </p:nvSpPr>
        <p:spPr>
          <a:xfrm rot="19264431">
            <a:off x="7467682" y="1748268"/>
            <a:ext cx="1359994" cy="707886"/>
          </a:xfrm>
          <a:prstGeom prst="rect">
            <a:avLst/>
          </a:prstGeom>
          <a:noFill/>
          <a:scene3d>
            <a:camera prst="isometricOffAxis2Left"/>
            <a:lightRig rig="threePt" dir="t"/>
          </a:scene3d>
        </p:spPr>
        <p:txBody>
          <a:bodyPr wrap="square" rtlCol="0">
            <a:spAutoFit/>
          </a:bodyPr>
          <a:lstStyle/>
          <a:p>
            <a:r>
              <a:rPr lang="fr-FR" sz="2000" dirty="0" smtClean="0">
                <a:solidFill>
                  <a:schemeClr val="bg1"/>
                </a:solidFill>
              </a:rPr>
              <a:t>ESPACE CONSEIL</a:t>
            </a:r>
            <a:endParaRPr lang="fr-FR" sz="2000" dirty="0">
              <a:solidFill>
                <a:schemeClr val="bg1"/>
              </a:solidFill>
            </a:endParaRPr>
          </a:p>
        </p:txBody>
      </p:sp>
      <p:pic>
        <p:nvPicPr>
          <p:cNvPr id="22" name="Image 21"/>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85" b="31852" l="36900" r="66200"/>
                    </a14:imgEffect>
                  </a14:imgLayer>
                </a14:imgProps>
              </a:ext>
              <a:ext uri="{28A0092B-C50C-407E-A947-70E740481C1C}">
                <a14:useLocalDpi xmlns:a14="http://schemas.microsoft.com/office/drawing/2010/main" val="0"/>
              </a:ext>
            </a:extLst>
          </a:blip>
          <a:srcRect l="39498" t="780" r="37069" b="68675"/>
          <a:stretch/>
        </p:blipFill>
        <p:spPr>
          <a:xfrm>
            <a:off x="9001877" y="1212658"/>
            <a:ext cx="618341" cy="870513"/>
          </a:xfrm>
          <a:prstGeom prst="rect">
            <a:avLst/>
          </a:prstGeom>
        </p:spPr>
      </p:pic>
      <p:pic>
        <p:nvPicPr>
          <p:cNvPr id="29" name="Image 28"/>
          <p:cNvPicPr>
            <a:picLocks noChangeAspect="1"/>
          </p:cNvPicPr>
          <p:nvPr/>
        </p:nvPicPr>
        <p:blipFill rotWithShape="1">
          <a:blip r:embed="rId30" cstate="print">
            <a:extLst>
              <a:ext uri="{BEBA8EAE-BF5A-486C-A8C5-ECC9F3942E4B}">
                <a14:imgProps xmlns:a14="http://schemas.microsoft.com/office/drawing/2010/main">
                  <a14:imgLayer r:embed="rId31">
                    <a14:imgEffect>
                      <a14:backgroundRemoval t="7732" b="85052" l="4663" r="92746"/>
                    </a14:imgEffect>
                  </a14:imgLayer>
                </a14:imgProps>
              </a:ext>
              <a:ext uri="{28A0092B-C50C-407E-A947-70E740481C1C}">
                <a14:useLocalDpi xmlns:a14="http://schemas.microsoft.com/office/drawing/2010/main" val="0"/>
              </a:ext>
            </a:extLst>
          </a:blip>
          <a:srcRect b="12931"/>
          <a:stretch/>
        </p:blipFill>
        <p:spPr>
          <a:xfrm flipH="1">
            <a:off x="8915408" y="1546818"/>
            <a:ext cx="1685483" cy="1475125"/>
          </a:xfrm>
          <a:prstGeom prst="rect">
            <a:avLst/>
          </a:prstGeom>
        </p:spPr>
      </p:pic>
      <p:pic>
        <p:nvPicPr>
          <p:cNvPr id="72" name="Image 71"/>
          <p:cNvPicPr>
            <a:picLocks noChangeAspect="1"/>
          </p:cNvPicPr>
          <p:nvPr/>
        </p:nvPicPr>
        <p:blipFill rotWithShape="1">
          <a:blip r:embed="rId32" cstate="print">
            <a:extLst>
              <a:ext uri="{BEBA8EAE-BF5A-486C-A8C5-ECC9F3942E4B}">
                <a14:imgProps xmlns:a14="http://schemas.microsoft.com/office/drawing/2010/main">
                  <a14:imgLayer r:embed="rId8">
                    <a14:imgEffect>
                      <a14:backgroundRemoval t="5000" b="51833" l="67500" r="96125">
                        <a14:foregroundMark x1="88125" y1="20167" x2="88125" y2="20167"/>
                        <a14:foregroundMark x1="90250" y1="23000" x2="90250" y2="23000"/>
                        <a14:foregroundMark x1="88750" y1="18000" x2="88750" y2="18000"/>
                        <a14:foregroundMark x1="83500" y1="22667" x2="83500" y2="22667"/>
                        <a14:foregroundMark x1="83250" y1="24500" x2="83250" y2="24500"/>
                        <a14:foregroundMark x1="84000" y1="27000" x2="84000" y2="27000"/>
                      </a14:backgroundRemoval>
                    </a14:imgEffect>
                  </a14:imgLayer>
                </a14:imgProps>
              </a:ext>
              <a:ext uri="{28A0092B-C50C-407E-A947-70E740481C1C}">
                <a14:useLocalDpi xmlns:a14="http://schemas.microsoft.com/office/drawing/2010/main" val="0"/>
              </a:ext>
            </a:extLst>
          </a:blip>
          <a:srcRect l="63245" t="14695" b="51305"/>
          <a:stretch/>
        </p:blipFill>
        <p:spPr>
          <a:xfrm flipH="1">
            <a:off x="3761358" y="4225337"/>
            <a:ext cx="2082691" cy="1444958"/>
          </a:xfrm>
          <a:prstGeom prst="rect">
            <a:avLst/>
          </a:prstGeom>
        </p:spPr>
      </p:pic>
      <p:pic>
        <p:nvPicPr>
          <p:cNvPr id="105" name="Picture 2" descr="https://thumbs.dreamstime.com/b/isometric-flat-d-concept-interior-waiting-room-airport-living-inside-people-start-landing-81617586.jpg"/>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3521" b="24489" l="63958" r="71813"/>
                    </a14:imgEffect>
                  </a14:imgLayer>
                </a14:imgProps>
              </a:ext>
              <a:ext uri="{28A0092B-C50C-407E-A947-70E740481C1C}">
                <a14:useLocalDpi xmlns:a14="http://schemas.microsoft.com/office/drawing/2010/main" val="0"/>
              </a:ext>
            </a:extLst>
          </a:blip>
          <a:srcRect l="62976" t="12150" r="27205" b="74140"/>
          <a:stretch/>
        </p:blipFill>
        <p:spPr bwMode="auto">
          <a:xfrm flipH="1">
            <a:off x="5776661" y="449291"/>
            <a:ext cx="748146" cy="7730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thumbs.dreamstime.com/b/isometric-office-elements-set-isolated-workplace-colorful-furniture-tables-business-machines-people-characters-vector-82646149.jpg"/>
          <p:cNvPicPr>
            <a:picLocks noChangeAspect="1" noChangeArrowheads="1"/>
          </p:cNvPicPr>
          <p:nvPr/>
        </p:nvPicPr>
        <p:blipFill rotWithShape="1">
          <a:blip r:embed="rId33">
            <a:extLst>
              <a:ext uri="{BEBA8EAE-BF5A-486C-A8C5-ECC9F3942E4B}">
                <a14:imgProps xmlns:a14="http://schemas.microsoft.com/office/drawing/2010/main">
                  <a14:imgLayer r:embed="rId34">
                    <a14:imgEffect>
                      <a14:backgroundRemoval t="47500" b="69875" l="5250" r="21000">
                        <a14:foregroundMark x1="12375" y1="50750" x2="12375" y2="50750"/>
                        <a14:foregroundMark x1="9375" y1="51125" x2="9375" y2="51125"/>
                        <a14:foregroundMark x1="14375" y1="50500" x2="14375" y2="50500"/>
                        <a14:foregroundMark x1="16625" y1="53875" x2="16625" y2="53875"/>
                        <a14:foregroundMark x1="17625" y1="54875" x2="17625" y2="54875"/>
                        <a14:foregroundMark x1="18500" y1="55000" x2="18500" y2="55000"/>
                        <a14:foregroundMark x1="18000" y1="53875" x2="18000" y2="53875"/>
                        <a14:foregroundMark x1="10875" y1="49500" x2="10875" y2="49500"/>
                        <a14:foregroundMark x1="12000" y1="49125" x2="12000" y2="49125"/>
                        <a14:foregroundMark x1="12125" y1="48750" x2="12125" y2="48750"/>
                        <a14:foregroundMark x1="16125" y1="50375" x2="16125" y2="50375"/>
                        <a14:foregroundMark x1="14500" y1="49750" x2="14500" y2="49750"/>
                        <a14:foregroundMark x1="13375" y1="48875" x2="13375" y2="48875"/>
                        <a14:foregroundMark x1="13500" y1="48875" x2="13500" y2="48875"/>
                      </a14:backgroundRemoval>
                    </a14:imgEffect>
                  </a14:imgLayer>
                </a14:imgProps>
              </a:ext>
              <a:ext uri="{28A0092B-C50C-407E-A947-70E740481C1C}">
                <a14:useLocalDpi xmlns:a14="http://schemas.microsoft.com/office/drawing/2010/main" val="0"/>
              </a:ext>
            </a:extLst>
          </a:blip>
          <a:srcRect l="5123" t="47313" r="78654" b="30096"/>
          <a:stretch/>
        </p:blipFill>
        <p:spPr bwMode="auto">
          <a:xfrm>
            <a:off x="2373953" y="2951629"/>
            <a:ext cx="689270" cy="95986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rotWithShape="1">
          <a:blip r:embed="rId22" cstate="print">
            <a:extLst>
              <a:ext uri="{BEBA8EAE-BF5A-486C-A8C5-ECC9F3942E4B}">
                <a14:imgProps xmlns:a14="http://schemas.microsoft.com/office/drawing/2010/main">
                  <a14:imgLayer r:embed="rId3">
                    <a14:imgEffect>
                      <a14:backgroundRemoval t="53125" b="91375" l="53125" r="88875">
                        <a14:backgroundMark x1="67750" y1="87875" x2="67750" y2="87875"/>
                        <a14:backgroundMark x1="71500" y1="89000" x2="71500" y2="89000"/>
                      </a14:backgroundRemoval>
                    </a14:imgEffect>
                  </a14:imgLayer>
                </a14:imgProps>
              </a:ext>
              <a:ext uri="{28A0092B-C50C-407E-A947-70E740481C1C}">
                <a14:useLocalDpi xmlns:a14="http://schemas.microsoft.com/office/drawing/2010/main" val="0"/>
              </a:ext>
            </a:extLst>
          </a:blip>
          <a:srcRect l="52400" t="51449" r="9077" b="8324"/>
          <a:stretch/>
        </p:blipFill>
        <p:spPr>
          <a:xfrm flipH="1">
            <a:off x="1672942" y="3070554"/>
            <a:ext cx="1215213" cy="1268984"/>
          </a:xfrm>
          <a:prstGeom prst="rect">
            <a:avLst/>
          </a:prstGeom>
        </p:spPr>
      </p:pic>
      <p:pic>
        <p:nvPicPr>
          <p:cNvPr id="106" name="Image 105"/>
          <p:cNvPicPr>
            <a:picLocks noChangeAspect="1"/>
          </p:cNvPicPr>
          <p:nvPr/>
        </p:nvPicPr>
        <p:blipFill>
          <a:blip r:embed="rId27" cstate="print">
            <a:extLst>
              <a:ext uri="{BEBA8EAE-BF5A-486C-A8C5-ECC9F3942E4B}">
                <a14:imgProps xmlns:a14="http://schemas.microsoft.com/office/drawing/2010/main">
                  <a14:imgLayer r:embed="rId28">
                    <a14:imgEffect>
                      <a14:backgroundRemoval t="8000" b="90000" l="6250" r="90000">
                        <a14:foregroundMark x1="36750" y1="77000" x2="36750" y2="77000"/>
                        <a14:foregroundMark x1="32750" y1="71333" x2="32750" y2="71333"/>
                        <a14:backgroundMark x1="77000" y1="59333" x2="77000" y2="59333"/>
                      </a14:backgroundRemoval>
                    </a14:imgEffect>
                  </a14:imgLayer>
                </a14:imgProps>
              </a:ext>
              <a:ext uri="{28A0092B-C50C-407E-A947-70E740481C1C}">
                <a14:useLocalDpi xmlns:a14="http://schemas.microsoft.com/office/drawing/2010/main" val="0"/>
              </a:ext>
            </a:extLst>
          </a:blip>
          <a:stretch>
            <a:fillRect/>
          </a:stretch>
        </p:blipFill>
        <p:spPr>
          <a:xfrm>
            <a:off x="4261625" y="2343195"/>
            <a:ext cx="1029958" cy="772469"/>
          </a:xfrm>
          <a:prstGeom prst="rect">
            <a:avLst/>
          </a:prstGeom>
        </p:spPr>
      </p:pic>
      <p:pic>
        <p:nvPicPr>
          <p:cNvPr id="21" name="Image 20"/>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19656703">
            <a:off x="10053850" y="3272532"/>
            <a:ext cx="418809" cy="418809"/>
          </a:xfrm>
          <a:prstGeom prst="rect">
            <a:avLst/>
          </a:prstGeom>
        </p:spPr>
      </p:pic>
      <p:pic>
        <p:nvPicPr>
          <p:cNvPr id="25" name="Image 24"/>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19714838">
            <a:off x="9635322" y="3541966"/>
            <a:ext cx="444021" cy="444021"/>
          </a:xfrm>
          <a:prstGeom prst="rect">
            <a:avLst/>
          </a:prstGeom>
        </p:spPr>
      </p:pic>
      <p:pic>
        <p:nvPicPr>
          <p:cNvPr id="127" name="Image 12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2184783">
            <a:off x="2131360" y="5150938"/>
            <a:ext cx="418809" cy="418809"/>
          </a:xfrm>
          <a:prstGeom prst="rect">
            <a:avLst/>
          </a:prstGeom>
        </p:spPr>
      </p:pic>
      <p:pic>
        <p:nvPicPr>
          <p:cNvPr id="128" name="Image 127"/>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1820273">
            <a:off x="1665574" y="4910429"/>
            <a:ext cx="444021" cy="444021"/>
          </a:xfrm>
          <a:prstGeom prst="rect">
            <a:avLst/>
          </a:prstGeom>
        </p:spPr>
      </p:pic>
      <p:pic>
        <p:nvPicPr>
          <p:cNvPr id="129" name="Image 128"/>
          <p:cNvPicPr>
            <a:picLocks noChangeAspect="1"/>
          </p:cNvPicPr>
          <p:nvPr/>
        </p:nvPicPr>
        <p:blipFill rotWithShape="1">
          <a:blip r:embed="rId12" cstate="print">
            <a:extLst>
              <a:ext uri="{BEBA8EAE-BF5A-486C-A8C5-ECC9F3942E4B}">
                <a14:imgProps xmlns:a14="http://schemas.microsoft.com/office/drawing/2010/main">
                  <a14:imgLayer r:embed="rId13">
                    <a14:imgEffect>
                      <a14:backgroundRemoval t="53231" b="90000" l="10000" r="68538">
                        <a14:foregroundMark x1="52308" y1="68692" x2="52308" y2="68692"/>
                      </a14:backgroundRemoval>
                    </a14:imgEffect>
                  </a14:imgLayer>
                </a14:imgProps>
              </a:ext>
              <a:ext uri="{28A0092B-C50C-407E-A947-70E740481C1C}">
                <a14:useLocalDpi xmlns:a14="http://schemas.microsoft.com/office/drawing/2010/main" val="0"/>
              </a:ext>
            </a:extLst>
          </a:blip>
          <a:srcRect l="25396" t="53605" r="35988" b="12295"/>
          <a:stretch/>
        </p:blipFill>
        <p:spPr>
          <a:xfrm>
            <a:off x="1657481" y="3910371"/>
            <a:ext cx="1818651" cy="1605949"/>
          </a:xfrm>
          <a:prstGeom prst="rect">
            <a:avLst/>
          </a:prstGeom>
        </p:spPr>
      </p:pic>
      <p:sp>
        <p:nvSpPr>
          <p:cNvPr id="67" name="ZoneTexte 66"/>
          <p:cNvSpPr txBox="1"/>
          <p:nvPr/>
        </p:nvSpPr>
        <p:spPr>
          <a:xfrm>
            <a:off x="2530909" y="4264894"/>
            <a:ext cx="1840568" cy="954107"/>
          </a:xfrm>
          <a:prstGeom prst="rect">
            <a:avLst/>
          </a:prstGeom>
          <a:noFill/>
          <a:scene3d>
            <a:camera prst="isometricLeftDown"/>
            <a:lightRig rig="threePt" dir="t"/>
          </a:scene3d>
        </p:spPr>
        <p:txBody>
          <a:bodyPr wrap="none" rtlCol="0">
            <a:spAutoFit/>
          </a:bodyPr>
          <a:lstStyle/>
          <a:p>
            <a:pPr algn="ctr"/>
            <a:r>
              <a:rPr lang="fr-FR" sz="2800" dirty="0" smtClean="0">
                <a:solidFill>
                  <a:schemeClr val="bg1"/>
                </a:solidFill>
              </a:rPr>
              <a:t>CORNER </a:t>
            </a:r>
            <a:br>
              <a:rPr lang="fr-FR" sz="2800" dirty="0" smtClean="0">
                <a:solidFill>
                  <a:schemeClr val="bg1"/>
                </a:solidFill>
              </a:rPr>
            </a:br>
            <a:r>
              <a:rPr lang="fr-FR" sz="2800" dirty="0" smtClean="0">
                <a:solidFill>
                  <a:schemeClr val="bg1"/>
                </a:solidFill>
              </a:rPr>
              <a:t>DIGITAL</a:t>
            </a:r>
            <a:endParaRPr lang="fr-FR" sz="2800" dirty="0">
              <a:solidFill>
                <a:schemeClr val="bg1"/>
              </a:solidFill>
            </a:endParaRPr>
          </a:p>
        </p:txBody>
      </p:sp>
      <p:pic>
        <p:nvPicPr>
          <p:cNvPr id="81" name="Picture 2" descr="https://thumb1.shutterstock.com/display_pic_with_logo/2843668/693588388/stock-vector-isometric-set-vector-online-payment-systems-and-self-service-payments-terminals-debit-credit-card-693588388.jpg"/>
          <p:cNvPicPr>
            <a:picLocks noChangeAspect="1" noChangeArrowheads="1"/>
          </p:cNvPicPr>
          <p:nvPr/>
        </p:nvPicPr>
        <p:blipFill rotWithShape="1">
          <a:blip r:embed="rId20" cstate="print">
            <a:extLst>
              <a:ext uri="{BEBA8EAE-BF5A-486C-A8C5-ECC9F3942E4B}">
                <a14:imgProps xmlns:a14="http://schemas.microsoft.com/office/drawing/2010/main">
                  <a14:imgLayer r:embed="rId21">
                    <a14:imgEffect>
                      <a14:backgroundRemoval t="10000" b="90000" l="76889" r="97778">
                        <a14:foregroundMark x1="81111" y1="40000" x2="81111" y2="40000"/>
                        <a14:foregroundMark x1="83778" y1="30345" x2="83778" y2="30345"/>
                        <a14:foregroundMark x1="83333" y1="29310" x2="83333" y2="29310"/>
                        <a14:foregroundMark x1="84000" y1="25517" x2="84000" y2="25517"/>
                        <a14:foregroundMark x1="86222" y1="20345" x2="86222" y2="20345"/>
                        <a14:foregroundMark x1="86444" y1="17931" x2="86444" y2="17931"/>
                      </a14:backgroundRemoval>
                    </a14:imgEffect>
                  </a14:imgLayer>
                </a14:imgProps>
              </a:ext>
              <a:ext uri="{28A0092B-C50C-407E-A947-70E740481C1C}">
                <a14:useLocalDpi xmlns:a14="http://schemas.microsoft.com/office/drawing/2010/main" val="0"/>
              </a:ext>
            </a:extLst>
          </a:blip>
          <a:srcRect l="78601"/>
          <a:stretch/>
        </p:blipFill>
        <p:spPr bwMode="auto">
          <a:xfrm flipH="1">
            <a:off x="3989427" y="4726522"/>
            <a:ext cx="385068" cy="11596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ésultat de recherche d'images pour &quot;nespresso logo&quot;"/>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rot="19817337">
            <a:off x="10498667" y="3080194"/>
            <a:ext cx="338600" cy="33860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https://thumb1.shutterstock.com/display_pic_with_logo/2843668/693588388/stock-vector-isometric-set-vector-online-payment-systems-and-self-service-payments-terminals-debit-credit-card-693588388.jpg"/>
          <p:cNvPicPr>
            <a:picLocks noChangeAspect="1" noChangeArrowheads="1"/>
          </p:cNvPicPr>
          <p:nvPr/>
        </p:nvPicPr>
        <p:blipFill rotWithShape="1">
          <a:blip r:embed="rId20" cstate="print">
            <a:extLst>
              <a:ext uri="{BEBA8EAE-BF5A-486C-A8C5-ECC9F3942E4B}">
                <a14:imgProps xmlns:a14="http://schemas.microsoft.com/office/drawing/2010/main">
                  <a14:imgLayer r:embed="rId21">
                    <a14:imgEffect>
                      <a14:backgroundRemoval t="10000" b="90000" l="76889" r="97778">
                        <a14:foregroundMark x1="81111" y1="40000" x2="81111" y2="40000"/>
                        <a14:foregroundMark x1="83778" y1="30345" x2="83778" y2="30345"/>
                        <a14:foregroundMark x1="83333" y1="29310" x2="83333" y2="29310"/>
                        <a14:foregroundMark x1="84000" y1="25517" x2="84000" y2="25517"/>
                        <a14:foregroundMark x1="86222" y1="20345" x2="86222" y2="20345"/>
                        <a14:foregroundMark x1="86444" y1="17931" x2="86444" y2="17931"/>
                      </a14:backgroundRemoval>
                    </a14:imgEffect>
                  </a14:imgLayer>
                </a14:imgProps>
              </a:ext>
              <a:ext uri="{28A0092B-C50C-407E-A947-70E740481C1C}">
                <a14:useLocalDpi xmlns:a14="http://schemas.microsoft.com/office/drawing/2010/main" val="0"/>
              </a:ext>
            </a:extLst>
          </a:blip>
          <a:srcRect l="78601"/>
          <a:stretch/>
        </p:blipFill>
        <p:spPr bwMode="auto">
          <a:xfrm>
            <a:off x="5942889" y="3062264"/>
            <a:ext cx="385068" cy="1159641"/>
          </a:xfrm>
          <a:prstGeom prst="rect">
            <a:avLst/>
          </a:prstGeom>
          <a:noFill/>
          <a:extLst>
            <a:ext uri="{909E8E84-426E-40DD-AFC4-6F175D3DCCD1}">
              <a14:hiddenFill xmlns:a14="http://schemas.microsoft.com/office/drawing/2010/main">
                <a:solidFill>
                  <a:srgbClr val="FFFFFF"/>
                </a:solidFill>
              </a14:hiddenFill>
            </a:ext>
          </a:extLst>
        </p:spPr>
      </p:pic>
      <p:pic>
        <p:nvPicPr>
          <p:cNvPr id="131" name="Image 130"/>
          <p:cNvPicPr>
            <a:picLocks noChangeAspect="1"/>
          </p:cNvPicPr>
          <p:nvPr/>
        </p:nvPicPr>
        <p:blipFill rotWithShape="1">
          <a:blip r:embed="rId14" cstate="print">
            <a:extLst>
              <a:ext uri="{BEBA8EAE-BF5A-486C-A8C5-ECC9F3942E4B}">
                <a14:imgProps xmlns:a14="http://schemas.microsoft.com/office/drawing/2010/main">
                  <a14:imgLayer r:embed="rId15">
                    <a14:imgEffect>
                      <a14:backgroundRemoval t="62329" b="89192" l="0" r="23455">
                        <a14:foregroundMark x1="13636" y1="65268" x2="13636" y2="65268"/>
                        <a14:foregroundMark x1="14182" y1="64113" x2="14182" y2="64113"/>
                        <a14:foregroundMark x1="13455" y1="66527" x2="13455" y2="66527"/>
                        <a14:foregroundMark x1="6455" y1="81532" x2="6455" y2="81532"/>
                        <a14:foregroundMark x1="14000" y1="85939" x2="14000" y2="85939"/>
                      </a14:backgroundRemoval>
                    </a14:imgEffect>
                  </a14:imgLayer>
                </a14:imgProps>
              </a:ext>
              <a:ext uri="{28A0092B-C50C-407E-A947-70E740481C1C}">
                <a14:useLocalDpi xmlns:a14="http://schemas.microsoft.com/office/drawing/2010/main" val="0"/>
              </a:ext>
            </a:extLst>
          </a:blip>
          <a:srcRect t="63346" r="76447" b="10312"/>
          <a:stretch/>
        </p:blipFill>
        <p:spPr>
          <a:xfrm>
            <a:off x="6962920" y="3625693"/>
            <a:ext cx="1076852" cy="1043796"/>
          </a:xfrm>
          <a:prstGeom prst="rect">
            <a:avLst/>
          </a:prstGeom>
        </p:spPr>
      </p:pic>
      <p:sp>
        <p:nvSpPr>
          <p:cNvPr id="66" name="Ellipse 65"/>
          <p:cNvSpPr/>
          <p:nvPr/>
        </p:nvSpPr>
        <p:spPr>
          <a:xfrm>
            <a:off x="6127565" y="4634353"/>
            <a:ext cx="612741" cy="6127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1</a:t>
            </a:r>
            <a:endParaRPr lang="fr-FR" sz="3200" b="1" dirty="0"/>
          </a:p>
        </p:txBody>
      </p:sp>
      <p:sp>
        <p:nvSpPr>
          <p:cNvPr id="68" name="Timeline"/>
          <p:cNvSpPr txBox="1"/>
          <p:nvPr/>
        </p:nvSpPr>
        <p:spPr>
          <a:xfrm>
            <a:off x="421199" y="186477"/>
            <a:ext cx="9105186" cy="666849"/>
          </a:xfrm>
          <a:prstGeom prst="rect">
            <a:avLst/>
          </a:prstGeom>
          <a:ln w="3175">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all" spc="0" normalizeH="0" baseline="12500" noProof="0" dirty="0" smtClean="0">
                <a:ln>
                  <a:noFill/>
                </a:ln>
                <a:solidFill>
                  <a:srgbClr val="17222C"/>
                </a:solidFill>
                <a:effectLst/>
                <a:uLnTx/>
                <a:uFillTx/>
                <a:latin typeface="Arial"/>
                <a:ea typeface="+mn-ea"/>
                <a:cs typeface="+mn-cs"/>
                <a:sym typeface="Montserrat-Bold"/>
              </a:rPr>
              <a:t>Parcours </a:t>
            </a:r>
            <a:r>
              <a:rPr lang="fr-FR" sz="6000" dirty="0" smtClean="0">
                <a:solidFill>
                  <a:srgbClr val="C00000"/>
                </a:solidFill>
                <a:latin typeface="Arial"/>
              </a:rPr>
              <a:t>ABDELLAH</a:t>
            </a:r>
            <a:endParaRPr sz="6000" dirty="0">
              <a:solidFill>
                <a:srgbClr val="C00000"/>
              </a:solidFill>
              <a:latin typeface="Arial"/>
            </a:endParaRPr>
          </a:p>
        </p:txBody>
      </p:sp>
      <p:sp>
        <p:nvSpPr>
          <p:cNvPr id="69" name="Ellipse 68"/>
          <p:cNvSpPr/>
          <p:nvPr/>
        </p:nvSpPr>
        <p:spPr>
          <a:xfrm>
            <a:off x="2721927" y="3495943"/>
            <a:ext cx="612741" cy="6127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2</a:t>
            </a:r>
            <a:endParaRPr lang="fr-FR" sz="3200" b="1" dirty="0"/>
          </a:p>
        </p:txBody>
      </p:sp>
      <p:sp>
        <p:nvSpPr>
          <p:cNvPr id="71" name="Ellipse 70"/>
          <p:cNvSpPr/>
          <p:nvPr/>
        </p:nvSpPr>
        <p:spPr>
          <a:xfrm>
            <a:off x="7828943" y="3821542"/>
            <a:ext cx="612741" cy="6127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4</a:t>
            </a:r>
            <a:endParaRPr lang="fr-FR" sz="3200" b="1" dirty="0"/>
          </a:p>
        </p:txBody>
      </p:sp>
      <p:sp>
        <p:nvSpPr>
          <p:cNvPr id="73" name="Ellipse 72"/>
          <p:cNvSpPr/>
          <p:nvPr/>
        </p:nvSpPr>
        <p:spPr>
          <a:xfrm>
            <a:off x="4103022" y="5268984"/>
            <a:ext cx="612741" cy="6127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4</a:t>
            </a:r>
            <a:endParaRPr lang="fr-FR" sz="3200" b="1" dirty="0"/>
          </a:p>
        </p:txBody>
      </p:sp>
      <p:pic>
        <p:nvPicPr>
          <p:cNvPr id="74" name="Picture 15">
            <a:extLst>
              <a:ext uri="{FF2B5EF4-FFF2-40B4-BE49-F238E27FC236}">
                <a16:creationId xmlns:a16="http://schemas.microsoft.com/office/drawing/2014/main" id="{58B1E19B-1D91-44DE-A897-517BEB8F8754}"/>
              </a:ext>
            </a:extLst>
          </p:cNvPr>
          <p:cNvPicPr>
            <a:picLocks noChangeAspect="1"/>
          </p:cNvPicPr>
          <p:nvPr/>
        </p:nvPicPr>
        <p:blipFill>
          <a:blip r:embed="rId3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50899" y="856494"/>
            <a:ext cx="1351974" cy="1911251"/>
          </a:xfrm>
          <a:prstGeom prst="ellipse">
            <a:avLst/>
          </a:prstGeom>
          <a:ln w="190500" cap="rnd">
            <a:noFill/>
            <a:prstDash val="solid"/>
          </a:ln>
          <a:effectLst/>
          <a:scene3d>
            <a:camera prst="perspectiveFront" fov="5400000"/>
            <a:lightRig rig="threePt" dir="t">
              <a:rot lat="0" lon="0" rev="19200000"/>
            </a:lightRig>
          </a:scene3d>
          <a:sp3d extrusionH="25400">
            <a:extrusionClr>
              <a:srgbClr val="000000"/>
            </a:extrusionClr>
          </a:sp3d>
        </p:spPr>
      </p:pic>
      <p:pic>
        <p:nvPicPr>
          <p:cNvPr id="64" name="Image 63"/>
          <p:cNvPicPr>
            <a:picLocks noChangeAspect="1"/>
          </p:cNvPicPr>
          <p:nvPr/>
        </p:nvPicPr>
        <p:blipFill rotWithShape="1">
          <a:blip r:embed="rId39" cstate="print">
            <a:extLst>
              <a:ext uri="{BEBA8EAE-BF5A-486C-A8C5-ECC9F3942E4B}">
                <a14:imgProps xmlns:a14="http://schemas.microsoft.com/office/drawing/2010/main">
                  <a14:imgLayer r:embed="rId40">
                    <a14:imgEffect>
                      <a14:backgroundRemoval t="52515" b="71526" l="61455" r="70636"/>
                    </a14:imgEffect>
                  </a14:imgLayer>
                </a14:imgProps>
              </a:ext>
              <a:ext uri="{28A0092B-C50C-407E-A947-70E740481C1C}">
                <a14:useLocalDpi xmlns:a14="http://schemas.microsoft.com/office/drawing/2010/main" val="0"/>
              </a:ext>
            </a:extLst>
          </a:blip>
          <a:srcRect l="60370" t="52420" r="27963" b="26747"/>
          <a:stretch/>
        </p:blipFill>
        <p:spPr>
          <a:xfrm>
            <a:off x="3810086" y="2715843"/>
            <a:ext cx="533401" cy="1016000"/>
          </a:xfrm>
          <a:prstGeom prst="rect">
            <a:avLst/>
          </a:prstGeom>
        </p:spPr>
      </p:pic>
      <p:pic>
        <p:nvPicPr>
          <p:cNvPr id="76" name="Image 75"/>
          <p:cNvPicPr>
            <a:picLocks noChangeAspect="1"/>
          </p:cNvPicPr>
          <p:nvPr/>
        </p:nvPicPr>
        <p:blipFill rotWithShape="1">
          <a:blip r:embed="rId41" cstate="print">
            <a:extLst>
              <a:ext uri="{BEBA8EAE-BF5A-486C-A8C5-ECC9F3942E4B}">
                <a14:imgProps xmlns:a14="http://schemas.microsoft.com/office/drawing/2010/main">
                  <a14:imgLayer r:embed="rId40">
                    <a14:imgEffect>
                      <a14:backgroundRemoval t="63001" b="81415" l="28455" r="64455">
                        <a14:foregroundMark x1="36273" y1="67008" x2="36273" y2="67008"/>
                        <a14:foregroundMark x1="58000" y1="65814" x2="58000" y2="65814"/>
                        <a14:foregroundMark x1="58182" y1="64621" x2="58182" y2="64621"/>
                        <a14:foregroundMark x1="57818" y1="66667" x2="57818" y2="66667"/>
                      </a14:backgroundRemoval>
                    </a14:imgEffect>
                  </a14:imgLayer>
                </a14:imgProps>
              </a:ext>
              <a:ext uri="{28A0092B-C50C-407E-A947-70E740481C1C}">
                <a14:useLocalDpi xmlns:a14="http://schemas.microsoft.com/office/drawing/2010/main" val="0"/>
              </a:ext>
            </a:extLst>
          </a:blip>
          <a:srcRect l="29444" t="63715" r="36667" b="18229"/>
          <a:stretch/>
        </p:blipFill>
        <p:spPr>
          <a:xfrm>
            <a:off x="3226355" y="3637994"/>
            <a:ext cx="1549400" cy="880534"/>
          </a:xfrm>
          <a:prstGeom prst="rect">
            <a:avLst/>
          </a:prstGeom>
        </p:spPr>
      </p:pic>
      <p:pic>
        <p:nvPicPr>
          <p:cNvPr id="77" name="Image 76"/>
          <p:cNvPicPr>
            <a:picLocks noChangeAspect="1"/>
          </p:cNvPicPr>
          <p:nvPr/>
        </p:nvPicPr>
        <p:blipFill rotWithShape="1">
          <a:blip r:embed="rId41" cstate="print">
            <a:extLst>
              <a:ext uri="{BEBA8EAE-BF5A-486C-A8C5-ECC9F3942E4B}">
                <a14:imgProps xmlns:a14="http://schemas.microsoft.com/office/drawing/2010/main">
                  <a14:imgLayer r:embed="rId40">
                    <a14:imgEffect>
                      <a14:backgroundRemoval t="63001" b="81415" l="28455" r="64455">
                        <a14:foregroundMark x1="36273" y1="67008" x2="36273" y2="67008"/>
                        <a14:foregroundMark x1="58000" y1="65814" x2="58000" y2="65814"/>
                        <a14:foregroundMark x1="58182" y1="64621" x2="58182" y2="64621"/>
                        <a14:foregroundMark x1="57818" y1="66667" x2="57818" y2="66667"/>
                      </a14:backgroundRemoval>
                    </a14:imgEffect>
                  </a14:imgLayer>
                </a14:imgProps>
              </a:ext>
              <a:ext uri="{28A0092B-C50C-407E-A947-70E740481C1C}">
                <a14:useLocalDpi xmlns:a14="http://schemas.microsoft.com/office/drawing/2010/main" val="0"/>
              </a:ext>
            </a:extLst>
          </a:blip>
          <a:srcRect l="29444" t="63715" r="36667" b="18229"/>
          <a:stretch/>
        </p:blipFill>
        <p:spPr>
          <a:xfrm>
            <a:off x="3226355" y="3637994"/>
            <a:ext cx="1549400" cy="880534"/>
          </a:xfrm>
          <a:prstGeom prst="rect">
            <a:avLst/>
          </a:prstGeom>
        </p:spPr>
      </p:pic>
      <p:pic>
        <p:nvPicPr>
          <p:cNvPr id="78" name="Picture 2" descr="Résultat de recherche d'images pour &quot;isometric tablet&quot;"/>
          <p:cNvPicPr>
            <a:picLocks noChangeAspect="1" noChangeArrowheads="1"/>
          </p:cNvPicPr>
          <p:nvPr/>
        </p:nvPicPr>
        <p:blipFill rotWithShape="1">
          <a:blip r:embed="rId42">
            <a:extLst>
              <a:ext uri="{BEBA8EAE-BF5A-486C-A8C5-ECC9F3942E4B}">
                <a14:imgProps xmlns:a14="http://schemas.microsoft.com/office/drawing/2010/main">
                  <a14:imgLayer r:embed="rId43">
                    <a14:imgEffect>
                      <a14:backgroundRemoval t="64530" b="84325" l="73499" r="97055"/>
                    </a14:imgEffect>
                  </a14:imgLayer>
                </a14:imgProps>
              </a:ext>
              <a:ext uri="{28A0092B-C50C-407E-A947-70E740481C1C}">
                <a14:useLocalDpi xmlns:a14="http://schemas.microsoft.com/office/drawing/2010/main" val="0"/>
              </a:ext>
            </a:extLst>
          </a:blip>
          <a:srcRect l="70555" t="62056" b="13201"/>
          <a:stretch/>
        </p:blipFill>
        <p:spPr bwMode="auto">
          <a:xfrm>
            <a:off x="3757946" y="3955680"/>
            <a:ext cx="504814" cy="37406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Résultat de recherche d'images pour &quot;isometric tablet&quot;"/>
          <p:cNvPicPr>
            <a:picLocks noChangeAspect="1" noChangeArrowheads="1"/>
          </p:cNvPicPr>
          <p:nvPr/>
        </p:nvPicPr>
        <p:blipFill rotWithShape="1">
          <a:blip r:embed="rId42">
            <a:extLst>
              <a:ext uri="{BEBA8EAE-BF5A-486C-A8C5-ECC9F3942E4B}">
                <a14:imgProps xmlns:a14="http://schemas.microsoft.com/office/drawing/2010/main">
                  <a14:imgLayer r:embed="rId43">
                    <a14:imgEffect>
                      <a14:backgroundRemoval t="64530" b="84325" l="73499" r="97055"/>
                    </a14:imgEffect>
                  </a14:imgLayer>
                </a14:imgProps>
              </a:ext>
              <a:ext uri="{28A0092B-C50C-407E-A947-70E740481C1C}">
                <a14:useLocalDpi xmlns:a14="http://schemas.microsoft.com/office/drawing/2010/main" val="0"/>
              </a:ext>
            </a:extLst>
          </a:blip>
          <a:srcRect l="70555" t="62056" b="13201"/>
          <a:stretch/>
        </p:blipFill>
        <p:spPr bwMode="auto">
          <a:xfrm>
            <a:off x="4453036" y="3796762"/>
            <a:ext cx="504814" cy="374065"/>
          </a:xfrm>
          <a:prstGeom prst="rect">
            <a:avLst/>
          </a:prstGeom>
          <a:noFill/>
          <a:extLst>
            <a:ext uri="{909E8E84-426E-40DD-AFC4-6F175D3DCCD1}">
              <a14:hiddenFill xmlns:a14="http://schemas.microsoft.com/office/drawing/2010/main">
                <a:solidFill>
                  <a:srgbClr val="FFFFFF"/>
                </a:solidFill>
              </a14:hiddenFill>
            </a:ext>
          </a:extLst>
        </p:spPr>
      </p:pic>
      <p:sp>
        <p:nvSpPr>
          <p:cNvPr id="70" name="Ellipse 69"/>
          <p:cNvSpPr/>
          <p:nvPr/>
        </p:nvSpPr>
        <p:spPr>
          <a:xfrm>
            <a:off x="3994212" y="4199074"/>
            <a:ext cx="612741" cy="6127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3</a:t>
            </a:r>
            <a:endParaRPr lang="fr-FR" sz="3200" b="1" dirty="0"/>
          </a:p>
        </p:txBody>
      </p:sp>
    </p:spTree>
    <p:extLst>
      <p:ext uri="{BB962C8B-B14F-4D97-AF65-F5344CB8AC3E}">
        <p14:creationId xmlns:p14="http://schemas.microsoft.com/office/powerpoint/2010/main" val="37777150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109254" y="4053015"/>
            <a:ext cx="4999898" cy="1404975"/>
          </a:xfrm>
        </p:spPr>
        <p:txBody>
          <a:bodyPr/>
          <a:lstStyle/>
          <a:p>
            <a:r>
              <a:rPr lang="fr-FR" dirty="0" smtClean="0"/>
              <a:t>RESTITUTION </a:t>
            </a:r>
            <a:br>
              <a:rPr lang="fr-FR" dirty="0" smtClean="0"/>
            </a:br>
            <a:r>
              <a:rPr lang="fr-FR" dirty="0" smtClean="0"/>
              <a:t>KIOSQUE Digital</a:t>
            </a:r>
            <a:endParaRPr lang="fr-FR" dirty="0"/>
          </a:p>
        </p:txBody>
      </p:sp>
      <p:sp>
        <p:nvSpPr>
          <p:cNvPr id="3" name="Sous-titre 2"/>
          <p:cNvSpPr>
            <a:spLocks noGrp="1"/>
          </p:cNvSpPr>
          <p:nvPr>
            <p:ph type="subTitle" idx="1"/>
          </p:nvPr>
        </p:nvSpPr>
        <p:spPr>
          <a:xfrm>
            <a:off x="7499519" y="5627704"/>
            <a:ext cx="4404632" cy="738590"/>
          </a:xfrm>
        </p:spPr>
        <p:txBody>
          <a:bodyPr/>
          <a:lstStyle/>
          <a:p>
            <a:r>
              <a:rPr lang="fr-FR" dirty="0"/>
              <a:t>DIGITAL FACTORY SGMA</a:t>
            </a:r>
          </a:p>
        </p:txBody>
      </p:sp>
    </p:spTree>
    <p:extLst>
      <p:ext uri="{BB962C8B-B14F-4D97-AF65-F5344CB8AC3E}">
        <p14:creationId xmlns:p14="http://schemas.microsoft.com/office/powerpoint/2010/main" val="10769579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91225E-600B-4681-A89B-B7B19F910CAE}"/>
              </a:ext>
            </a:extLst>
          </p:cNvPr>
          <p:cNvSpPr/>
          <p:nvPr/>
        </p:nvSpPr>
        <p:spPr>
          <a:xfrm>
            <a:off x="105506" y="1389860"/>
            <a:ext cx="1565031" cy="428993"/>
          </a:xfrm>
          <a:prstGeom prst="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300 EER</a:t>
            </a:r>
          </a:p>
          <a:p>
            <a:pPr algn="ctr"/>
            <a:r>
              <a:rPr lang="fr-FR" sz="1200" dirty="0">
                <a:solidFill>
                  <a:schemeClr val="tx1"/>
                </a:solidFill>
              </a:rPr>
              <a:t>1500 Souscriptions</a:t>
            </a:r>
          </a:p>
        </p:txBody>
      </p:sp>
      <p:sp>
        <p:nvSpPr>
          <p:cNvPr id="8" name="Rectangle 7">
            <a:extLst>
              <a:ext uri="{FF2B5EF4-FFF2-40B4-BE49-F238E27FC236}">
                <a16:creationId xmlns:a16="http://schemas.microsoft.com/office/drawing/2014/main" id="{6E507FC2-BAFE-4A1D-BD9A-577445EE18F1}"/>
              </a:ext>
            </a:extLst>
          </p:cNvPr>
          <p:cNvSpPr/>
          <p:nvPr/>
        </p:nvSpPr>
        <p:spPr>
          <a:xfrm>
            <a:off x="101111" y="1918136"/>
            <a:ext cx="1565030" cy="428993"/>
          </a:xfrm>
          <a:prstGeom prst="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Améliorer expérience client</a:t>
            </a:r>
          </a:p>
        </p:txBody>
      </p:sp>
      <p:sp>
        <p:nvSpPr>
          <p:cNvPr id="9" name="Rectangle 8">
            <a:extLst>
              <a:ext uri="{FF2B5EF4-FFF2-40B4-BE49-F238E27FC236}">
                <a16:creationId xmlns:a16="http://schemas.microsoft.com/office/drawing/2014/main" id="{BDA9DCD3-AF4D-4BDF-B449-834C9272305A}"/>
              </a:ext>
            </a:extLst>
          </p:cNvPr>
          <p:cNvSpPr/>
          <p:nvPr/>
        </p:nvSpPr>
        <p:spPr>
          <a:xfrm>
            <a:off x="101109" y="2446407"/>
            <a:ext cx="1565031" cy="410305"/>
          </a:xfrm>
          <a:prstGeom prst="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Retrait: </a:t>
            </a:r>
            <a:br>
              <a:rPr lang="fr-FR" sz="1200" dirty="0">
                <a:solidFill>
                  <a:schemeClr val="tx1"/>
                </a:solidFill>
              </a:rPr>
            </a:br>
            <a:r>
              <a:rPr lang="fr-FR" sz="1200" dirty="0">
                <a:solidFill>
                  <a:schemeClr val="tx1"/>
                </a:solidFill>
              </a:rPr>
              <a:t>10 000 Opérations</a:t>
            </a:r>
          </a:p>
        </p:txBody>
      </p:sp>
      <p:sp>
        <p:nvSpPr>
          <p:cNvPr id="10" name="Rectangle 9">
            <a:extLst>
              <a:ext uri="{FF2B5EF4-FFF2-40B4-BE49-F238E27FC236}">
                <a16:creationId xmlns:a16="http://schemas.microsoft.com/office/drawing/2014/main" id="{21170339-D6B1-4FBD-8BEB-CF24D2F99119}"/>
              </a:ext>
            </a:extLst>
          </p:cNvPr>
          <p:cNvSpPr/>
          <p:nvPr/>
        </p:nvSpPr>
        <p:spPr>
          <a:xfrm>
            <a:off x="101110" y="2954890"/>
            <a:ext cx="1565029" cy="550255"/>
          </a:xfrm>
          <a:prstGeom prst="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Augmenter le maillage réseau SGMA</a:t>
            </a:r>
          </a:p>
        </p:txBody>
      </p:sp>
      <p:sp>
        <p:nvSpPr>
          <p:cNvPr id="11" name="Rectangle 10">
            <a:extLst>
              <a:ext uri="{FF2B5EF4-FFF2-40B4-BE49-F238E27FC236}">
                <a16:creationId xmlns:a16="http://schemas.microsoft.com/office/drawing/2014/main" id="{0D554228-DB5E-4840-9135-F4F3EB19CE34}"/>
              </a:ext>
            </a:extLst>
          </p:cNvPr>
          <p:cNvSpPr/>
          <p:nvPr/>
        </p:nvSpPr>
        <p:spPr>
          <a:xfrm>
            <a:off x="101111" y="3603324"/>
            <a:ext cx="1565028" cy="409573"/>
          </a:xfrm>
          <a:prstGeom prst="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Vente de cartes:</a:t>
            </a:r>
          </a:p>
          <a:p>
            <a:pPr algn="ctr"/>
            <a:r>
              <a:rPr lang="fr-FR" sz="1200" dirty="0">
                <a:solidFill>
                  <a:schemeClr val="tx1"/>
                </a:solidFill>
              </a:rPr>
              <a:t>1 000</a:t>
            </a:r>
          </a:p>
        </p:txBody>
      </p:sp>
      <p:cxnSp>
        <p:nvCxnSpPr>
          <p:cNvPr id="13" name="Straight Arrow Connector 12">
            <a:extLst>
              <a:ext uri="{FF2B5EF4-FFF2-40B4-BE49-F238E27FC236}">
                <a16:creationId xmlns:a16="http://schemas.microsoft.com/office/drawing/2014/main" id="{E73CE70D-CCCB-4053-BDB1-EE0EFAD6EDA4}"/>
              </a:ext>
            </a:extLst>
          </p:cNvPr>
          <p:cNvCxnSpPr>
            <a:cxnSpLocks/>
            <a:stCxn id="4" idx="3"/>
            <a:endCxn id="18" idx="1"/>
          </p:cNvCxnSpPr>
          <p:nvPr/>
        </p:nvCxnSpPr>
        <p:spPr>
          <a:xfrm>
            <a:off x="1670537" y="1604357"/>
            <a:ext cx="690204" cy="32853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262633F-C5C1-41AA-A5E1-3D5D5546C134}"/>
              </a:ext>
            </a:extLst>
          </p:cNvPr>
          <p:cNvCxnSpPr>
            <a:cxnSpLocks/>
            <a:stCxn id="4" idx="3"/>
            <a:endCxn id="19" idx="1"/>
          </p:cNvCxnSpPr>
          <p:nvPr/>
        </p:nvCxnSpPr>
        <p:spPr>
          <a:xfrm>
            <a:off x="1670537" y="1604357"/>
            <a:ext cx="690205" cy="100435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55833D3-7E82-4EC9-81DF-0CA8734AF91A}"/>
              </a:ext>
            </a:extLst>
          </p:cNvPr>
          <p:cNvSpPr/>
          <p:nvPr/>
        </p:nvSpPr>
        <p:spPr>
          <a:xfrm>
            <a:off x="2365138" y="1073805"/>
            <a:ext cx="1419954" cy="404447"/>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Pl du centre</a:t>
            </a:r>
          </a:p>
        </p:txBody>
      </p:sp>
      <p:sp>
        <p:nvSpPr>
          <p:cNvPr id="18" name="Rectangle 17">
            <a:extLst>
              <a:ext uri="{FF2B5EF4-FFF2-40B4-BE49-F238E27FC236}">
                <a16:creationId xmlns:a16="http://schemas.microsoft.com/office/drawing/2014/main" id="{4C98D4F6-E97C-4D7A-8141-A3CCE87C980F}"/>
              </a:ext>
            </a:extLst>
          </p:cNvPr>
          <p:cNvSpPr/>
          <p:nvPr/>
        </p:nvSpPr>
        <p:spPr>
          <a:xfrm>
            <a:off x="2360741" y="1608305"/>
            <a:ext cx="1424351" cy="649167"/>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Bonne et haute gamme</a:t>
            </a:r>
          </a:p>
        </p:txBody>
      </p:sp>
      <p:sp>
        <p:nvSpPr>
          <p:cNvPr id="19" name="Rectangle 18">
            <a:extLst>
              <a:ext uri="{FF2B5EF4-FFF2-40B4-BE49-F238E27FC236}">
                <a16:creationId xmlns:a16="http://schemas.microsoft.com/office/drawing/2014/main" id="{7777450F-3191-42FE-8392-205B798EBE86}"/>
              </a:ext>
            </a:extLst>
          </p:cNvPr>
          <p:cNvSpPr/>
          <p:nvPr/>
        </p:nvSpPr>
        <p:spPr>
          <a:xfrm>
            <a:off x="2360742" y="2387526"/>
            <a:ext cx="1424352" cy="442364"/>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Jeunes à potentiel (18-30)</a:t>
            </a:r>
          </a:p>
        </p:txBody>
      </p:sp>
      <p:sp>
        <p:nvSpPr>
          <p:cNvPr id="20" name="Rectangle 19">
            <a:extLst>
              <a:ext uri="{FF2B5EF4-FFF2-40B4-BE49-F238E27FC236}">
                <a16:creationId xmlns:a16="http://schemas.microsoft.com/office/drawing/2014/main" id="{1C543543-DE75-4CD6-A636-2C728DA102E1}"/>
              </a:ext>
            </a:extLst>
          </p:cNvPr>
          <p:cNvSpPr/>
          <p:nvPr/>
        </p:nvSpPr>
        <p:spPr>
          <a:xfrm>
            <a:off x="4616700" y="1059965"/>
            <a:ext cx="1028700" cy="457933"/>
          </a:xfrm>
          <a:prstGeom prst="rect">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Offres spéciales</a:t>
            </a:r>
          </a:p>
        </p:txBody>
      </p:sp>
      <p:sp>
        <p:nvSpPr>
          <p:cNvPr id="21" name="Rectangle 20">
            <a:extLst>
              <a:ext uri="{FF2B5EF4-FFF2-40B4-BE49-F238E27FC236}">
                <a16:creationId xmlns:a16="http://schemas.microsoft.com/office/drawing/2014/main" id="{A9929316-C9A8-4C1C-AFE5-36F115D32F60}"/>
              </a:ext>
            </a:extLst>
          </p:cNvPr>
          <p:cNvSpPr/>
          <p:nvPr/>
        </p:nvSpPr>
        <p:spPr>
          <a:xfrm>
            <a:off x="4616700" y="1692277"/>
            <a:ext cx="1028700" cy="338502"/>
          </a:xfrm>
          <a:prstGeom prst="rect">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Parrainage</a:t>
            </a:r>
          </a:p>
        </p:txBody>
      </p:sp>
      <p:sp>
        <p:nvSpPr>
          <p:cNvPr id="22" name="Rectangle 21">
            <a:extLst>
              <a:ext uri="{FF2B5EF4-FFF2-40B4-BE49-F238E27FC236}">
                <a16:creationId xmlns:a16="http://schemas.microsoft.com/office/drawing/2014/main" id="{B00B8D0C-2A15-4BCA-B8C5-0B77447E2B4A}"/>
              </a:ext>
            </a:extLst>
          </p:cNvPr>
          <p:cNvSpPr/>
          <p:nvPr/>
        </p:nvSpPr>
        <p:spPr>
          <a:xfrm>
            <a:off x="4616700" y="2201238"/>
            <a:ext cx="1028700" cy="628652"/>
          </a:xfrm>
          <a:prstGeom prst="rect">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Gain de temps traitement</a:t>
            </a:r>
          </a:p>
        </p:txBody>
      </p:sp>
      <p:sp>
        <p:nvSpPr>
          <p:cNvPr id="23" name="Rectangle 22">
            <a:extLst>
              <a:ext uri="{FF2B5EF4-FFF2-40B4-BE49-F238E27FC236}">
                <a16:creationId xmlns:a16="http://schemas.microsoft.com/office/drawing/2014/main" id="{C9B4CC89-82D8-4CB9-A7E9-46B477D4C299}"/>
              </a:ext>
            </a:extLst>
          </p:cNvPr>
          <p:cNvSpPr/>
          <p:nvPr/>
        </p:nvSpPr>
        <p:spPr>
          <a:xfrm>
            <a:off x="4616700" y="2995492"/>
            <a:ext cx="1028700" cy="475515"/>
          </a:xfrm>
          <a:prstGeom prst="rect">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Facilités des formalités</a:t>
            </a:r>
          </a:p>
        </p:txBody>
      </p:sp>
      <p:sp>
        <p:nvSpPr>
          <p:cNvPr id="24" name="Rectangle 23">
            <a:extLst>
              <a:ext uri="{FF2B5EF4-FFF2-40B4-BE49-F238E27FC236}">
                <a16:creationId xmlns:a16="http://schemas.microsoft.com/office/drawing/2014/main" id="{FFC66254-E2F2-4C4D-8E21-F8F91B2F46D9}"/>
              </a:ext>
            </a:extLst>
          </p:cNvPr>
          <p:cNvSpPr/>
          <p:nvPr/>
        </p:nvSpPr>
        <p:spPr>
          <a:xfrm>
            <a:off x="4616700" y="3652326"/>
            <a:ext cx="1028700" cy="475515"/>
          </a:xfrm>
          <a:prstGeom prst="rect">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Horaire étendu</a:t>
            </a:r>
          </a:p>
        </p:txBody>
      </p:sp>
      <p:sp>
        <p:nvSpPr>
          <p:cNvPr id="25" name="Rectangle 24">
            <a:extLst>
              <a:ext uri="{FF2B5EF4-FFF2-40B4-BE49-F238E27FC236}">
                <a16:creationId xmlns:a16="http://schemas.microsoft.com/office/drawing/2014/main" id="{469BAAFC-F81C-48CD-AD2B-AF33F04C3CCF}"/>
              </a:ext>
            </a:extLst>
          </p:cNvPr>
          <p:cNvSpPr/>
          <p:nvPr/>
        </p:nvSpPr>
        <p:spPr>
          <a:xfrm>
            <a:off x="4617064" y="4316147"/>
            <a:ext cx="1028700" cy="409573"/>
          </a:xfrm>
          <a:prstGeom prst="rect">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Originalité</a:t>
            </a:r>
          </a:p>
        </p:txBody>
      </p:sp>
      <p:cxnSp>
        <p:nvCxnSpPr>
          <p:cNvPr id="32" name="Straight Arrow Connector 31">
            <a:extLst>
              <a:ext uri="{FF2B5EF4-FFF2-40B4-BE49-F238E27FC236}">
                <a16:creationId xmlns:a16="http://schemas.microsoft.com/office/drawing/2014/main" id="{286CF230-D1EB-40DC-BC9A-7E700454291D}"/>
              </a:ext>
            </a:extLst>
          </p:cNvPr>
          <p:cNvCxnSpPr>
            <a:cxnSpLocks/>
            <a:stCxn id="4" idx="3"/>
            <a:endCxn id="17" idx="1"/>
          </p:cNvCxnSpPr>
          <p:nvPr/>
        </p:nvCxnSpPr>
        <p:spPr>
          <a:xfrm flipV="1">
            <a:off x="1670537" y="1276029"/>
            <a:ext cx="694601" cy="32832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D8AAAFF-FE33-4A09-9878-C03460F69DCD}"/>
              </a:ext>
            </a:extLst>
          </p:cNvPr>
          <p:cNvSpPr/>
          <p:nvPr/>
        </p:nvSpPr>
        <p:spPr>
          <a:xfrm>
            <a:off x="7819294" y="740060"/>
            <a:ext cx="1424354" cy="356456"/>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Ticket réduction partenaire</a:t>
            </a:r>
          </a:p>
        </p:txBody>
      </p:sp>
      <p:sp>
        <p:nvSpPr>
          <p:cNvPr id="38" name="Rectangle 37">
            <a:extLst>
              <a:ext uri="{FF2B5EF4-FFF2-40B4-BE49-F238E27FC236}">
                <a16:creationId xmlns:a16="http://schemas.microsoft.com/office/drawing/2014/main" id="{8661E977-76C4-4962-97F6-C4D083B1F69A}"/>
              </a:ext>
            </a:extLst>
          </p:cNvPr>
          <p:cNvSpPr/>
          <p:nvPr/>
        </p:nvSpPr>
        <p:spPr>
          <a:xfrm>
            <a:off x="6394209" y="737053"/>
            <a:ext cx="1289538" cy="356456"/>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Catalogue visu carte</a:t>
            </a:r>
          </a:p>
        </p:txBody>
      </p:sp>
      <p:sp>
        <p:nvSpPr>
          <p:cNvPr id="39" name="Rectangle 38">
            <a:extLst>
              <a:ext uri="{FF2B5EF4-FFF2-40B4-BE49-F238E27FC236}">
                <a16:creationId xmlns:a16="http://schemas.microsoft.com/office/drawing/2014/main" id="{FC0BD982-E526-4DB5-96B1-D50AC8E04A9C}"/>
              </a:ext>
            </a:extLst>
          </p:cNvPr>
          <p:cNvSpPr/>
          <p:nvPr/>
        </p:nvSpPr>
        <p:spPr>
          <a:xfrm>
            <a:off x="5914285" y="5885112"/>
            <a:ext cx="1428750" cy="391441"/>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Visio conférence</a:t>
            </a:r>
          </a:p>
        </p:txBody>
      </p:sp>
      <p:sp>
        <p:nvSpPr>
          <p:cNvPr id="40" name="Rectangle 39">
            <a:extLst>
              <a:ext uri="{FF2B5EF4-FFF2-40B4-BE49-F238E27FC236}">
                <a16:creationId xmlns:a16="http://schemas.microsoft.com/office/drawing/2014/main" id="{3F07300D-424D-445C-8359-3E58A2E506B6}"/>
              </a:ext>
            </a:extLst>
          </p:cNvPr>
          <p:cNvSpPr/>
          <p:nvPr/>
        </p:nvSpPr>
        <p:spPr>
          <a:xfrm>
            <a:off x="104774" y="4121338"/>
            <a:ext cx="1569426" cy="410305"/>
          </a:xfrm>
          <a:prstGeom prst="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50 000 dépôts de chèque</a:t>
            </a:r>
          </a:p>
        </p:txBody>
      </p:sp>
      <p:sp>
        <p:nvSpPr>
          <p:cNvPr id="41" name="Rectangle 40">
            <a:extLst>
              <a:ext uri="{FF2B5EF4-FFF2-40B4-BE49-F238E27FC236}">
                <a16:creationId xmlns:a16="http://schemas.microsoft.com/office/drawing/2014/main" id="{E3B7316B-5921-4ADE-AEA3-3B55CA373F21}"/>
              </a:ext>
            </a:extLst>
          </p:cNvPr>
          <p:cNvSpPr/>
          <p:nvPr/>
        </p:nvSpPr>
        <p:spPr>
          <a:xfrm>
            <a:off x="104771" y="4629090"/>
            <a:ext cx="1561369" cy="410305"/>
          </a:xfrm>
          <a:prstGeom prst="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400 demandes de chéquiers</a:t>
            </a:r>
          </a:p>
        </p:txBody>
      </p:sp>
      <p:sp>
        <p:nvSpPr>
          <p:cNvPr id="48" name="Rectangle 47">
            <a:extLst>
              <a:ext uri="{FF2B5EF4-FFF2-40B4-BE49-F238E27FC236}">
                <a16:creationId xmlns:a16="http://schemas.microsoft.com/office/drawing/2014/main" id="{85D04A71-1EA1-4851-A595-D8C25E46B453}"/>
              </a:ext>
            </a:extLst>
          </p:cNvPr>
          <p:cNvSpPr/>
          <p:nvPr/>
        </p:nvSpPr>
        <p:spPr>
          <a:xfrm>
            <a:off x="6727956" y="3458900"/>
            <a:ext cx="1424352" cy="391441"/>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Souscription</a:t>
            </a:r>
          </a:p>
        </p:txBody>
      </p:sp>
      <p:sp>
        <p:nvSpPr>
          <p:cNvPr id="49" name="Rectangle 48">
            <a:extLst>
              <a:ext uri="{FF2B5EF4-FFF2-40B4-BE49-F238E27FC236}">
                <a16:creationId xmlns:a16="http://schemas.microsoft.com/office/drawing/2014/main" id="{31525F7A-C736-482D-81E0-EA0B762E2649}"/>
              </a:ext>
            </a:extLst>
          </p:cNvPr>
          <p:cNvSpPr/>
          <p:nvPr/>
        </p:nvSpPr>
        <p:spPr>
          <a:xfrm>
            <a:off x="6727956" y="3947249"/>
            <a:ext cx="1424352" cy="282081"/>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Impression</a:t>
            </a:r>
          </a:p>
        </p:txBody>
      </p:sp>
      <p:sp>
        <p:nvSpPr>
          <p:cNvPr id="50" name="Rectangle 49">
            <a:extLst>
              <a:ext uri="{FF2B5EF4-FFF2-40B4-BE49-F238E27FC236}">
                <a16:creationId xmlns:a16="http://schemas.microsoft.com/office/drawing/2014/main" id="{D2D2A81B-3479-4C09-ACF0-AD448A748F82}"/>
              </a:ext>
            </a:extLst>
          </p:cNvPr>
          <p:cNvSpPr/>
          <p:nvPr/>
        </p:nvSpPr>
        <p:spPr>
          <a:xfrm>
            <a:off x="6727956" y="3088621"/>
            <a:ext cx="1416292" cy="297110"/>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Scan</a:t>
            </a:r>
          </a:p>
        </p:txBody>
      </p:sp>
      <p:sp>
        <p:nvSpPr>
          <p:cNvPr id="51" name="Rectangle 50">
            <a:extLst>
              <a:ext uri="{FF2B5EF4-FFF2-40B4-BE49-F238E27FC236}">
                <a16:creationId xmlns:a16="http://schemas.microsoft.com/office/drawing/2014/main" id="{E57370C4-BAE4-4A93-98D0-1E099848BD6B}"/>
              </a:ext>
            </a:extLst>
          </p:cNvPr>
          <p:cNvSpPr/>
          <p:nvPr/>
        </p:nvSpPr>
        <p:spPr>
          <a:xfrm>
            <a:off x="6829049" y="4666830"/>
            <a:ext cx="1424352" cy="446948"/>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Chéquier instantané</a:t>
            </a:r>
          </a:p>
        </p:txBody>
      </p:sp>
      <p:sp>
        <p:nvSpPr>
          <p:cNvPr id="52" name="Rectangle 51">
            <a:extLst>
              <a:ext uri="{FF2B5EF4-FFF2-40B4-BE49-F238E27FC236}">
                <a16:creationId xmlns:a16="http://schemas.microsoft.com/office/drawing/2014/main" id="{5899494D-340F-4DDB-8037-65C6CAC1A579}"/>
              </a:ext>
            </a:extLst>
          </p:cNvPr>
          <p:cNvSpPr/>
          <p:nvPr/>
        </p:nvSpPr>
        <p:spPr>
          <a:xfrm>
            <a:off x="8216421" y="3267850"/>
            <a:ext cx="1424351" cy="446948"/>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Géolocalisation des agences</a:t>
            </a:r>
          </a:p>
        </p:txBody>
      </p:sp>
      <p:sp>
        <p:nvSpPr>
          <p:cNvPr id="53" name="Rectangle 52">
            <a:extLst>
              <a:ext uri="{FF2B5EF4-FFF2-40B4-BE49-F238E27FC236}">
                <a16:creationId xmlns:a16="http://schemas.microsoft.com/office/drawing/2014/main" id="{BAF85155-1FA9-4E4C-8088-E229E3FFFD65}"/>
              </a:ext>
            </a:extLst>
          </p:cNvPr>
          <p:cNvSpPr/>
          <p:nvPr/>
        </p:nvSpPr>
        <p:spPr>
          <a:xfrm>
            <a:off x="8216421" y="3776679"/>
            <a:ext cx="1424351" cy="446948"/>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Envoyer mon contrat par mail</a:t>
            </a:r>
          </a:p>
        </p:txBody>
      </p:sp>
      <p:sp>
        <p:nvSpPr>
          <p:cNvPr id="54" name="Rectangle 53">
            <a:extLst>
              <a:ext uri="{FF2B5EF4-FFF2-40B4-BE49-F238E27FC236}">
                <a16:creationId xmlns:a16="http://schemas.microsoft.com/office/drawing/2014/main" id="{5AC8181D-1471-46F3-9A62-460F963BB704}"/>
              </a:ext>
            </a:extLst>
          </p:cNvPr>
          <p:cNvSpPr/>
          <p:nvPr/>
        </p:nvSpPr>
        <p:spPr>
          <a:xfrm>
            <a:off x="7775326" y="1617391"/>
            <a:ext cx="2138722" cy="446948"/>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Visibilité de l’agence de mon futur CC</a:t>
            </a:r>
          </a:p>
        </p:txBody>
      </p:sp>
      <p:sp>
        <p:nvSpPr>
          <p:cNvPr id="55" name="Rectangle 54">
            <a:extLst>
              <a:ext uri="{FF2B5EF4-FFF2-40B4-BE49-F238E27FC236}">
                <a16:creationId xmlns:a16="http://schemas.microsoft.com/office/drawing/2014/main" id="{76FA451F-8775-4018-B913-DE5D435E7411}"/>
              </a:ext>
            </a:extLst>
          </p:cNvPr>
          <p:cNvSpPr/>
          <p:nvPr/>
        </p:nvSpPr>
        <p:spPr>
          <a:xfrm>
            <a:off x="9712945" y="3242040"/>
            <a:ext cx="2138722" cy="457933"/>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Prise de rdv instantanée avec mon futur CC</a:t>
            </a:r>
          </a:p>
        </p:txBody>
      </p:sp>
      <p:sp>
        <p:nvSpPr>
          <p:cNvPr id="56" name="Rectangle 55">
            <a:extLst>
              <a:ext uri="{FF2B5EF4-FFF2-40B4-BE49-F238E27FC236}">
                <a16:creationId xmlns:a16="http://schemas.microsoft.com/office/drawing/2014/main" id="{D2B6F27E-5D0C-4A11-8D95-E6E61B40BDD1}"/>
              </a:ext>
            </a:extLst>
          </p:cNvPr>
          <p:cNvSpPr/>
          <p:nvPr/>
        </p:nvSpPr>
        <p:spPr>
          <a:xfrm>
            <a:off x="6386882" y="2085091"/>
            <a:ext cx="1289538" cy="456835"/>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Géolocalisation des agences</a:t>
            </a:r>
          </a:p>
        </p:txBody>
      </p:sp>
      <p:sp>
        <p:nvSpPr>
          <p:cNvPr id="58" name="Rectangle 57">
            <a:extLst>
              <a:ext uri="{FF2B5EF4-FFF2-40B4-BE49-F238E27FC236}">
                <a16:creationId xmlns:a16="http://schemas.microsoft.com/office/drawing/2014/main" id="{E117F15B-7ED8-41BE-9333-B682298EA52B}"/>
              </a:ext>
            </a:extLst>
          </p:cNvPr>
          <p:cNvSpPr/>
          <p:nvPr/>
        </p:nvSpPr>
        <p:spPr>
          <a:xfrm>
            <a:off x="4347444" y="5941552"/>
            <a:ext cx="1289538" cy="601172"/>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Demande de chéquier personnalisé</a:t>
            </a:r>
          </a:p>
        </p:txBody>
      </p:sp>
      <p:sp>
        <p:nvSpPr>
          <p:cNvPr id="59" name="Rectangle 58">
            <a:extLst>
              <a:ext uri="{FF2B5EF4-FFF2-40B4-BE49-F238E27FC236}">
                <a16:creationId xmlns:a16="http://schemas.microsoft.com/office/drawing/2014/main" id="{F793CDC4-8041-4D0A-910D-1562FAE61820}"/>
              </a:ext>
            </a:extLst>
          </p:cNvPr>
          <p:cNvSpPr/>
          <p:nvPr/>
        </p:nvSpPr>
        <p:spPr>
          <a:xfrm>
            <a:off x="6053497" y="5198859"/>
            <a:ext cx="1289538" cy="601172"/>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Authentification par empreinte digitale</a:t>
            </a:r>
          </a:p>
        </p:txBody>
      </p:sp>
      <p:sp>
        <p:nvSpPr>
          <p:cNvPr id="60" name="Rectangle 59">
            <a:extLst>
              <a:ext uri="{FF2B5EF4-FFF2-40B4-BE49-F238E27FC236}">
                <a16:creationId xmlns:a16="http://schemas.microsoft.com/office/drawing/2014/main" id="{350E58BB-AFEE-45BE-A988-43858BDA5256}"/>
              </a:ext>
            </a:extLst>
          </p:cNvPr>
          <p:cNvSpPr/>
          <p:nvPr/>
        </p:nvSpPr>
        <p:spPr>
          <a:xfrm>
            <a:off x="6436335" y="1672227"/>
            <a:ext cx="1289538" cy="410305"/>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Carte en instantané</a:t>
            </a:r>
          </a:p>
        </p:txBody>
      </p:sp>
      <p:sp>
        <p:nvSpPr>
          <p:cNvPr id="61" name="Rectangle 60">
            <a:extLst>
              <a:ext uri="{FF2B5EF4-FFF2-40B4-BE49-F238E27FC236}">
                <a16:creationId xmlns:a16="http://schemas.microsoft.com/office/drawing/2014/main" id="{687BA7FA-6B16-43B0-917E-0F923DA66293}"/>
              </a:ext>
            </a:extLst>
          </p:cNvPr>
          <p:cNvSpPr/>
          <p:nvPr/>
        </p:nvSpPr>
        <p:spPr>
          <a:xfrm>
            <a:off x="7683747" y="2115870"/>
            <a:ext cx="1289538" cy="495025"/>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Signature électronique</a:t>
            </a:r>
          </a:p>
        </p:txBody>
      </p:sp>
      <p:sp>
        <p:nvSpPr>
          <p:cNvPr id="63" name="Rectangle 62">
            <a:extLst>
              <a:ext uri="{FF2B5EF4-FFF2-40B4-BE49-F238E27FC236}">
                <a16:creationId xmlns:a16="http://schemas.microsoft.com/office/drawing/2014/main" id="{16D3AC8E-192C-48D6-B026-B79586C64F9D}"/>
              </a:ext>
            </a:extLst>
          </p:cNvPr>
          <p:cNvSpPr/>
          <p:nvPr/>
        </p:nvSpPr>
        <p:spPr>
          <a:xfrm>
            <a:off x="7455874" y="5198859"/>
            <a:ext cx="1289538" cy="446948"/>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Caméra pour filmer EER</a:t>
            </a:r>
          </a:p>
        </p:txBody>
      </p:sp>
      <p:sp>
        <p:nvSpPr>
          <p:cNvPr id="64" name="Rectangle 63">
            <a:extLst>
              <a:ext uri="{FF2B5EF4-FFF2-40B4-BE49-F238E27FC236}">
                <a16:creationId xmlns:a16="http://schemas.microsoft.com/office/drawing/2014/main" id="{F0BB8B17-B99D-422D-B37E-9E85A9C89BFE}"/>
              </a:ext>
            </a:extLst>
          </p:cNvPr>
          <p:cNvSpPr/>
          <p:nvPr/>
        </p:nvSpPr>
        <p:spPr>
          <a:xfrm>
            <a:off x="7455874" y="5747020"/>
            <a:ext cx="1289538" cy="540080"/>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Démo de l’app SGMA</a:t>
            </a:r>
          </a:p>
        </p:txBody>
      </p:sp>
      <p:sp>
        <p:nvSpPr>
          <p:cNvPr id="65" name="Rectangle 64">
            <a:extLst>
              <a:ext uri="{FF2B5EF4-FFF2-40B4-BE49-F238E27FC236}">
                <a16:creationId xmlns:a16="http://schemas.microsoft.com/office/drawing/2014/main" id="{8B8A975B-96A4-442F-919E-D3BBB7B7FD91}"/>
              </a:ext>
            </a:extLst>
          </p:cNvPr>
          <p:cNvSpPr/>
          <p:nvPr/>
        </p:nvSpPr>
        <p:spPr>
          <a:xfrm>
            <a:off x="104770" y="5113031"/>
            <a:ext cx="1561369" cy="410305"/>
          </a:xfrm>
          <a:prstGeom prst="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Infos réglementation locale</a:t>
            </a:r>
          </a:p>
        </p:txBody>
      </p:sp>
      <p:cxnSp>
        <p:nvCxnSpPr>
          <p:cNvPr id="73" name="Straight Arrow Connector 72">
            <a:extLst>
              <a:ext uri="{FF2B5EF4-FFF2-40B4-BE49-F238E27FC236}">
                <a16:creationId xmlns:a16="http://schemas.microsoft.com/office/drawing/2014/main" id="{8ABD0F05-5B26-4D59-B78B-DE4652A9ECB5}"/>
              </a:ext>
            </a:extLst>
          </p:cNvPr>
          <p:cNvCxnSpPr>
            <a:cxnSpLocks/>
            <a:stCxn id="19" idx="3"/>
            <a:endCxn id="24" idx="1"/>
          </p:cNvCxnSpPr>
          <p:nvPr/>
        </p:nvCxnSpPr>
        <p:spPr>
          <a:xfrm>
            <a:off x="3785094" y="2608708"/>
            <a:ext cx="831606" cy="128137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3F329D5-A432-4AB3-A95A-08A57E400E6E}"/>
              </a:ext>
            </a:extLst>
          </p:cNvPr>
          <p:cNvCxnSpPr>
            <a:cxnSpLocks/>
            <a:stCxn id="20" idx="3"/>
          </p:cNvCxnSpPr>
          <p:nvPr/>
        </p:nvCxnSpPr>
        <p:spPr>
          <a:xfrm flipV="1">
            <a:off x="5645400" y="906946"/>
            <a:ext cx="738554" cy="38198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73DE26D-40BF-43DA-89C2-E90273A98591}"/>
              </a:ext>
            </a:extLst>
          </p:cNvPr>
          <p:cNvCxnSpPr>
            <a:cxnSpLocks/>
            <a:stCxn id="19" idx="3"/>
            <a:endCxn id="20" idx="1"/>
          </p:cNvCxnSpPr>
          <p:nvPr/>
        </p:nvCxnSpPr>
        <p:spPr>
          <a:xfrm flipV="1">
            <a:off x="3785094" y="1288932"/>
            <a:ext cx="831606" cy="131977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5324138-3D28-4AE4-B244-16D5DE40D90D}"/>
              </a:ext>
            </a:extLst>
          </p:cNvPr>
          <p:cNvCxnSpPr>
            <a:cxnSpLocks/>
            <a:stCxn id="18" idx="3"/>
            <a:endCxn id="21" idx="1"/>
          </p:cNvCxnSpPr>
          <p:nvPr/>
        </p:nvCxnSpPr>
        <p:spPr>
          <a:xfrm flipV="1">
            <a:off x="3785092" y="1861528"/>
            <a:ext cx="831608" cy="7136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9B101CD-3BFA-4B9F-90A0-21F172C50D59}"/>
              </a:ext>
            </a:extLst>
          </p:cNvPr>
          <p:cNvCxnSpPr>
            <a:cxnSpLocks/>
            <a:stCxn id="18" idx="3"/>
            <a:endCxn id="25" idx="1"/>
          </p:cNvCxnSpPr>
          <p:nvPr/>
        </p:nvCxnSpPr>
        <p:spPr>
          <a:xfrm>
            <a:off x="3785092" y="1932889"/>
            <a:ext cx="831972" cy="258804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D8EC21A-CF2D-4D98-A3B7-13DC5E070B49}"/>
              </a:ext>
            </a:extLst>
          </p:cNvPr>
          <p:cNvCxnSpPr>
            <a:cxnSpLocks/>
            <a:stCxn id="17" idx="3"/>
            <a:endCxn id="22" idx="1"/>
          </p:cNvCxnSpPr>
          <p:nvPr/>
        </p:nvCxnSpPr>
        <p:spPr>
          <a:xfrm>
            <a:off x="3785092" y="1276029"/>
            <a:ext cx="831608" cy="123953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7246CA91-F29D-4361-B807-79AA868114BA}"/>
              </a:ext>
            </a:extLst>
          </p:cNvPr>
          <p:cNvCxnSpPr>
            <a:cxnSpLocks/>
            <a:stCxn id="23" idx="3"/>
            <a:endCxn id="50" idx="1"/>
          </p:cNvCxnSpPr>
          <p:nvPr/>
        </p:nvCxnSpPr>
        <p:spPr>
          <a:xfrm>
            <a:off x="5645400" y="3233250"/>
            <a:ext cx="1082556" cy="392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854FD045-3274-4EE6-8CE5-368BEFCE7012}"/>
              </a:ext>
            </a:extLst>
          </p:cNvPr>
          <p:cNvCxnSpPr>
            <a:cxnSpLocks/>
            <a:stCxn id="23" idx="3"/>
            <a:endCxn id="48" idx="1"/>
          </p:cNvCxnSpPr>
          <p:nvPr/>
        </p:nvCxnSpPr>
        <p:spPr>
          <a:xfrm>
            <a:off x="5645400" y="3233250"/>
            <a:ext cx="1082556" cy="42137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472B6533-E470-4426-92FB-9BC71D19CA83}"/>
              </a:ext>
            </a:extLst>
          </p:cNvPr>
          <p:cNvCxnSpPr>
            <a:cxnSpLocks/>
            <a:stCxn id="23" idx="3"/>
            <a:endCxn id="49" idx="1"/>
          </p:cNvCxnSpPr>
          <p:nvPr/>
        </p:nvCxnSpPr>
        <p:spPr>
          <a:xfrm>
            <a:off x="5645400" y="3233250"/>
            <a:ext cx="1082556" cy="85504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3FCCB08A-44FF-4513-B983-F9286765A807}"/>
              </a:ext>
            </a:extLst>
          </p:cNvPr>
          <p:cNvCxnSpPr>
            <a:cxnSpLocks/>
            <a:stCxn id="22" idx="3"/>
            <a:endCxn id="60" idx="1"/>
          </p:cNvCxnSpPr>
          <p:nvPr/>
        </p:nvCxnSpPr>
        <p:spPr>
          <a:xfrm flipV="1">
            <a:off x="5645400" y="1877380"/>
            <a:ext cx="790935" cy="63818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52F7D87-6CF5-4227-8C43-008396A27FC8}"/>
              </a:ext>
            </a:extLst>
          </p:cNvPr>
          <p:cNvCxnSpPr>
            <a:cxnSpLocks/>
            <a:stCxn id="25" idx="2"/>
            <a:endCxn id="59" idx="1"/>
          </p:cNvCxnSpPr>
          <p:nvPr/>
        </p:nvCxnSpPr>
        <p:spPr>
          <a:xfrm>
            <a:off x="5131414" y="4725720"/>
            <a:ext cx="922083" cy="77372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F679DF09-D8A4-4138-8F2C-BDB7FB4DB5AE}"/>
              </a:ext>
            </a:extLst>
          </p:cNvPr>
          <p:cNvCxnSpPr>
            <a:cxnSpLocks/>
            <a:stCxn id="25" idx="2"/>
          </p:cNvCxnSpPr>
          <p:nvPr/>
        </p:nvCxnSpPr>
        <p:spPr>
          <a:xfrm>
            <a:off x="5131414" y="4725720"/>
            <a:ext cx="1634902" cy="24216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26DCA77-7E35-4E0F-8E25-5F55C02A68A7}"/>
              </a:ext>
            </a:extLst>
          </p:cNvPr>
          <p:cNvCxnSpPr>
            <a:cxnSpLocks/>
            <a:stCxn id="25" idx="2"/>
            <a:endCxn id="39" idx="1"/>
          </p:cNvCxnSpPr>
          <p:nvPr/>
        </p:nvCxnSpPr>
        <p:spPr>
          <a:xfrm>
            <a:off x="5131414" y="4725720"/>
            <a:ext cx="782871" cy="13551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CCA80B8B-E3D8-493B-AB85-415EEA0EB7C0}"/>
              </a:ext>
            </a:extLst>
          </p:cNvPr>
          <p:cNvCxnSpPr>
            <a:cxnSpLocks/>
            <a:stCxn id="25" idx="2"/>
            <a:endCxn id="63" idx="1"/>
          </p:cNvCxnSpPr>
          <p:nvPr/>
        </p:nvCxnSpPr>
        <p:spPr>
          <a:xfrm>
            <a:off x="5131414" y="4725720"/>
            <a:ext cx="2324460" cy="6966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DF428E3-5E50-4705-9267-12C6ABCE9AFD}"/>
              </a:ext>
            </a:extLst>
          </p:cNvPr>
          <p:cNvCxnSpPr>
            <a:cxnSpLocks/>
          </p:cNvCxnSpPr>
          <p:nvPr/>
        </p:nvCxnSpPr>
        <p:spPr>
          <a:xfrm flipV="1">
            <a:off x="5635141" y="2408328"/>
            <a:ext cx="812186" cy="11502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Titre 1"/>
          <p:cNvSpPr>
            <a:spLocks noGrp="1"/>
          </p:cNvSpPr>
          <p:nvPr>
            <p:ph type="title"/>
          </p:nvPr>
        </p:nvSpPr>
        <p:spPr/>
        <p:txBody>
          <a:bodyPr>
            <a:normAutofit fontScale="90000"/>
          </a:bodyPr>
          <a:lstStyle/>
          <a:p>
            <a:r>
              <a:rPr lang="fr-FR" dirty="0" smtClean="0"/>
              <a:t>Impact MAPPING (1/2)</a:t>
            </a:r>
            <a:endParaRPr lang="fr-FR" dirty="0"/>
          </a:p>
        </p:txBody>
      </p:sp>
      <p:cxnSp>
        <p:nvCxnSpPr>
          <p:cNvPr id="57" name="Straight Arrow Connector 109">
            <a:extLst>
              <a:ext uri="{FF2B5EF4-FFF2-40B4-BE49-F238E27FC236}">
                <a16:creationId xmlns:a16="http://schemas.microsoft.com/office/drawing/2014/main" id="{D26DCA77-7E35-4E0F-8E25-5F55C02A68A7}"/>
              </a:ext>
            </a:extLst>
          </p:cNvPr>
          <p:cNvCxnSpPr>
            <a:cxnSpLocks/>
            <a:stCxn id="25" idx="2"/>
            <a:endCxn id="58" idx="0"/>
          </p:cNvCxnSpPr>
          <p:nvPr/>
        </p:nvCxnSpPr>
        <p:spPr>
          <a:xfrm flipH="1">
            <a:off x="4992213" y="4725720"/>
            <a:ext cx="139201" cy="121583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000A0737-BB19-4D53-B5FC-6F1E5E6109F5}"/>
              </a:ext>
            </a:extLst>
          </p:cNvPr>
          <p:cNvSpPr/>
          <p:nvPr/>
        </p:nvSpPr>
        <p:spPr>
          <a:xfrm>
            <a:off x="10333527" y="199663"/>
            <a:ext cx="1580120" cy="410305"/>
          </a:xfrm>
          <a:prstGeom prst="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solidFill>
                  <a:schemeClr val="tx1"/>
                </a:solidFill>
              </a:rPr>
              <a:t>OBJECTIFS</a:t>
            </a:r>
            <a:endParaRPr lang="fr-FR" sz="1100" dirty="0">
              <a:solidFill>
                <a:schemeClr val="tx1"/>
              </a:solidFill>
            </a:endParaRPr>
          </a:p>
        </p:txBody>
      </p:sp>
      <p:sp>
        <p:nvSpPr>
          <p:cNvPr id="66" name="Rectangle 65">
            <a:extLst>
              <a:ext uri="{FF2B5EF4-FFF2-40B4-BE49-F238E27FC236}">
                <a16:creationId xmlns:a16="http://schemas.microsoft.com/office/drawing/2014/main" id="{055833D3-7E82-4EC9-81DF-0CA8734AF91A}"/>
              </a:ext>
            </a:extLst>
          </p:cNvPr>
          <p:cNvSpPr/>
          <p:nvPr/>
        </p:nvSpPr>
        <p:spPr>
          <a:xfrm>
            <a:off x="10333527" y="827261"/>
            <a:ext cx="1580600" cy="404447"/>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solidFill>
                  <a:schemeClr val="tx1"/>
                </a:solidFill>
              </a:rPr>
              <a:t>CIBLES</a:t>
            </a:r>
            <a:endParaRPr lang="fr-FR" sz="1100" dirty="0">
              <a:solidFill>
                <a:schemeClr val="tx1"/>
              </a:solidFill>
            </a:endParaRPr>
          </a:p>
        </p:txBody>
      </p:sp>
      <p:sp>
        <p:nvSpPr>
          <p:cNvPr id="67" name="Rectangle 66">
            <a:extLst>
              <a:ext uri="{FF2B5EF4-FFF2-40B4-BE49-F238E27FC236}">
                <a16:creationId xmlns:a16="http://schemas.microsoft.com/office/drawing/2014/main" id="{1C543543-DE75-4CD6-A636-2C728DA102E1}"/>
              </a:ext>
            </a:extLst>
          </p:cNvPr>
          <p:cNvSpPr/>
          <p:nvPr/>
        </p:nvSpPr>
        <p:spPr>
          <a:xfrm>
            <a:off x="10333527" y="1446515"/>
            <a:ext cx="1580121" cy="457933"/>
          </a:xfrm>
          <a:prstGeom prst="rect">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solidFill>
                  <a:schemeClr val="tx1"/>
                </a:solidFill>
              </a:rPr>
              <a:t>CATEGORIES</a:t>
            </a:r>
            <a:endParaRPr lang="fr-FR" sz="1100" dirty="0">
              <a:solidFill>
                <a:schemeClr val="tx1"/>
              </a:solidFill>
            </a:endParaRPr>
          </a:p>
        </p:txBody>
      </p:sp>
      <p:sp>
        <p:nvSpPr>
          <p:cNvPr id="68" name="Rectangle 67">
            <a:extLst>
              <a:ext uri="{FF2B5EF4-FFF2-40B4-BE49-F238E27FC236}">
                <a16:creationId xmlns:a16="http://schemas.microsoft.com/office/drawing/2014/main" id="{D2D2A81B-3479-4C09-ACF0-AD448A748F82}"/>
              </a:ext>
            </a:extLst>
          </p:cNvPr>
          <p:cNvSpPr/>
          <p:nvPr/>
        </p:nvSpPr>
        <p:spPr>
          <a:xfrm>
            <a:off x="10333527" y="2117606"/>
            <a:ext cx="1580120" cy="297110"/>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solidFill>
                  <a:schemeClr val="tx1"/>
                </a:solidFill>
              </a:rPr>
              <a:t>FONCTIONNALITES</a:t>
            </a:r>
            <a:endParaRPr lang="fr-FR" sz="1100" dirty="0">
              <a:solidFill>
                <a:schemeClr val="tx1"/>
              </a:solidFill>
            </a:endParaRPr>
          </a:p>
        </p:txBody>
      </p:sp>
      <p:cxnSp>
        <p:nvCxnSpPr>
          <p:cNvPr id="69" name="Straight Arrow Connector 77">
            <a:extLst>
              <a:ext uri="{FF2B5EF4-FFF2-40B4-BE49-F238E27FC236}">
                <a16:creationId xmlns:a16="http://schemas.microsoft.com/office/drawing/2014/main" id="{0D8EC21A-CF2D-4D98-A3B7-13DC5E070B49}"/>
              </a:ext>
            </a:extLst>
          </p:cNvPr>
          <p:cNvCxnSpPr>
            <a:cxnSpLocks/>
            <a:stCxn id="17" idx="3"/>
            <a:endCxn id="20" idx="1"/>
          </p:cNvCxnSpPr>
          <p:nvPr/>
        </p:nvCxnSpPr>
        <p:spPr>
          <a:xfrm>
            <a:off x="3785092" y="1276029"/>
            <a:ext cx="831608" cy="1290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77">
            <a:extLst>
              <a:ext uri="{FF2B5EF4-FFF2-40B4-BE49-F238E27FC236}">
                <a16:creationId xmlns:a16="http://schemas.microsoft.com/office/drawing/2014/main" id="{0D8EC21A-CF2D-4D98-A3B7-13DC5E070B49}"/>
              </a:ext>
            </a:extLst>
          </p:cNvPr>
          <p:cNvCxnSpPr>
            <a:cxnSpLocks/>
            <a:stCxn id="17" idx="3"/>
            <a:endCxn id="21" idx="1"/>
          </p:cNvCxnSpPr>
          <p:nvPr/>
        </p:nvCxnSpPr>
        <p:spPr>
          <a:xfrm>
            <a:off x="3785092" y="1276029"/>
            <a:ext cx="831608" cy="58549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7">
            <a:extLst>
              <a:ext uri="{FF2B5EF4-FFF2-40B4-BE49-F238E27FC236}">
                <a16:creationId xmlns:a16="http://schemas.microsoft.com/office/drawing/2014/main" id="{0D8EC21A-CF2D-4D98-A3B7-13DC5E070B49}"/>
              </a:ext>
            </a:extLst>
          </p:cNvPr>
          <p:cNvCxnSpPr>
            <a:cxnSpLocks/>
            <a:stCxn id="17" idx="3"/>
            <a:endCxn id="23" idx="1"/>
          </p:cNvCxnSpPr>
          <p:nvPr/>
        </p:nvCxnSpPr>
        <p:spPr>
          <a:xfrm>
            <a:off x="3785092" y="1276029"/>
            <a:ext cx="831608" cy="195722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0626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00A0737-BB19-4D53-B5FC-6F1E5E6109F5}"/>
              </a:ext>
            </a:extLst>
          </p:cNvPr>
          <p:cNvSpPr/>
          <p:nvPr/>
        </p:nvSpPr>
        <p:spPr>
          <a:xfrm>
            <a:off x="595313" y="2816093"/>
            <a:ext cx="1565027" cy="410305"/>
          </a:xfrm>
          <a:prstGeom prst="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3 000 </a:t>
            </a:r>
            <a:r>
              <a:rPr lang="fr-FR" sz="1200" dirty="0" err="1">
                <a:solidFill>
                  <a:schemeClr val="tx1"/>
                </a:solidFill>
              </a:rPr>
              <a:t>Wallets</a:t>
            </a:r>
            <a:endParaRPr lang="fr-FR" sz="1200" dirty="0">
              <a:solidFill>
                <a:schemeClr val="tx1"/>
              </a:solidFill>
            </a:endParaRPr>
          </a:p>
        </p:txBody>
      </p:sp>
      <p:sp>
        <p:nvSpPr>
          <p:cNvPr id="5" name="Rectangle 4">
            <a:extLst>
              <a:ext uri="{FF2B5EF4-FFF2-40B4-BE49-F238E27FC236}">
                <a16:creationId xmlns:a16="http://schemas.microsoft.com/office/drawing/2014/main" id="{B8D6211F-5AF2-4E58-B1B9-D3F691360085}"/>
              </a:ext>
            </a:extLst>
          </p:cNvPr>
          <p:cNvSpPr/>
          <p:nvPr/>
        </p:nvSpPr>
        <p:spPr>
          <a:xfrm>
            <a:off x="595314" y="3338502"/>
            <a:ext cx="1565026" cy="493827"/>
          </a:xfrm>
          <a:prstGeom prst="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1 </a:t>
            </a:r>
            <a:r>
              <a:rPr lang="fr-FR" sz="1100" dirty="0" smtClean="0">
                <a:solidFill>
                  <a:schemeClr val="tx1"/>
                </a:solidFill>
              </a:rPr>
              <a:t>500 / 2 </a:t>
            </a:r>
            <a:r>
              <a:rPr lang="fr-FR" sz="1050" dirty="0">
                <a:solidFill>
                  <a:schemeClr val="tx1"/>
                </a:solidFill>
              </a:rPr>
              <a:t>000</a:t>
            </a:r>
            <a:r>
              <a:rPr lang="fr-FR" sz="1100" dirty="0">
                <a:solidFill>
                  <a:schemeClr val="tx1"/>
                </a:solidFill>
              </a:rPr>
              <a:t> simulations de crédit</a:t>
            </a:r>
          </a:p>
        </p:txBody>
      </p:sp>
      <p:sp>
        <p:nvSpPr>
          <p:cNvPr id="6" name="Rectangle 5">
            <a:extLst>
              <a:ext uri="{FF2B5EF4-FFF2-40B4-BE49-F238E27FC236}">
                <a16:creationId xmlns:a16="http://schemas.microsoft.com/office/drawing/2014/main" id="{CB17D15D-4EC7-4E17-8092-B7CDE230489C}"/>
              </a:ext>
            </a:extLst>
          </p:cNvPr>
          <p:cNvSpPr/>
          <p:nvPr/>
        </p:nvSpPr>
        <p:spPr>
          <a:xfrm>
            <a:off x="3182816" y="2340952"/>
            <a:ext cx="1028700" cy="404447"/>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Mêmes segments</a:t>
            </a:r>
          </a:p>
        </p:txBody>
      </p:sp>
      <p:sp>
        <p:nvSpPr>
          <p:cNvPr id="7" name="Rectangle 6">
            <a:extLst>
              <a:ext uri="{FF2B5EF4-FFF2-40B4-BE49-F238E27FC236}">
                <a16:creationId xmlns:a16="http://schemas.microsoft.com/office/drawing/2014/main" id="{49C6A100-D115-44BF-A894-A08B4DFCB310}"/>
              </a:ext>
            </a:extLst>
          </p:cNvPr>
          <p:cNvSpPr/>
          <p:nvPr/>
        </p:nvSpPr>
        <p:spPr>
          <a:xfrm>
            <a:off x="3178420" y="2875452"/>
            <a:ext cx="1028700" cy="649167"/>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PRO</a:t>
            </a:r>
          </a:p>
          <a:p>
            <a:pPr algn="ctr"/>
            <a:r>
              <a:rPr lang="fr-FR" sz="1200" dirty="0">
                <a:solidFill>
                  <a:schemeClr val="tx1"/>
                </a:solidFill>
              </a:rPr>
              <a:t>Magasins centre</a:t>
            </a:r>
          </a:p>
        </p:txBody>
      </p:sp>
      <p:sp>
        <p:nvSpPr>
          <p:cNvPr id="8" name="Rectangle 7">
            <a:extLst>
              <a:ext uri="{FF2B5EF4-FFF2-40B4-BE49-F238E27FC236}">
                <a16:creationId xmlns:a16="http://schemas.microsoft.com/office/drawing/2014/main" id="{8D32D613-27D1-4DDC-8AE6-BB471AB81C9B}"/>
              </a:ext>
            </a:extLst>
          </p:cNvPr>
          <p:cNvSpPr/>
          <p:nvPr/>
        </p:nvSpPr>
        <p:spPr>
          <a:xfrm>
            <a:off x="3178420" y="3654673"/>
            <a:ext cx="1028700" cy="475516"/>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Grand public</a:t>
            </a:r>
          </a:p>
        </p:txBody>
      </p:sp>
      <p:sp>
        <p:nvSpPr>
          <p:cNvPr id="9" name="Rectangle 8">
            <a:extLst>
              <a:ext uri="{FF2B5EF4-FFF2-40B4-BE49-F238E27FC236}">
                <a16:creationId xmlns:a16="http://schemas.microsoft.com/office/drawing/2014/main" id="{C9C19AFD-9C46-4EB0-B53D-A688BCC51E2E}"/>
              </a:ext>
            </a:extLst>
          </p:cNvPr>
          <p:cNvSpPr/>
          <p:nvPr/>
        </p:nvSpPr>
        <p:spPr>
          <a:xfrm>
            <a:off x="5467352" y="509457"/>
            <a:ext cx="1028700" cy="457933"/>
          </a:xfrm>
          <a:prstGeom prst="rect">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Fonction Corner</a:t>
            </a:r>
          </a:p>
        </p:txBody>
      </p:sp>
      <p:sp>
        <p:nvSpPr>
          <p:cNvPr id="10" name="Rectangle 9">
            <a:extLst>
              <a:ext uri="{FF2B5EF4-FFF2-40B4-BE49-F238E27FC236}">
                <a16:creationId xmlns:a16="http://schemas.microsoft.com/office/drawing/2014/main" id="{3F188096-8829-4E9B-8228-921844159C59}"/>
              </a:ext>
            </a:extLst>
          </p:cNvPr>
          <p:cNvSpPr/>
          <p:nvPr/>
        </p:nvSpPr>
        <p:spPr>
          <a:xfrm>
            <a:off x="5449767" y="1049632"/>
            <a:ext cx="1028700" cy="457932"/>
          </a:xfrm>
          <a:prstGeom prst="rect">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Fonction automate </a:t>
            </a:r>
          </a:p>
        </p:txBody>
      </p:sp>
      <p:sp>
        <p:nvSpPr>
          <p:cNvPr id="11" name="Rectangle 10">
            <a:extLst>
              <a:ext uri="{FF2B5EF4-FFF2-40B4-BE49-F238E27FC236}">
                <a16:creationId xmlns:a16="http://schemas.microsoft.com/office/drawing/2014/main" id="{6292161D-5FD6-464F-846C-CE278EADEA4B}"/>
              </a:ext>
            </a:extLst>
          </p:cNvPr>
          <p:cNvSpPr/>
          <p:nvPr/>
        </p:nvSpPr>
        <p:spPr>
          <a:xfrm>
            <a:off x="5371191" y="1890444"/>
            <a:ext cx="1028700" cy="628652"/>
          </a:xfrm>
          <a:prstGeom prst="rect">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Crédit simplifié</a:t>
            </a:r>
          </a:p>
        </p:txBody>
      </p:sp>
      <p:sp>
        <p:nvSpPr>
          <p:cNvPr id="12" name="Rectangle 11">
            <a:extLst>
              <a:ext uri="{FF2B5EF4-FFF2-40B4-BE49-F238E27FC236}">
                <a16:creationId xmlns:a16="http://schemas.microsoft.com/office/drawing/2014/main" id="{10ED225C-BD3E-4E15-B07E-899F093C690F}"/>
              </a:ext>
            </a:extLst>
          </p:cNvPr>
          <p:cNvSpPr/>
          <p:nvPr/>
        </p:nvSpPr>
        <p:spPr>
          <a:xfrm>
            <a:off x="5371192" y="3141779"/>
            <a:ext cx="1028700" cy="475515"/>
          </a:xfrm>
          <a:prstGeom prst="rect">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Suivi des dossiers</a:t>
            </a:r>
          </a:p>
        </p:txBody>
      </p:sp>
      <p:sp>
        <p:nvSpPr>
          <p:cNvPr id="13" name="Rectangle 12">
            <a:extLst>
              <a:ext uri="{FF2B5EF4-FFF2-40B4-BE49-F238E27FC236}">
                <a16:creationId xmlns:a16="http://schemas.microsoft.com/office/drawing/2014/main" id="{6F917E49-D03F-425A-8C07-B31716B782D5}"/>
              </a:ext>
            </a:extLst>
          </p:cNvPr>
          <p:cNvSpPr/>
          <p:nvPr/>
        </p:nvSpPr>
        <p:spPr>
          <a:xfrm>
            <a:off x="5371192" y="3804132"/>
            <a:ext cx="1028700" cy="475515"/>
          </a:xfrm>
          <a:prstGeom prst="rect">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Gestion des chèques</a:t>
            </a:r>
          </a:p>
        </p:txBody>
      </p:sp>
      <p:sp>
        <p:nvSpPr>
          <p:cNvPr id="14" name="Rectangle 13">
            <a:extLst>
              <a:ext uri="{FF2B5EF4-FFF2-40B4-BE49-F238E27FC236}">
                <a16:creationId xmlns:a16="http://schemas.microsoft.com/office/drawing/2014/main" id="{5C451C47-2472-4681-BACA-9BC96084079D}"/>
              </a:ext>
            </a:extLst>
          </p:cNvPr>
          <p:cNvSpPr/>
          <p:nvPr/>
        </p:nvSpPr>
        <p:spPr>
          <a:xfrm>
            <a:off x="5371192" y="4491032"/>
            <a:ext cx="1028700" cy="409573"/>
          </a:xfrm>
          <a:prstGeom prst="rect">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Affichage offre</a:t>
            </a:r>
          </a:p>
        </p:txBody>
      </p:sp>
      <p:sp>
        <p:nvSpPr>
          <p:cNvPr id="21" name="Rectangle 20">
            <a:extLst>
              <a:ext uri="{FF2B5EF4-FFF2-40B4-BE49-F238E27FC236}">
                <a16:creationId xmlns:a16="http://schemas.microsoft.com/office/drawing/2014/main" id="{60C33CE5-1B32-4806-BF50-EEECA7D6E270}"/>
              </a:ext>
            </a:extLst>
          </p:cNvPr>
          <p:cNvSpPr/>
          <p:nvPr/>
        </p:nvSpPr>
        <p:spPr>
          <a:xfrm>
            <a:off x="5372463" y="5761140"/>
            <a:ext cx="1028700" cy="475515"/>
          </a:xfrm>
          <a:prstGeom prst="rect">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Cartes avantages</a:t>
            </a:r>
          </a:p>
        </p:txBody>
      </p:sp>
      <p:sp>
        <p:nvSpPr>
          <p:cNvPr id="23" name="Rectangle 22">
            <a:extLst>
              <a:ext uri="{FF2B5EF4-FFF2-40B4-BE49-F238E27FC236}">
                <a16:creationId xmlns:a16="http://schemas.microsoft.com/office/drawing/2014/main" id="{DDEEBBAA-D17C-45F3-8DE4-006F6C20C82F}"/>
              </a:ext>
            </a:extLst>
          </p:cNvPr>
          <p:cNvSpPr/>
          <p:nvPr/>
        </p:nvSpPr>
        <p:spPr>
          <a:xfrm>
            <a:off x="7465238" y="1906448"/>
            <a:ext cx="1752600" cy="218337"/>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Simulation de crédit</a:t>
            </a:r>
          </a:p>
        </p:txBody>
      </p:sp>
      <p:sp>
        <p:nvSpPr>
          <p:cNvPr id="24" name="Rectangle 23">
            <a:extLst>
              <a:ext uri="{FF2B5EF4-FFF2-40B4-BE49-F238E27FC236}">
                <a16:creationId xmlns:a16="http://schemas.microsoft.com/office/drawing/2014/main" id="{F2C6D57B-E383-431A-A23C-C4A8A61799EF}"/>
              </a:ext>
            </a:extLst>
          </p:cNvPr>
          <p:cNvSpPr/>
          <p:nvPr/>
        </p:nvSpPr>
        <p:spPr>
          <a:xfrm>
            <a:off x="7459186" y="1529645"/>
            <a:ext cx="2215661" cy="290168"/>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Infos CCP des simulations</a:t>
            </a:r>
          </a:p>
        </p:txBody>
      </p:sp>
      <p:sp>
        <p:nvSpPr>
          <p:cNvPr id="25" name="Rectangle 24">
            <a:extLst>
              <a:ext uri="{FF2B5EF4-FFF2-40B4-BE49-F238E27FC236}">
                <a16:creationId xmlns:a16="http://schemas.microsoft.com/office/drawing/2014/main" id="{6C2A0334-E417-4AAC-8617-5AC8DF263F68}"/>
              </a:ext>
            </a:extLst>
          </p:cNvPr>
          <p:cNvSpPr/>
          <p:nvPr/>
        </p:nvSpPr>
        <p:spPr>
          <a:xfrm>
            <a:off x="7459185" y="2208863"/>
            <a:ext cx="2215662" cy="312026"/>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Initier crédit instantané affecté</a:t>
            </a:r>
          </a:p>
        </p:txBody>
      </p:sp>
      <p:sp>
        <p:nvSpPr>
          <p:cNvPr id="26" name="Rectangle 25">
            <a:extLst>
              <a:ext uri="{FF2B5EF4-FFF2-40B4-BE49-F238E27FC236}">
                <a16:creationId xmlns:a16="http://schemas.microsoft.com/office/drawing/2014/main" id="{6BC28260-CD28-446B-8BD5-1C61935F552C}"/>
              </a:ext>
            </a:extLst>
          </p:cNvPr>
          <p:cNvSpPr/>
          <p:nvPr/>
        </p:nvSpPr>
        <p:spPr>
          <a:xfrm>
            <a:off x="7459185" y="1146511"/>
            <a:ext cx="1752600" cy="302999"/>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Scan facture </a:t>
            </a:r>
            <a:r>
              <a:rPr lang="fr-FR" sz="1200" dirty="0" err="1">
                <a:solidFill>
                  <a:schemeClr val="tx1"/>
                </a:solidFill>
              </a:rPr>
              <a:t>pro-format</a:t>
            </a:r>
            <a:endParaRPr lang="fr-FR" sz="1200" dirty="0">
              <a:solidFill>
                <a:schemeClr val="tx1"/>
              </a:solidFill>
            </a:endParaRPr>
          </a:p>
        </p:txBody>
      </p:sp>
      <p:sp>
        <p:nvSpPr>
          <p:cNvPr id="27" name="Rectangle 26">
            <a:extLst>
              <a:ext uri="{FF2B5EF4-FFF2-40B4-BE49-F238E27FC236}">
                <a16:creationId xmlns:a16="http://schemas.microsoft.com/office/drawing/2014/main" id="{1BF0DA08-3D1B-41D4-8011-C6A7B878AB1A}"/>
              </a:ext>
            </a:extLst>
          </p:cNvPr>
          <p:cNvSpPr/>
          <p:nvPr/>
        </p:nvSpPr>
        <p:spPr>
          <a:xfrm>
            <a:off x="7459185" y="3338502"/>
            <a:ext cx="1289538" cy="409573"/>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Demande de chéquier</a:t>
            </a:r>
          </a:p>
        </p:txBody>
      </p:sp>
      <p:cxnSp>
        <p:nvCxnSpPr>
          <p:cNvPr id="28" name="Straight Arrow Connector 27">
            <a:extLst>
              <a:ext uri="{FF2B5EF4-FFF2-40B4-BE49-F238E27FC236}">
                <a16:creationId xmlns:a16="http://schemas.microsoft.com/office/drawing/2014/main" id="{1AD465C3-9CF6-42A8-9B4B-0ED0E8FD4CDF}"/>
              </a:ext>
            </a:extLst>
          </p:cNvPr>
          <p:cNvCxnSpPr>
            <a:cxnSpLocks/>
            <a:endCxn id="6" idx="1"/>
          </p:cNvCxnSpPr>
          <p:nvPr/>
        </p:nvCxnSpPr>
        <p:spPr>
          <a:xfrm flipV="1">
            <a:off x="2155944" y="2543176"/>
            <a:ext cx="1026872" cy="6999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1509F18-9584-49F1-AB1F-3F166FD5C1CF}"/>
              </a:ext>
            </a:extLst>
          </p:cNvPr>
          <p:cNvCxnSpPr>
            <a:cxnSpLocks/>
            <a:endCxn id="7" idx="1"/>
          </p:cNvCxnSpPr>
          <p:nvPr/>
        </p:nvCxnSpPr>
        <p:spPr>
          <a:xfrm flipV="1">
            <a:off x="2155944" y="3200036"/>
            <a:ext cx="1022476" cy="8609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7CF8A2-CCF6-4BEB-BE9C-DCEC583536CF}"/>
              </a:ext>
            </a:extLst>
          </p:cNvPr>
          <p:cNvCxnSpPr>
            <a:cxnSpLocks/>
            <a:endCxn id="8" idx="1"/>
          </p:cNvCxnSpPr>
          <p:nvPr/>
        </p:nvCxnSpPr>
        <p:spPr>
          <a:xfrm>
            <a:off x="2134690" y="3284705"/>
            <a:ext cx="1043730" cy="60772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C187070-7971-420E-BDDC-4065B35E139C}"/>
              </a:ext>
            </a:extLst>
          </p:cNvPr>
          <p:cNvSpPr/>
          <p:nvPr/>
        </p:nvSpPr>
        <p:spPr>
          <a:xfrm>
            <a:off x="7459185" y="3787644"/>
            <a:ext cx="1289538" cy="299128"/>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Dépôt de chèque</a:t>
            </a:r>
          </a:p>
        </p:txBody>
      </p:sp>
      <p:sp>
        <p:nvSpPr>
          <p:cNvPr id="39" name="Rectangle 38">
            <a:extLst>
              <a:ext uri="{FF2B5EF4-FFF2-40B4-BE49-F238E27FC236}">
                <a16:creationId xmlns:a16="http://schemas.microsoft.com/office/drawing/2014/main" id="{6A47B480-4CE5-42CE-9330-E3D8E135A2D7}"/>
              </a:ext>
            </a:extLst>
          </p:cNvPr>
          <p:cNvSpPr/>
          <p:nvPr/>
        </p:nvSpPr>
        <p:spPr>
          <a:xfrm>
            <a:off x="7459185" y="4140075"/>
            <a:ext cx="1289538" cy="395642"/>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Vérification signature</a:t>
            </a:r>
          </a:p>
        </p:txBody>
      </p:sp>
      <p:sp>
        <p:nvSpPr>
          <p:cNvPr id="40" name="Rectangle 39">
            <a:extLst>
              <a:ext uri="{FF2B5EF4-FFF2-40B4-BE49-F238E27FC236}">
                <a16:creationId xmlns:a16="http://schemas.microsoft.com/office/drawing/2014/main" id="{D9A5CA10-3DBA-400D-92E9-76B8D663BC02}"/>
              </a:ext>
            </a:extLst>
          </p:cNvPr>
          <p:cNvSpPr/>
          <p:nvPr/>
        </p:nvSpPr>
        <p:spPr>
          <a:xfrm>
            <a:off x="7459185" y="2878743"/>
            <a:ext cx="1289538" cy="373124"/>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Notification des opérations</a:t>
            </a:r>
          </a:p>
        </p:txBody>
      </p:sp>
      <p:sp>
        <p:nvSpPr>
          <p:cNvPr id="41" name="Rectangle 40">
            <a:extLst>
              <a:ext uri="{FF2B5EF4-FFF2-40B4-BE49-F238E27FC236}">
                <a16:creationId xmlns:a16="http://schemas.microsoft.com/office/drawing/2014/main" id="{77AD39D6-69B8-4D87-BF57-1F6412B850D6}"/>
              </a:ext>
            </a:extLst>
          </p:cNvPr>
          <p:cNvSpPr/>
          <p:nvPr/>
        </p:nvSpPr>
        <p:spPr>
          <a:xfrm>
            <a:off x="7459185" y="5787056"/>
            <a:ext cx="1289538" cy="296006"/>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Réduction </a:t>
            </a:r>
            <a:r>
              <a:rPr lang="fr-FR" sz="1200" dirty="0" err="1">
                <a:solidFill>
                  <a:schemeClr val="tx1"/>
                </a:solidFill>
              </a:rPr>
              <a:t>mall</a:t>
            </a:r>
            <a:endParaRPr lang="fr-FR" sz="1200" dirty="0">
              <a:solidFill>
                <a:schemeClr val="tx1"/>
              </a:solidFill>
            </a:endParaRPr>
          </a:p>
        </p:txBody>
      </p:sp>
      <p:sp>
        <p:nvSpPr>
          <p:cNvPr id="42" name="Rectangle 41">
            <a:extLst>
              <a:ext uri="{FF2B5EF4-FFF2-40B4-BE49-F238E27FC236}">
                <a16:creationId xmlns:a16="http://schemas.microsoft.com/office/drawing/2014/main" id="{063B6161-ADE6-461F-8163-54D7036976EE}"/>
              </a:ext>
            </a:extLst>
          </p:cNvPr>
          <p:cNvSpPr/>
          <p:nvPr/>
        </p:nvSpPr>
        <p:spPr>
          <a:xfrm>
            <a:off x="7423639" y="6209173"/>
            <a:ext cx="1289538" cy="296006"/>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Système </a:t>
            </a:r>
            <a:r>
              <a:rPr lang="fr-FR" sz="1200" dirty="0" err="1">
                <a:solidFill>
                  <a:schemeClr val="tx1"/>
                </a:solidFill>
              </a:rPr>
              <a:t>détax</a:t>
            </a:r>
            <a:endParaRPr lang="fr-FR" sz="1200" dirty="0">
              <a:solidFill>
                <a:schemeClr val="tx1"/>
              </a:solidFill>
            </a:endParaRPr>
          </a:p>
        </p:txBody>
      </p:sp>
      <p:cxnSp>
        <p:nvCxnSpPr>
          <p:cNvPr id="43" name="Straight Arrow Connector 42">
            <a:extLst>
              <a:ext uri="{FF2B5EF4-FFF2-40B4-BE49-F238E27FC236}">
                <a16:creationId xmlns:a16="http://schemas.microsoft.com/office/drawing/2014/main" id="{EC57E0D2-08DE-48B2-9EA5-4A997B4DDC23}"/>
              </a:ext>
            </a:extLst>
          </p:cNvPr>
          <p:cNvCxnSpPr>
            <a:cxnSpLocks/>
          </p:cNvCxnSpPr>
          <p:nvPr/>
        </p:nvCxnSpPr>
        <p:spPr>
          <a:xfrm flipV="1">
            <a:off x="6401163" y="5870859"/>
            <a:ext cx="1022476" cy="8609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EA96DDE-0D1A-468D-AE60-4043B28C80DA}"/>
              </a:ext>
            </a:extLst>
          </p:cNvPr>
          <p:cNvCxnSpPr>
            <a:cxnSpLocks/>
            <a:stCxn id="21" idx="3"/>
            <a:endCxn id="42" idx="1"/>
          </p:cNvCxnSpPr>
          <p:nvPr/>
        </p:nvCxnSpPr>
        <p:spPr>
          <a:xfrm>
            <a:off x="6401163" y="5998898"/>
            <a:ext cx="1022476" cy="3582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AC8008D-DBC8-4887-A022-ED86872087EB}"/>
              </a:ext>
            </a:extLst>
          </p:cNvPr>
          <p:cNvCxnSpPr>
            <a:cxnSpLocks/>
            <a:stCxn id="13" idx="3"/>
          </p:cNvCxnSpPr>
          <p:nvPr/>
        </p:nvCxnSpPr>
        <p:spPr>
          <a:xfrm flipV="1">
            <a:off x="6399892" y="3955800"/>
            <a:ext cx="1059293" cy="8609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23A19C7-0E5D-446E-9E4D-DBB1CCF541D1}"/>
              </a:ext>
            </a:extLst>
          </p:cNvPr>
          <p:cNvCxnSpPr>
            <a:cxnSpLocks/>
            <a:stCxn id="13" idx="3"/>
            <a:endCxn id="27" idx="1"/>
          </p:cNvCxnSpPr>
          <p:nvPr/>
        </p:nvCxnSpPr>
        <p:spPr>
          <a:xfrm flipV="1">
            <a:off x="6399892" y="3543289"/>
            <a:ext cx="1059293" cy="49860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9F01B78-0D04-4DE4-9673-B851D4B1D7CC}"/>
              </a:ext>
            </a:extLst>
          </p:cNvPr>
          <p:cNvCxnSpPr>
            <a:cxnSpLocks/>
            <a:stCxn id="13" idx="3"/>
            <a:endCxn id="39" idx="1"/>
          </p:cNvCxnSpPr>
          <p:nvPr/>
        </p:nvCxnSpPr>
        <p:spPr>
          <a:xfrm>
            <a:off x="6399892" y="4041890"/>
            <a:ext cx="1059293" cy="29600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463A49E-FA53-4CCA-BD0C-22A6FE7836B0}"/>
              </a:ext>
            </a:extLst>
          </p:cNvPr>
          <p:cNvCxnSpPr>
            <a:cxnSpLocks/>
            <a:endCxn id="40" idx="1"/>
          </p:cNvCxnSpPr>
          <p:nvPr/>
        </p:nvCxnSpPr>
        <p:spPr>
          <a:xfrm flipV="1">
            <a:off x="6399891" y="3065305"/>
            <a:ext cx="1059294" cy="97054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64794B3-BE2C-47D8-B798-6AA807D039EF}"/>
              </a:ext>
            </a:extLst>
          </p:cNvPr>
          <p:cNvSpPr/>
          <p:nvPr/>
        </p:nvSpPr>
        <p:spPr>
          <a:xfrm>
            <a:off x="8789756" y="2869957"/>
            <a:ext cx="1289538" cy="373124"/>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Notifications (procurations)</a:t>
            </a:r>
          </a:p>
        </p:txBody>
      </p:sp>
      <p:cxnSp>
        <p:nvCxnSpPr>
          <p:cNvPr id="66" name="Straight Arrow Connector 65">
            <a:extLst>
              <a:ext uri="{FF2B5EF4-FFF2-40B4-BE49-F238E27FC236}">
                <a16:creationId xmlns:a16="http://schemas.microsoft.com/office/drawing/2014/main" id="{47C656AC-2DE9-4631-853A-5723B7CEBEE9}"/>
              </a:ext>
            </a:extLst>
          </p:cNvPr>
          <p:cNvCxnSpPr>
            <a:cxnSpLocks/>
            <a:stCxn id="11" idx="3"/>
            <a:endCxn id="26" idx="1"/>
          </p:cNvCxnSpPr>
          <p:nvPr/>
        </p:nvCxnSpPr>
        <p:spPr>
          <a:xfrm flipV="1">
            <a:off x="6399891" y="1298011"/>
            <a:ext cx="1059294" cy="90675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D4382FC-F76A-4405-81AA-C7BAE54105DA}"/>
              </a:ext>
            </a:extLst>
          </p:cNvPr>
          <p:cNvCxnSpPr>
            <a:cxnSpLocks/>
            <a:stCxn id="11" idx="3"/>
            <a:endCxn id="24" idx="1"/>
          </p:cNvCxnSpPr>
          <p:nvPr/>
        </p:nvCxnSpPr>
        <p:spPr>
          <a:xfrm flipV="1">
            <a:off x="6399891" y="1674729"/>
            <a:ext cx="1059295" cy="53004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DF8D16D-FF2E-4B6D-8263-B007AD1F6FF2}"/>
              </a:ext>
            </a:extLst>
          </p:cNvPr>
          <p:cNvCxnSpPr>
            <a:cxnSpLocks/>
            <a:stCxn id="11" idx="3"/>
            <a:endCxn id="23" idx="1"/>
          </p:cNvCxnSpPr>
          <p:nvPr/>
        </p:nvCxnSpPr>
        <p:spPr>
          <a:xfrm flipV="1">
            <a:off x="6399891" y="2015617"/>
            <a:ext cx="1065347" cy="18915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45EC09C-28FB-400F-995E-30A3896146D5}"/>
              </a:ext>
            </a:extLst>
          </p:cNvPr>
          <p:cNvCxnSpPr>
            <a:cxnSpLocks/>
            <a:stCxn id="11" idx="3"/>
            <a:endCxn id="25" idx="1"/>
          </p:cNvCxnSpPr>
          <p:nvPr/>
        </p:nvCxnSpPr>
        <p:spPr>
          <a:xfrm>
            <a:off x="6399891" y="2204770"/>
            <a:ext cx="1059294" cy="16010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4" name="Titre 1"/>
          <p:cNvSpPr>
            <a:spLocks noGrp="1"/>
          </p:cNvSpPr>
          <p:nvPr>
            <p:ph type="title"/>
          </p:nvPr>
        </p:nvSpPr>
        <p:spPr>
          <a:xfrm>
            <a:off x="472440" y="199663"/>
            <a:ext cx="10515600" cy="566692"/>
          </a:xfrm>
        </p:spPr>
        <p:txBody>
          <a:bodyPr>
            <a:normAutofit fontScale="90000"/>
          </a:bodyPr>
          <a:lstStyle/>
          <a:p>
            <a:r>
              <a:rPr lang="fr-FR" dirty="0" smtClean="0"/>
              <a:t>Impact MAPPING (2/2)</a:t>
            </a:r>
            <a:endParaRPr lang="fr-FR" dirty="0"/>
          </a:p>
        </p:txBody>
      </p:sp>
      <p:cxnSp>
        <p:nvCxnSpPr>
          <p:cNvPr id="54" name="Straight Arrow Connector 27">
            <a:extLst>
              <a:ext uri="{FF2B5EF4-FFF2-40B4-BE49-F238E27FC236}">
                <a16:creationId xmlns:a16="http://schemas.microsoft.com/office/drawing/2014/main" id="{1AD465C3-9CF6-42A8-9B4B-0ED0E8FD4CDF}"/>
              </a:ext>
            </a:extLst>
          </p:cNvPr>
          <p:cNvCxnSpPr>
            <a:cxnSpLocks/>
            <a:endCxn id="10" idx="1"/>
          </p:cNvCxnSpPr>
          <p:nvPr/>
        </p:nvCxnSpPr>
        <p:spPr>
          <a:xfrm flipV="1">
            <a:off x="4207120" y="1278598"/>
            <a:ext cx="1242647" cy="124112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27">
            <a:extLst>
              <a:ext uri="{FF2B5EF4-FFF2-40B4-BE49-F238E27FC236}">
                <a16:creationId xmlns:a16="http://schemas.microsoft.com/office/drawing/2014/main" id="{1AD465C3-9CF6-42A8-9B4B-0ED0E8FD4CDF}"/>
              </a:ext>
            </a:extLst>
          </p:cNvPr>
          <p:cNvCxnSpPr>
            <a:cxnSpLocks/>
            <a:endCxn id="12" idx="1"/>
          </p:cNvCxnSpPr>
          <p:nvPr/>
        </p:nvCxnSpPr>
        <p:spPr>
          <a:xfrm>
            <a:off x="4200896" y="3190914"/>
            <a:ext cx="1170296" cy="18862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27">
            <a:extLst>
              <a:ext uri="{FF2B5EF4-FFF2-40B4-BE49-F238E27FC236}">
                <a16:creationId xmlns:a16="http://schemas.microsoft.com/office/drawing/2014/main" id="{1AD465C3-9CF6-42A8-9B4B-0ED0E8FD4CDF}"/>
              </a:ext>
            </a:extLst>
          </p:cNvPr>
          <p:cNvCxnSpPr>
            <a:cxnSpLocks/>
          </p:cNvCxnSpPr>
          <p:nvPr/>
        </p:nvCxnSpPr>
        <p:spPr>
          <a:xfrm>
            <a:off x="4211516" y="3876446"/>
            <a:ext cx="1170296" cy="18862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27">
            <a:extLst>
              <a:ext uri="{FF2B5EF4-FFF2-40B4-BE49-F238E27FC236}">
                <a16:creationId xmlns:a16="http://schemas.microsoft.com/office/drawing/2014/main" id="{1AD465C3-9CF6-42A8-9B4B-0ED0E8FD4CDF}"/>
              </a:ext>
            </a:extLst>
          </p:cNvPr>
          <p:cNvCxnSpPr>
            <a:cxnSpLocks/>
            <a:endCxn id="14" idx="1"/>
          </p:cNvCxnSpPr>
          <p:nvPr/>
        </p:nvCxnSpPr>
        <p:spPr>
          <a:xfrm>
            <a:off x="4211516" y="3892431"/>
            <a:ext cx="1159676" cy="80338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27">
            <a:extLst>
              <a:ext uri="{FF2B5EF4-FFF2-40B4-BE49-F238E27FC236}">
                <a16:creationId xmlns:a16="http://schemas.microsoft.com/office/drawing/2014/main" id="{1AD465C3-9CF6-42A8-9B4B-0ED0E8FD4CDF}"/>
              </a:ext>
            </a:extLst>
          </p:cNvPr>
          <p:cNvCxnSpPr>
            <a:cxnSpLocks/>
            <a:endCxn id="11" idx="1"/>
          </p:cNvCxnSpPr>
          <p:nvPr/>
        </p:nvCxnSpPr>
        <p:spPr>
          <a:xfrm flipV="1">
            <a:off x="4211516" y="2204770"/>
            <a:ext cx="1159675" cy="9789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27">
            <a:extLst>
              <a:ext uri="{FF2B5EF4-FFF2-40B4-BE49-F238E27FC236}">
                <a16:creationId xmlns:a16="http://schemas.microsoft.com/office/drawing/2014/main" id="{1AD465C3-9CF6-42A8-9B4B-0ED0E8FD4CDF}"/>
              </a:ext>
            </a:extLst>
          </p:cNvPr>
          <p:cNvCxnSpPr>
            <a:cxnSpLocks/>
            <a:stCxn id="8" idx="2"/>
            <a:endCxn id="21" idx="1"/>
          </p:cNvCxnSpPr>
          <p:nvPr/>
        </p:nvCxnSpPr>
        <p:spPr>
          <a:xfrm>
            <a:off x="3692770" y="4130189"/>
            <a:ext cx="1679693" cy="186870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00A0737-BB19-4D53-B5FC-6F1E5E6109F5}"/>
              </a:ext>
            </a:extLst>
          </p:cNvPr>
          <p:cNvSpPr/>
          <p:nvPr/>
        </p:nvSpPr>
        <p:spPr>
          <a:xfrm>
            <a:off x="10485927" y="352063"/>
            <a:ext cx="1580120" cy="410305"/>
          </a:xfrm>
          <a:prstGeom prst="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solidFill>
                  <a:schemeClr val="tx1"/>
                </a:solidFill>
              </a:rPr>
              <a:t>OBJECTIFS</a:t>
            </a:r>
            <a:endParaRPr lang="fr-FR" sz="1100" dirty="0">
              <a:solidFill>
                <a:schemeClr val="tx1"/>
              </a:solidFill>
            </a:endParaRPr>
          </a:p>
        </p:txBody>
      </p:sp>
      <p:sp>
        <p:nvSpPr>
          <p:cNvPr id="64" name="Rectangle 63">
            <a:extLst>
              <a:ext uri="{FF2B5EF4-FFF2-40B4-BE49-F238E27FC236}">
                <a16:creationId xmlns:a16="http://schemas.microsoft.com/office/drawing/2014/main" id="{055833D3-7E82-4EC9-81DF-0CA8734AF91A}"/>
              </a:ext>
            </a:extLst>
          </p:cNvPr>
          <p:cNvSpPr/>
          <p:nvPr/>
        </p:nvSpPr>
        <p:spPr>
          <a:xfrm>
            <a:off x="10485927" y="979661"/>
            <a:ext cx="1580600" cy="404447"/>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solidFill>
                  <a:schemeClr val="tx1"/>
                </a:solidFill>
              </a:rPr>
              <a:t>CIBLES</a:t>
            </a:r>
            <a:endParaRPr lang="fr-FR" sz="1100" dirty="0">
              <a:solidFill>
                <a:schemeClr val="tx1"/>
              </a:solidFill>
            </a:endParaRPr>
          </a:p>
        </p:txBody>
      </p:sp>
      <p:sp>
        <p:nvSpPr>
          <p:cNvPr id="65" name="Rectangle 64">
            <a:extLst>
              <a:ext uri="{FF2B5EF4-FFF2-40B4-BE49-F238E27FC236}">
                <a16:creationId xmlns:a16="http://schemas.microsoft.com/office/drawing/2014/main" id="{1C543543-DE75-4CD6-A636-2C728DA102E1}"/>
              </a:ext>
            </a:extLst>
          </p:cNvPr>
          <p:cNvSpPr/>
          <p:nvPr/>
        </p:nvSpPr>
        <p:spPr>
          <a:xfrm>
            <a:off x="10485927" y="1598915"/>
            <a:ext cx="1580121" cy="457933"/>
          </a:xfrm>
          <a:prstGeom prst="rect">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solidFill>
                  <a:schemeClr val="tx1"/>
                </a:solidFill>
              </a:rPr>
              <a:t>CATEGORIES</a:t>
            </a:r>
            <a:endParaRPr lang="fr-FR" sz="1100" dirty="0">
              <a:solidFill>
                <a:schemeClr val="tx1"/>
              </a:solidFill>
            </a:endParaRPr>
          </a:p>
        </p:txBody>
      </p:sp>
      <p:sp>
        <p:nvSpPr>
          <p:cNvPr id="68" name="Rectangle 67">
            <a:extLst>
              <a:ext uri="{FF2B5EF4-FFF2-40B4-BE49-F238E27FC236}">
                <a16:creationId xmlns:a16="http://schemas.microsoft.com/office/drawing/2014/main" id="{D2D2A81B-3479-4C09-ACF0-AD448A748F82}"/>
              </a:ext>
            </a:extLst>
          </p:cNvPr>
          <p:cNvSpPr/>
          <p:nvPr/>
        </p:nvSpPr>
        <p:spPr>
          <a:xfrm>
            <a:off x="10485927" y="2270006"/>
            <a:ext cx="1580120" cy="297110"/>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solidFill>
                  <a:schemeClr val="tx1"/>
                </a:solidFill>
              </a:rPr>
              <a:t>FONCTIONNALITES</a:t>
            </a:r>
            <a:endParaRPr lang="fr-FR" sz="1100" dirty="0">
              <a:solidFill>
                <a:schemeClr val="tx1"/>
              </a:solidFill>
            </a:endParaRPr>
          </a:p>
        </p:txBody>
      </p:sp>
      <p:cxnSp>
        <p:nvCxnSpPr>
          <p:cNvPr id="49" name="Straight Arrow Connector 27">
            <a:extLst>
              <a:ext uri="{FF2B5EF4-FFF2-40B4-BE49-F238E27FC236}">
                <a16:creationId xmlns:a16="http://schemas.microsoft.com/office/drawing/2014/main" id="{1AD465C3-9CF6-42A8-9B4B-0ED0E8FD4CDF}"/>
              </a:ext>
            </a:extLst>
          </p:cNvPr>
          <p:cNvCxnSpPr>
            <a:cxnSpLocks/>
            <a:stCxn id="6" idx="3"/>
          </p:cNvCxnSpPr>
          <p:nvPr/>
        </p:nvCxnSpPr>
        <p:spPr>
          <a:xfrm flipV="1">
            <a:off x="4211516" y="738424"/>
            <a:ext cx="1232198" cy="180475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27">
            <a:extLst>
              <a:ext uri="{FF2B5EF4-FFF2-40B4-BE49-F238E27FC236}">
                <a16:creationId xmlns:a16="http://schemas.microsoft.com/office/drawing/2014/main" id="{1AD465C3-9CF6-42A8-9B4B-0ED0E8FD4CDF}"/>
              </a:ext>
            </a:extLst>
          </p:cNvPr>
          <p:cNvCxnSpPr>
            <a:cxnSpLocks/>
          </p:cNvCxnSpPr>
          <p:nvPr/>
        </p:nvCxnSpPr>
        <p:spPr>
          <a:xfrm>
            <a:off x="4235750" y="3207422"/>
            <a:ext cx="1094409" cy="70957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27">
            <a:extLst>
              <a:ext uri="{FF2B5EF4-FFF2-40B4-BE49-F238E27FC236}">
                <a16:creationId xmlns:a16="http://schemas.microsoft.com/office/drawing/2014/main" id="{1AD465C3-9CF6-42A8-9B4B-0ED0E8FD4CDF}"/>
              </a:ext>
            </a:extLst>
          </p:cNvPr>
          <p:cNvCxnSpPr>
            <a:cxnSpLocks/>
            <a:stCxn id="6" idx="3"/>
            <a:endCxn id="11" idx="1"/>
          </p:cNvCxnSpPr>
          <p:nvPr/>
        </p:nvCxnSpPr>
        <p:spPr>
          <a:xfrm flipV="1">
            <a:off x="4211516" y="2204770"/>
            <a:ext cx="1159675" cy="33840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582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982F3C48-FDDD-4A21-A78A-3876F6AF5DE4}"/>
              </a:ext>
            </a:extLst>
          </p:cNvPr>
          <p:cNvSpPr>
            <a:spLocks noGrp="1"/>
          </p:cNvSpPr>
          <p:nvPr>
            <p:ph type="title"/>
          </p:nvPr>
        </p:nvSpPr>
        <p:spPr>
          <a:xfrm>
            <a:off x="920040" y="382421"/>
            <a:ext cx="10479616" cy="561975"/>
          </a:xfrm>
        </p:spPr>
        <p:txBody>
          <a:bodyPr>
            <a:normAutofit fontScale="90000"/>
          </a:bodyPr>
          <a:lstStyle/>
          <a:p>
            <a:pPr algn="r"/>
            <a:r>
              <a:rPr lang="fr-FR" dirty="0">
                <a:solidFill>
                  <a:srgbClr val="CC0000"/>
                </a:solidFill>
              </a:rPr>
              <a:t>LEAN CANVAS</a:t>
            </a:r>
          </a:p>
        </p:txBody>
      </p:sp>
      <p:sp>
        <p:nvSpPr>
          <p:cNvPr id="10" name="Rounded Rectangle 17">
            <a:extLst>
              <a:ext uri="{FF2B5EF4-FFF2-40B4-BE49-F238E27FC236}">
                <a16:creationId xmlns:a16="http://schemas.microsoft.com/office/drawing/2014/main" id="{5D57F558-1D8E-4BB1-854E-044ADB6C258E}"/>
              </a:ext>
            </a:extLst>
          </p:cNvPr>
          <p:cNvSpPr/>
          <p:nvPr/>
        </p:nvSpPr>
        <p:spPr>
          <a:xfrm>
            <a:off x="1567962" y="5062016"/>
            <a:ext cx="4398041" cy="1338408"/>
          </a:xfrm>
          <a:prstGeom prst="roundRect">
            <a:avLst>
              <a:gd name="adj" fmla="val 0"/>
            </a:avLst>
          </a:prstGeom>
          <a:noFill/>
          <a:ln w="19050">
            <a:solidFill>
              <a:srgbClr val="CC0000"/>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err="1">
                <a:solidFill>
                  <a:srgbClr val="CC0000"/>
                </a:solidFill>
                <a:latin typeface="Arial" pitchFamily="34" charset="0"/>
                <a:cs typeface="Arial" pitchFamily="34" charset="0"/>
              </a:rPr>
              <a:t>Moyens</a:t>
            </a:r>
            <a:endParaRPr lang="en-US" sz="1200" dirty="0">
              <a:solidFill>
                <a:srgbClr val="CC0000"/>
              </a:solidFill>
              <a:latin typeface="Arial" pitchFamily="34" charset="0"/>
              <a:cs typeface="Arial" pitchFamily="34" charset="0"/>
            </a:endParaRPr>
          </a:p>
        </p:txBody>
      </p:sp>
      <p:sp>
        <p:nvSpPr>
          <p:cNvPr id="11" name="Rounded Rectangle 18">
            <a:extLst>
              <a:ext uri="{FF2B5EF4-FFF2-40B4-BE49-F238E27FC236}">
                <a16:creationId xmlns:a16="http://schemas.microsoft.com/office/drawing/2014/main" id="{E47513E8-ADBB-4E5B-A82D-5E65DDA5535D}"/>
              </a:ext>
            </a:extLst>
          </p:cNvPr>
          <p:cNvSpPr/>
          <p:nvPr/>
        </p:nvSpPr>
        <p:spPr>
          <a:xfrm>
            <a:off x="5966003" y="5062016"/>
            <a:ext cx="4398041" cy="1338408"/>
          </a:xfrm>
          <a:prstGeom prst="roundRect">
            <a:avLst>
              <a:gd name="adj" fmla="val 0"/>
            </a:avLst>
          </a:prstGeom>
          <a:noFill/>
          <a:ln w="19050">
            <a:solidFill>
              <a:srgbClr val="CC0000"/>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a:solidFill>
                  <a:srgbClr val="CC0000"/>
                </a:solidFill>
                <a:latin typeface="Arial" pitchFamily="34" charset="0"/>
                <a:cs typeface="Arial" pitchFamily="34" charset="0"/>
              </a:rPr>
              <a:t>Gains</a:t>
            </a:r>
            <a:endParaRPr lang="en-US" sz="1200" dirty="0">
              <a:solidFill>
                <a:srgbClr val="CC0000"/>
              </a:solidFill>
              <a:latin typeface="Arial" pitchFamily="34" charset="0"/>
              <a:cs typeface="Arial" pitchFamily="34" charset="0"/>
            </a:endParaRPr>
          </a:p>
        </p:txBody>
      </p:sp>
      <p:sp>
        <p:nvSpPr>
          <p:cNvPr id="12" name="Rounded Rectangle 3">
            <a:extLst>
              <a:ext uri="{FF2B5EF4-FFF2-40B4-BE49-F238E27FC236}">
                <a16:creationId xmlns:a16="http://schemas.microsoft.com/office/drawing/2014/main" id="{7C00BABA-1617-4D48-A7D7-A0996E4B279E}"/>
              </a:ext>
            </a:extLst>
          </p:cNvPr>
          <p:cNvSpPr/>
          <p:nvPr/>
        </p:nvSpPr>
        <p:spPr>
          <a:xfrm>
            <a:off x="1567962" y="1086156"/>
            <a:ext cx="1764792" cy="3975859"/>
          </a:xfrm>
          <a:prstGeom prst="roundRect">
            <a:avLst>
              <a:gd name="adj" fmla="val 0"/>
            </a:avLst>
          </a:prstGeom>
          <a:noFill/>
          <a:ln w="19050">
            <a:solidFill>
              <a:srgbClr val="CC0000"/>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err="1">
                <a:solidFill>
                  <a:srgbClr val="CC0000"/>
                </a:solidFill>
                <a:latin typeface="Arial" pitchFamily="34" charset="0"/>
                <a:cs typeface="Arial" pitchFamily="34" charset="0"/>
              </a:rPr>
              <a:t>Besoins</a:t>
            </a:r>
            <a:endParaRPr lang="en-US" sz="1400" dirty="0">
              <a:solidFill>
                <a:srgbClr val="CC0000"/>
              </a:solidFill>
              <a:latin typeface="Arial" pitchFamily="34" charset="0"/>
              <a:cs typeface="Arial" pitchFamily="34" charset="0"/>
            </a:endParaRPr>
          </a:p>
        </p:txBody>
      </p:sp>
      <p:sp>
        <p:nvSpPr>
          <p:cNvPr id="13" name="Rounded Rectangle 11">
            <a:extLst>
              <a:ext uri="{FF2B5EF4-FFF2-40B4-BE49-F238E27FC236}">
                <a16:creationId xmlns:a16="http://schemas.microsoft.com/office/drawing/2014/main" id="{C81A3549-B8C5-41D1-9356-C04531F56990}"/>
              </a:ext>
            </a:extLst>
          </p:cNvPr>
          <p:cNvSpPr/>
          <p:nvPr/>
        </p:nvSpPr>
        <p:spPr>
          <a:xfrm>
            <a:off x="3332754" y="1086156"/>
            <a:ext cx="1764792" cy="1697063"/>
          </a:xfrm>
          <a:prstGeom prst="roundRect">
            <a:avLst>
              <a:gd name="adj" fmla="val 0"/>
            </a:avLst>
          </a:prstGeom>
          <a:noFill/>
          <a:ln w="19050">
            <a:solidFill>
              <a:srgbClr val="CC0000"/>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a:solidFill>
                  <a:srgbClr val="CC0000"/>
                </a:solidFill>
                <a:latin typeface="Arial" pitchFamily="34" charset="0"/>
                <a:cs typeface="Arial" pitchFamily="34" charset="0"/>
              </a:rPr>
              <a:t>Solutions</a:t>
            </a:r>
            <a:endParaRPr lang="en-US" sz="1200" dirty="0">
              <a:solidFill>
                <a:srgbClr val="CC0000"/>
              </a:solidFill>
              <a:latin typeface="Arial" pitchFamily="34" charset="0"/>
              <a:cs typeface="Arial" pitchFamily="34" charset="0"/>
            </a:endParaRPr>
          </a:p>
        </p:txBody>
      </p:sp>
      <p:sp>
        <p:nvSpPr>
          <p:cNvPr id="14" name="Rounded Rectangle 12">
            <a:extLst>
              <a:ext uri="{FF2B5EF4-FFF2-40B4-BE49-F238E27FC236}">
                <a16:creationId xmlns:a16="http://schemas.microsoft.com/office/drawing/2014/main" id="{03B73B11-0530-424D-92F3-75689C770515}"/>
              </a:ext>
            </a:extLst>
          </p:cNvPr>
          <p:cNvSpPr/>
          <p:nvPr/>
        </p:nvSpPr>
        <p:spPr>
          <a:xfrm>
            <a:off x="3332754" y="2783219"/>
            <a:ext cx="1764792" cy="2278796"/>
          </a:xfrm>
          <a:prstGeom prst="roundRect">
            <a:avLst>
              <a:gd name="adj" fmla="val 0"/>
            </a:avLst>
          </a:prstGeom>
          <a:noFill/>
          <a:ln w="19050">
            <a:solidFill>
              <a:srgbClr val="CC0000"/>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err="1">
                <a:solidFill>
                  <a:srgbClr val="CC0000"/>
                </a:solidFill>
                <a:latin typeface="Arial" pitchFamily="34" charset="0"/>
                <a:cs typeface="Arial" pitchFamily="34" charset="0"/>
              </a:rPr>
              <a:t>Critères</a:t>
            </a:r>
            <a:r>
              <a:rPr lang="en-US" sz="1400" dirty="0">
                <a:solidFill>
                  <a:srgbClr val="CC0000"/>
                </a:solidFill>
                <a:latin typeface="Arial" pitchFamily="34" charset="0"/>
                <a:cs typeface="Arial" pitchFamily="34" charset="0"/>
              </a:rPr>
              <a:t> de </a:t>
            </a:r>
            <a:br>
              <a:rPr lang="en-US" sz="1400" dirty="0">
                <a:solidFill>
                  <a:srgbClr val="CC0000"/>
                </a:solidFill>
                <a:latin typeface="Arial" pitchFamily="34" charset="0"/>
                <a:cs typeface="Arial" pitchFamily="34" charset="0"/>
              </a:rPr>
            </a:br>
            <a:r>
              <a:rPr lang="en-US" sz="1400" dirty="0" err="1">
                <a:solidFill>
                  <a:srgbClr val="CC0000"/>
                </a:solidFill>
                <a:latin typeface="Arial" pitchFamily="34" charset="0"/>
                <a:cs typeface="Arial" pitchFamily="34" charset="0"/>
              </a:rPr>
              <a:t>succès</a:t>
            </a:r>
            <a:endParaRPr lang="en-US" sz="1200" dirty="0">
              <a:solidFill>
                <a:srgbClr val="CC0000"/>
              </a:solidFill>
              <a:latin typeface="Arial" pitchFamily="34" charset="0"/>
              <a:cs typeface="Arial" pitchFamily="34" charset="0"/>
            </a:endParaRPr>
          </a:p>
        </p:txBody>
      </p:sp>
      <p:sp>
        <p:nvSpPr>
          <p:cNvPr id="15" name="Rounded Rectangle 13">
            <a:extLst>
              <a:ext uri="{FF2B5EF4-FFF2-40B4-BE49-F238E27FC236}">
                <a16:creationId xmlns:a16="http://schemas.microsoft.com/office/drawing/2014/main" id="{20A793C3-33DC-4527-85BC-1BB2A9A64F93}"/>
              </a:ext>
            </a:extLst>
          </p:cNvPr>
          <p:cNvSpPr/>
          <p:nvPr/>
        </p:nvSpPr>
        <p:spPr>
          <a:xfrm>
            <a:off x="5096044" y="1086156"/>
            <a:ext cx="1738416" cy="3975859"/>
          </a:xfrm>
          <a:prstGeom prst="roundRect">
            <a:avLst>
              <a:gd name="adj" fmla="val 0"/>
            </a:avLst>
          </a:prstGeom>
          <a:noFill/>
          <a:ln w="19050">
            <a:solidFill>
              <a:srgbClr val="CC0000"/>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a:solidFill>
                  <a:srgbClr val="CC0000"/>
                </a:solidFill>
                <a:latin typeface="Arial" pitchFamily="34" charset="0"/>
                <a:cs typeface="Arial" pitchFamily="34" charset="0"/>
              </a:rPr>
              <a:t>Proposition de </a:t>
            </a:r>
            <a:r>
              <a:rPr lang="en-US" sz="1400" dirty="0" err="1">
                <a:solidFill>
                  <a:srgbClr val="CC0000"/>
                </a:solidFill>
                <a:latin typeface="Arial" pitchFamily="34" charset="0"/>
                <a:cs typeface="Arial" pitchFamily="34" charset="0"/>
              </a:rPr>
              <a:t>valeur</a:t>
            </a:r>
            <a:endParaRPr lang="en-US" sz="1200" dirty="0">
              <a:solidFill>
                <a:srgbClr val="CC0000"/>
              </a:solidFill>
              <a:latin typeface="Arial" pitchFamily="34" charset="0"/>
              <a:cs typeface="Arial" pitchFamily="34" charset="0"/>
            </a:endParaRPr>
          </a:p>
        </p:txBody>
      </p:sp>
      <p:sp>
        <p:nvSpPr>
          <p:cNvPr id="16" name="Rounded Rectangle 14">
            <a:extLst>
              <a:ext uri="{FF2B5EF4-FFF2-40B4-BE49-F238E27FC236}">
                <a16:creationId xmlns:a16="http://schemas.microsoft.com/office/drawing/2014/main" id="{71B7D3F7-9817-47E3-8CFE-D85B8A85A4B8}"/>
              </a:ext>
            </a:extLst>
          </p:cNvPr>
          <p:cNvSpPr/>
          <p:nvPr/>
        </p:nvSpPr>
        <p:spPr>
          <a:xfrm>
            <a:off x="6834460" y="1086156"/>
            <a:ext cx="1764792" cy="1987929"/>
          </a:xfrm>
          <a:prstGeom prst="roundRect">
            <a:avLst>
              <a:gd name="adj" fmla="val 0"/>
            </a:avLst>
          </a:prstGeom>
          <a:noFill/>
          <a:ln w="19050">
            <a:solidFill>
              <a:srgbClr val="CC0000"/>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err="1">
                <a:solidFill>
                  <a:srgbClr val="CC0000"/>
                </a:solidFill>
                <a:latin typeface="Arial" pitchFamily="34" charset="0"/>
                <a:cs typeface="Arial" pitchFamily="34" charset="0"/>
              </a:rPr>
              <a:t>Avantage</a:t>
            </a:r>
            <a:r>
              <a:rPr lang="en-US" sz="1400" dirty="0">
                <a:solidFill>
                  <a:srgbClr val="CC0000"/>
                </a:solidFill>
                <a:latin typeface="Arial" pitchFamily="34" charset="0"/>
                <a:cs typeface="Arial" pitchFamily="34" charset="0"/>
              </a:rPr>
              <a:t> </a:t>
            </a:r>
            <a:r>
              <a:rPr lang="en-US" sz="1400" dirty="0" err="1">
                <a:solidFill>
                  <a:srgbClr val="CC0000"/>
                </a:solidFill>
                <a:latin typeface="Arial" pitchFamily="34" charset="0"/>
                <a:cs typeface="Arial" pitchFamily="34" charset="0"/>
              </a:rPr>
              <a:t>concurrentiel</a:t>
            </a:r>
            <a:endParaRPr lang="en-US" sz="1200" dirty="0">
              <a:solidFill>
                <a:srgbClr val="CC0000"/>
              </a:solidFill>
              <a:latin typeface="Arial" pitchFamily="34" charset="0"/>
              <a:cs typeface="Arial" pitchFamily="34" charset="0"/>
            </a:endParaRPr>
          </a:p>
        </p:txBody>
      </p:sp>
      <p:sp>
        <p:nvSpPr>
          <p:cNvPr id="17" name="Rounded Rectangle 15">
            <a:extLst>
              <a:ext uri="{FF2B5EF4-FFF2-40B4-BE49-F238E27FC236}">
                <a16:creationId xmlns:a16="http://schemas.microsoft.com/office/drawing/2014/main" id="{A0A7B5E8-F2E6-4AA3-BE18-CDBAEEEE9E1A}"/>
              </a:ext>
            </a:extLst>
          </p:cNvPr>
          <p:cNvSpPr/>
          <p:nvPr/>
        </p:nvSpPr>
        <p:spPr>
          <a:xfrm>
            <a:off x="6834460" y="3074085"/>
            <a:ext cx="1764792" cy="1987929"/>
          </a:xfrm>
          <a:prstGeom prst="roundRect">
            <a:avLst>
              <a:gd name="adj" fmla="val 0"/>
            </a:avLst>
          </a:prstGeom>
          <a:noFill/>
          <a:ln w="19050">
            <a:solidFill>
              <a:srgbClr val="CC0000"/>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err="1">
                <a:solidFill>
                  <a:srgbClr val="CC0000"/>
                </a:solidFill>
                <a:latin typeface="Arial" pitchFamily="34" charset="0"/>
                <a:cs typeface="Arial" pitchFamily="34" charset="0"/>
              </a:rPr>
              <a:t>Canaux</a:t>
            </a:r>
            <a:endParaRPr lang="en-US" sz="1200" dirty="0">
              <a:solidFill>
                <a:srgbClr val="CC0000"/>
              </a:solidFill>
              <a:latin typeface="Arial" pitchFamily="34" charset="0"/>
              <a:cs typeface="Arial" pitchFamily="34" charset="0"/>
            </a:endParaRPr>
          </a:p>
        </p:txBody>
      </p:sp>
      <p:sp>
        <p:nvSpPr>
          <p:cNvPr id="18" name="Rounded Rectangle 16">
            <a:extLst>
              <a:ext uri="{FF2B5EF4-FFF2-40B4-BE49-F238E27FC236}">
                <a16:creationId xmlns:a16="http://schemas.microsoft.com/office/drawing/2014/main" id="{9FE7CEE5-0C60-4AE8-883D-C80B731C61DA}"/>
              </a:ext>
            </a:extLst>
          </p:cNvPr>
          <p:cNvSpPr/>
          <p:nvPr/>
        </p:nvSpPr>
        <p:spPr>
          <a:xfrm>
            <a:off x="8599252" y="1086156"/>
            <a:ext cx="1764792" cy="3975859"/>
          </a:xfrm>
          <a:prstGeom prst="roundRect">
            <a:avLst>
              <a:gd name="adj" fmla="val 0"/>
            </a:avLst>
          </a:prstGeom>
          <a:noFill/>
          <a:ln w="19050">
            <a:solidFill>
              <a:srgbClr val="CC0000"/>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err="1">
                <a:solidFill>
                  <a:srgbClr val="CC0000"/>
                </a:solidFill>
                <a:latin typeface="Arial" pitchFamily="34" charset="0"/>
                <a:cs typeface="Arial" pitchFamily="34" charset="0"/>
              </a:rPr>
              <a:t>Utilisateurs</a:t>
            </a:r>
            <a:endParaRPr lang="en-US" sz="1200" dirty="0">
              <a:solidFill>
                <a:srgbClr val="CC0000"/>
              </a:solidFill>
              <a:latin typeface="Arial" pitchFamily="34" charset="0"/>
              <a:cs typeface="Arial" pitchFamily="34" charset="0"/>
            </a:endParaRPr>
          </a:p>
        </p:txBody>
      </p:sp>
      <p:sp>
        <p:nvSpPr>
          <p:cNvPr id="19" name="Rounded Rectangle 4">
            <a:extLst>
              <a:ext uri="{FF2B5EF4-FFF2-40B4-BE49-F238E27FC236}">
                <a16:creationId xmlns:a16="http://schemas.microsoft.com/office/drawing/2014/main" id="{C7A39D13-89CF-4E3C-8F27-03C8F9CBA95F}"/>
              </a:ext>
            </a:extLst>
          </p:cNvPr>
          <p:cNvSpPr/>
          <p:nvPr/>
        </p:nvSpPr>
        <p:spPr>
          <a:xfrm>
            <a:off x="1567962" y="1086156"/>
            <a:ext cx="8796082" cy="5314267"/>
          </a:xfrm>
          <a:prstGeom prst="roundRect">
            <a:avLst>
              <a:gd name="adj" fmla="val 0"/>
            </a:avLst>
          </a:prstGeom>
          <a:noFill/>
          <a:ln w="38100">
            <a:solidFill>
              <a:srgbClr val="CC0000"/>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112713">
              <a:buFont typeface="Arial" pitchFamily="34" charset="0"/>
              <a:buChar char="•"/>
            </a:pPr>
            <a:endParaRPr lang="en-US" sz="2000" dirty="0">
              <a:solidFill>
                <a:schemeClr val="tx1"/>
              </a:solidFill>
            </a:endParaRPr>
          </a:p>
        </p:txBody>
      </p:sp>
      <p:sp>
        <p:nvSpPr>
          <p:cNvPr id="23" name="Oval 22">
            <a:extLst>
              <a:ext uri="{FF2B5EF4-FFF2-40B4-BE49-F238E27FC236}">
                <a16:creationId xmlns:a16="http://schemas.microsoft.com/office/drawing/2014/main" id="{4D522E46-5E46-46F2-AED8-296180433F04}"/>
              </a:ext>
            </a:extLst>
          </p:cNvPr>
          <p:cNvSpPr/>
          <p:nvPr/>
        </p:nvSpPr>
        <p:spPr>
          <a:xfrm>
            <a:off x="9858229" y="1186962"/>
            <a:ext cx="396698" cy="396698"/>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24" name="Oval 23">
            <a:extLst>
              <a:ext uri="{FF2B5EF4-FFF2-40B4-BE49-F238E27FC236}">
                <a16:creationId xmlns:a16="http://schemas.microsoft.com/office/drawing/2014/main" id="{816C778A-5206-4D02-B2E7-089EA553D6AA}"/>
              </a:ext>
            </a:extLst>
          </p:cNvPr>
          <p:cNvSpPr/>
          <p:nvPr/>
        </p:nvSpPr>
        <p:spPr>
          <a:xfrm>
            <a:off x="2879921" y="1117666"/>
            <a:ext cx="396697" cy="396697"/>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25" name="Oval 24">
            <a:extLst>
              <a:ext uri="{FF2B5EF4-FFF2-40B4-BE49-F238E27FC236}">
                <a16:creationId xmlns:a16="http://schemas.microsoft.com/office/drawing/2014/main" id="{8BC4BC53-B092-4AFF-8C92-220EB2703B31}"/>
              </a:ext>
            </a:extLst>
          </p:cNvPr>
          <p:cNvSpPr/>
          <p:nvPr/>
        </p:nvSpPr>
        <p:spPr>
          <a:xfrm>
            <a:off x="6425044" y="1117666"/>
            <a:ext cx="369593" cy="369593"/>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sp>
        <p:nvSpPr>
          <p:cNvPr id="26" name="Oval 25">
            <a:extLst>
              <a:ext uri="{FF2B5EF4-FFF2-40B4-BE49-F238E27FC236}">
                <a16:creationId xmlns:a16="http://schemas.microsoft.com/office/drawing/2014/main" id="{6608F24C-606B-4482-99F9-407426514154}"/>
              </a:ext>
            </a:extLst>
          </p:cNvPr>
          <p:cNvSpPr/>
          <p:nvPr/>
        </p:nvSpPr>
        <p:spPr>
          <a:xfrm>
            <a:off x="4594871" y="1108011"/>
            <a:ext cx="388902" cy="388902"/>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a:t>
            </a:r>
          </a:p>
        </p:txBody>
      </p:sp>
      <p:sp>
        <p:nvSpPr>
          <p:cNvPr id="27" name="Oval 26">
            <a:extLst>
              <a:ext uri="{FF2B5EF4-FFF2-40B4-BE49-F238E27FC236}">
                <a16:creationId xmlns:a16="http://schemas.microsoft.com/office/drawing/2014/main" id="{38F14554-EC58-46C3-B0D0-07BBBAF88460}"/>
              </a:ext>
            </a:extLst>
          </p:cNvPr>
          <p:cNvSpPr/>
          <p:nvPr/>
        </p:nvSpPr>
        <p:spPr>
          <a:xfrm>
            <a:off x="9858229" y="5162821"/>
            <a:ext cx="396697" cy="396697"/>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7</a:t>
            </a:r>
          </a:p>
        </p:txBody>
      </p:sp>
      <p:sp>
        <p:nvSpPr>
          <p:cNvPr id="28" name="Oval 27">
            <a:extLst>
              <a:ext uri="{FF2B5EF4-FFF2-40B4-BE49-F238E27FC236}">
                <a16:creationId xmlns:a16="http://schemas.microsoft.com/office/drawing/2014/main" id="{C114C646-BF41-424D-8D3B-A7DEB94288CD}"/>
              </a:ext>
            </a:extLst>
          </p:cNvPr>
          <p:cNvSpPr/>
          <p:nvPr/>
        </p:nvSpPr>
        <p:spPr>
          <a:xfrm>
            <a:off x="5425517" y="5162820"/>
            <a:ext cx="396697" cy="396697"/>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8</a:t>
            </a:r>
          </a:p>
        </p:txBody>
      </p:sp>
      <p:sp>
        <p:nvSpPr>
          <p:cNvPr id="29" name="Oval 28">
            <a:extLst>
              <a:ext uri="{FF2B5EF4-FFF2-40B4-BE49-F238E27FC236}">
                <a16:creationId xmlns:a16="http://schemas.microsoft.com/office/drawing/2014/main" id="{B8808841-4D95-4602-BA94-6B2C542B79E0}"/>
              </a:ext>
            </a:extLst>
          </p:cNvPr>
          <p:cNvSpPr/>
          <p:nvPr/>
        </p:nvSpPr>
        <p:spPr>
          <a:xfrm>
            <a:off x="4665496" y="2898380"/>
            <a:ext cx="396697" cy="396697"/>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9</a:t>
            </a:r>
          </a:p>
        </p:txBody>
      </p:sp>
      <p:sp>
        <p:nvSpPr>
          <p:cNvPr id="30" name="Oval 29">
            <a:extLst>
              <a:ext uri="{FF2B5EF4-FFF2-40B4-BE49-F238E27FC236}">
                <a16:creationId xmlns:a16="http://schemas.microsoft.com/office/drawing/2014/main" id="{7BB527DF-335B-4C8E-8D12-8D5D327846C1}"/>
              </a:ext>
            </a:extLst>
          </p:cNvPr>
          <p:cNvSpPr/>
          <p:nvPr/>
        </p:nvSpPr>
        <p:spPr>
          <a:xfrm>
            <a:off x="8134854" y="1126593"/>
            <a:ext cx="396697" cy="396697"/>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a:t>
            </a:r>
          </a:p>
        </p:txBody>
      </p:sp>
      <p:sp>
        <p:nvSpPr>
          <p:cNvPr id="31" name="Oval 30">
            <a:extLst>
              <a:ext uri="{FF2B5EF4-FFF2-40B4-BE49-F238E27FC236}">
                <a16:creationId xmlns:a16="http://schemas.microsoft.com/office/drawing/2014/main" id="{8DB52744-B4FC-4194-A085-432A478AECB0}"/>
              </a:ext>
            </a:extLst>
          </p:cNvPr>
          <p:cNvSpPr/>
          <p:nvPr/>
        </p:nvSpPr>
        <p:spPr>
          <a:xfrm>
            <a:off x="8134854" y="3110891"/>
            <a:ext cx="396697" cy="396697"/>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a:t>
            </a:r>
          </a:p>
        </p:txBody>
      </p:sp>
      <p:sp>
        <p:nvSpPr>
          <p:cNvPr id="34" name="TextBox 33">
            <a:extLst>
              <a:ext uri="{FF2B5EF4-FFF2-40B4-BE49-F238E27FC236}">
                <a16:creationId xmlns:a16="http://schemas.microsoft.com/office/drawing/2014/main" id="{0F9D597E-CF7A-4E83-AB7D-A9252688F6EB}"/>
              </a:ext>
            </a:extLst>
          </p:cNvPr>
          <p:cNvSpPr txBox="1"/>
          <p:nvPr/>
        </p:nvSpPr>
        <p:spPr>
          <a:xfrm>
            <a:off x="1561632" y="1618210"/>
            <a:ext cx="1902537" cy="1569660"/>
          </a:xfrm>
          <a:prstGeom prst="rect">
            <a:avLst/>
          </a:prstGeom>
          <a:noFill/>
        </p:spPr>
        <p:txBody>
          <a:bodyPr wrap="square" rtlCol="0">
            <a:spAutoFit/>
          </a:bodyPr>
          <a:lstStyle/>
          <a:p>
            <a:r>
              <a:rPr lang="fr-FR" sz="1200" dirty="0">
                <a:solidFill>
                  <a:schemeClr val="tx2">
                    <a:lumMod val="75000"/>
                  </a:schemeClr>
                </a:solidFill>
              </a:rPr>
              <a:t>- Autonomie</a:t>
            </a:r>
          </a:p>
          <a:p>
            <a:r>
              <a:rPr lang="fr-FR" sz="1200" dirty="0">
                <a:solidFill>
                  <a:schemeClr val="tx2">
                    <a:lumMod val="75000"/>
                  </a:schemeClr>
                </a:solidFill>
              </a:rPr>
              <a:t>- Satisfaction</a:t>
            </a:r>
          </a:p>
          <a:p>
            <a:r>
              <a:rPr lang="fr-FR" sz="1200" dirty="0">
                <a:solidFill>
                  <a:schemeClr val="tx2">
                    <a:lumMod val="75000"/>
                  </a:schemeClr>
                </a:solidFill>
              </a:rPr>
              <a:t>- Rapidité</a:t>
            </a:r>
          </a:p>
          <a:p>
            <a:r>
              <a:rPr lang="fr-FR" sz="1200" dirty="0">
                <a:solidFill>
                  <a:schemeClr val="tx2">
                    <a:lumMod val="75000"/>
                  </a:schemeClr>
                </a:solidFill>
              </a:rPr>
              <a:t>- Simplicité</a:t>
            </a:r>
          </a:p>
          <a:p>
            <a:r>
              <a:rPr lang="fr-FR" sz="1200" dirty="0">
                <a:solidFill>
                  <a:schemeClr val="tx2">
                    <a:lumMod val="75000"/>
                  </a:schemeClr>
                </a:solidFill>
              </a:rPr>
              <a:t>- S’occuper pendant les temps d’attente</a:t>
            </a:r>
          </a:p>
          <a:p>
            <a:r>
              <a:rPr lang="fr-FR" sz="1200" dirty="0">
                <a:solidFill>
                  <a:schemeClr val="tx2">
                    <a:lumMod val="75000"/>
                  </a:schemeClr>
                </a:solidFill>
              </a:rPr>
              <a:t>- Ludique</a:t>
            </a:r>
          </a:p>
          <a:p>
            <a:r>
              <a:rPr lang="fr-FR" sz="1200" dirty="0">
                <a:solidFill>
                  <a:schemeClr val="tx2">
                    <a:lumMod val="75000"/>
                  </a:schemeClr>
                </a:solidFill>
              </a:rPr>
              <a:t>- </a:t>
            </a:r>
            <a:r>
              <a:rPr lang="fr-FR" sz="1200" dirty="0" err="1">
                <a:solidFill>
                  <a:schemeClr val="tx2">
                    <a:lumMod val="75000"/>
                  </a:schemeClr>
                </a:solidFill>
              </a:rPr>
              <a:t>Selfcare</a:t>
            </a:r>
            <a:endParaRPr lang="fr-FR" sz="1200" dirty="0">
              <a:solidFill>
                <a:schemeClr val="tx2">
                  <a:lumMod val="75000"/>
                </a:schemeClr>
              </a:solidFill>
            </a:endParaRPr>
          </a:p>
        </p:txBody>
      </p:sp>
      <p:sp>
        <p:nvSpPr>
          <p:cNvPr id="35" name="TextBox 34">
            <a:extLst>
              <a:ext uri="{FF2B5EF4-FFF2-40B4-BE49-F238E27FC236}">
                <a16:creationId xmlns:a16="http://schemas.microsoft.com/office/drawing/2014/main" id="{EEC6B8D4-6F0B-4D15-A49C-75B152239027}"/>
              </a:ext>
            </a:extLst>
          </p:cNvPr>
          <p:cNvSpPr txBox="1"/>
          <p:nvPr/>
        </p:nvSpPr>
        <p:spPr>
          <a:xfrm>
            <a:off x="8639075" y="1725420"/>
            <a:ext cx="1615851" cy="1015663"/>
          </a:xfrm>
          <a:prstGeom prst="rect">
            <a:avLst/>
          </a:prstGeom>
          <a:noFill/>
        </p:spPr>
        <p:txBody>
          <a:bodyPr wrap="square" rtlCol="0">
            <a:spAutoFit/>
          </a:bodyPr>
          <a:lstStyle/>
          <a:p>
            <a:r>
              <a:rPr lang="fr-FR" sz="1200" dirty="0">
                <a:solidFill>
                  <a:schemeClr val="tx2">
                    <a:lumMod val="75000"/>
                  </a:schemeClr>
                </a:solidFill>
              </a:rPr>
              <a:t>- Jeunes actifs</a:t>
            </a:r>
          </a:p>
          <a:p>
            <a:r>
              <a:rPr lang="fr-FR" sz="1200" dirty="0">
                <a:solidFill>
                  <a:schemeClr val="tx2">
                    <a:lumMod val="75000"/>
                  </a:schemeClr>
                </a:solidFill>
              </a:rPr>
              <a:t>- Clients bonne gamme (35-45)</a:t>
            </a:r>
          </a:p>
          <a:p>
            <a:r>
              <a:rPr lang="fr-FR" sz="1200" dirty="0">
                <a:solidFill>
                  <a:schemeClr val="tx2">
                    <a:lumMod val="75000"/>
                  </a:schemeClr>
                </a:solidFill>
              </a:rPr>
              <a:t>- MRE</a:t>
            </a:r>
          </a:p>
          <a:p>
            <a:endParaRPr lang="fr-FR" sz="1200" dirty="0">
              <a:solidFill>
                <a:schemeClr val="tx2">
                  <a:lumMod val="75000"/>
                </a:schemeClr>
              </a:solidFill>
            </a:endParaRPr>
          </a:p>
        </p:txBody>
      </p:sp>
      <p:sp>
        <p:nvSpPr>
          <p:cNvPr id="36" name="TextBox 35">
            <a:extLst>
              <a:ext uri="{FF2B5EF4-FFF2-40B4-BE49-F238E27FC236}">
                <a16:creationId xmlns:a16="http://schemas.microsoft.com/office/drawing/2014/main" id="{1CBA77F8-E193-494F-B127-562DCFC95FF5}"/>
              </a:ext>
            </a:extLst>
          </p:cNvPr>
          <p:cNvSpPr txBox="1"/>
          <p:nvPr/>
        </p:nvSpPr>
        <p:spPr>
          <a:xfrm>
            <a:off x="1689466" y="5344351"/>
            <a:ext cx="2326390" cy="830997"/>
          </a:xfrm>
          <a:prstGeom prst="rect">
            <a:avLst/>
          </a:prstGeom>
          <a:noFill/>
        </p:spPr>
        <p:txBody>
          <a:bodyPr wrap="square" numCol="1" rtlCol="0">
            <a:spAutoFit/>
          </a:bodyPr>
          <a:lstStyle/>
          <a:p>
            <a:r>
              <a:rPr lang="fr-FR" sz="1200" dirty="0">
                <a:solidFill>
                  <a:schemeClr val="tx2">
                    <a:lumMod val="75000"/>
                  </a:schemeClr>
                </a:solidFill>
              </a:rPr>
              <a:t>- Accompagnement</a:t>
            </a:r>
          </a:p>
          <a:p>
            <a:r>
              <a:rPr lang="fr-FR" sz="1200" dirty="0">
                <a:solidFill>
                  <a:schemeClr val="tx2">
                    <a:lumMod val="75000"/>
                  </a:schemeClr>
                </a:solidFill>
              </a:rPr>
              <a:t>- Equipe adaptée</a:t>
            </a:r>
          </a:p>
          <a:p>
            <a:r>
              <a:rPr lang="fr-FR" sz="1200" dirty="0">
                <a:solidFill>
                  <a:schemeClr val="tx2">
                    <a:lumMod val="75000"/>
                  </a:schemeClr>
                </a:solidFill>
              </a:rPr>
              <a:t>- Conduite du changement</a:t>
            </a:r>
          </a:p>
          <a:p>
            <a:r>
              <a:rPr lang="fr-FR" sz="1200" dirty="0">
                <a:solidFill>
                  <a:schemeClr val="tx2">
                    <a:lumMod val="75000"/>
                  </a:schemeClr>
                </a:solidFill>
              </a:rPr>
              <a:t>- Bornes interactives</a:t>
            </a:r>
          </a:p>
        </p:txBody>
      </p:sp>
      <p:sp>
        <p:nvSpPr>
          <p:cNvPr id="38" name="TextBox 37">
            <a:extLst>
              <a:ext uri="{FF2B5EF4-FFF2-40B4-BE49-F238E27FC236}">
                <a16:creationId xmlns:a16="http://schemas.microsoft.com/office/drawing/2014/main" id="{85F2527B-8489-48D8-866B-BED91D1C4806}"/>
              </a:ext>
            </a:extLst>
          </p:cNvPr>
          <p:cNvSpPr txBox="1"/>
          <p:nvPr/>
        </p:nvSpPr>
        <p:spPr>
          <a:xfrm>
            <a:off x="3886200" y="5439345"/>
            <a:ext cx="1936013" cy="646331"/>
          </a:xfrm>
          <a:prstGeom prst="rect">
            <a:avLst/>
          </a:prstGeom>
          <a:noFill/>
        </p:spPr>
        <p:txBody>
          <a:bodyPr wrap="square" numCol="1" rtlCol="0">
            <a:spAutoFit/>
          </a:bodyPr>
          <a:lstStyle/>
          <a:p>
            <a:r>
              <a:rPr lang="fr-FR" sz="1200" dirty="0">
                <a:solidFill>
                  <a:schemeClr val="tx2">
                    <a:lumMod val="75000"/>
                  </a:schemeClr>
                </a:solidFill>
              </a:rPr>
              <a:t>- Formation</a:t>
            </a:r>
          </a:p>
          <a:p>
            <a:r>
              <a:rPr lang="fr-FR" sz="1200" dirty="0">
                <a:solidFill>
                  <a:schemeClr val="tx2">
                    <a:lumMod val="75000"/>
                  </a:schemeClr>
                </a:solidFill>
              </a:rPr>
              <a:t>- Contenus digitaux</a:t>
            </a:r>
          </a:p>
          <a:p>
            <a:r>
              <a:rPr lang="fr-FR" sz="1200" dirty="0">
                <a:solidFill>
                  <a:schemeClr val="tx2">
                    <a:lumMod val="75000"/>
                  </a:schemeClr>
                </a:solidFill>
              </a:rPr>
              <a:t>- CDC interne</a:t>
            </a:r>
          </a:p>
        </p:txBody>
      </p:sp>
      <p:sp>
        <p:nvSpPr>
          <p:cNvPr id="39" name="TextBox 38">
            <a:extLst>
              <a:ext uri="{FF2B5EF4-FFF2-40B4-BE49-F238E27FC236}">
                <a16:creationId xmlns:a16="http://schemas.microsoft.com/office/drawing/2014/main" id="{92D76428-12EE-4837-AD2E-405C511728E1}"/>
              </a:ext>
            </a:extLst>
          </p:cNvPr>
          <p:cNvSpPr txBox="1"/>
          <p:nvPr/>
        </p:nvSpPr>
        <p:spPr>
          <a:xfrm>
            <a:off x="5120348" y="1784725"/>
            <a:ext cx="1781814" cy="2308324"/>
          </a:xfrm>
          <a:prstGeom prst="rect">
            <a:avLst/>
          </a:prstGeom>
          <a:noFill/>
        </p:spPr>
        <p:txBody>
          <a:bodyPr wrap="square" rtlCol="0">
            <a:spAutoFit/>
          </a:bodyPr>
          <a:lstStyle/>
          <a:p>
            <a:r>
              <a:rPr lang="fr-FR" sz="1200" dirty="0">
                <a:solidFill>
                  <a:schemeClr val="tx2">
                    <a:lumMod val="75000"/>
                  </a:schemeClr>
                </a:solidFill>
              </a:rPr>
              <a:t>- Gain de temps</a:t>
            </a:r>
          </a:p>
          <a:p>
            <a:r>
              <a:rPr lang="fr-FR" sz="1200" dirty="0">
                <a:solidFill>
                  <a:schemeClr val="tx2">
                    <a:lumMod val="75000"/>
                  </a:schemeClr>
                </a:solidFill>
              </a:rPr>
              <a:t>- Relation à forte valeur ajoutée entre client et CCP</a:t>
            </a:r>
          </a:p>
          <a:p>
            <a:r>
              <a:rPr lang="fr-FR" sz="1200" dirty="0">
                <a:solidFill>
                  <a:schemeClr val="tx2">
                    <a:lumMod val="75000"/>
                  </a:schemeClr>
                </a:solidFill>
              </a:rPr>
              <a:t>- Client 100% autonome</a:t>
            </a:r>
          </a:p>
          <a:p>
            <a:r>
              <a:rPr lang="fr-FR" sz="1200" dirty="0">
                <a:solidFill>
                  <a:schemeClr val="tx2">
                    <a:lumMod val="75000"/>
                  </a:schemeClr>
                </a:solidFill>
              </a:rPr>
              <a:t>- Informations et services personnalisés adaptés au profil client</a:t>
            </a:r>
          </a:p>
          <a:p>
            <a:r>
              <a:rPr lang="fr-FR" sz="1200" dirty="0">
                <a:solidFill>
                  <a:schemeClr val="tx2">
                    <a:lumMod val="75000"/>
                  </a:schemeClr>
                </a:solidFill>
              </a:rPr>
              <a:t>- Services disponibles 24/7</a:t>
            </a:r>
          </a:p>
          <a:p>
            <a:endParaRPr lang="fr-FR" sz="1200" dirty="0">
              <a:solidFill>
                <a:schemeClr val="tx2">
                  <a:lumMod val="75000"/>
                </a:schemeClr>
              </a:solidFill>
            </a:endParaRPr>
          </a:p>
        </p:txBody>
      </p:sp>
      <p:sp>
        <p:nvSpPr>
          <p:cNvPr id="40" name="TextBox 39">
            <a:extLst>
              <a:ext uri="{FF2B5EF4-FFF2-40B4-BE49-F238E27FC236}">
                <a16:creationId xmlns:a16="http://schemas.microsoft.com/office/drawing/2014/main" id="{94A120EB-733D-472B-A6F2-A80D20B5C07C}"/>
              </a:ext>
            </a:extLst>
          </p:cNvPr>
          <p:cNvSpPr txBox="1"/>
          <p:nvPr/>
        </p:nvSpPr>
        <p:spPr>
          <a:xfrm>
            <a:off x="6046982" y="5452072"/>
            <a:ext cx="1936013" cy="646331"/>
          </a:xfrm>
          <a:prstGeom prst="rect">
            <a:avLst/>
          </a:prstGeom>
          <a:noFill/>
        </p:spPr>
        <p:txBody>
          <a:bodyPr wrap="square" numCol="1" rtlCol="0">
            <a:spAutoFit/>
          </a:bodyPr>
          <a:lstStyle/>
          <a:p>
            <a:r>
              <a:rPr lang="fr-FR" sz="1200" dirty="0">
                <a:solidFill>
                  <a:schemeClr val="tx2">
                    <a:lumMod val="75000"/>
                  </a:schemeClr>
                </a:solidFill>
              </a:rPr>
              <a:t>- Satisfaction client</a:t>
            </a:r>
          </a:p>
          <a:p>
            <a:r>
              <a:rPr lang="fr-FR" sz="1200" dirty="0">
                <a:solidFill>
                  <a:schemeClr val="tx2">
                    <a:lumMod val="75000"/>
                  </a:schemeClr>
                </a:solidFill>
              </a:rPr>
              <a:t>- Productivité</a:t>
            </a:r>
          </a:p>
          <a:p>
            <a:r>
              <a:rPr lang="fr-FR" sz="1200" dirty="0">
                <a:solidFill>
                  <a:schemeClr val="tx2">
                    <a:lumMod val="75000"/>
                  </a:schemeClr>
                </a:solidFill>
              </a:rPr>
              <a:t>- Image de marque</a:t>
            </a:r>
          </a:p>
        </p:txBody>
      </p:sp>
      <p:sp>
        <p:nvSpPr>
          <p:cNvPr id="41" name="TextBox 40">
            <a:extLst>
              <a:ext uri="{FF2B5EF4-FFF2-40B4-BE49-F238E27FC236}">
                <a16:creationId xmlns:a16="http://schemas.microsoft.com/office/drawing/2014/main" id="{3BD742CB-235A-49BC-ACD0-E8D0FCD597ED}"/>
              </a:ext>
            </a:extLst>
          </p:cNvPr>
          <p:cNvSpPr txBox="1"/>
          <p:nvPr/>
        </p:nvSpPr>
        <p:spPr>
          <a:xfrm>
            <a:off x="7697447" y="5452072"/>
            <a:ext cx="1936013" cy="646331"/>
          </a:xfrm>
          <a:prstGeom prst="rect">
            <a:avLst/>
          </a:prstGeom>
          <a:noFill/>
        </p:spPr>
        <p:txBody>
          <a:bodyPr wrap="square" numCol="1" rtlCol="0">
            <a:spAutoFit/>
          </a:bodyPr>
          <a:lstStyle/>
          <a:p>
            <a:r>
              <a:rPr lang="fr-FR" sz="1200" dirty="0">
                <a:solidFill>
                  <a:schemeClr val="tx2">
                    <a:lumMod val="75000"/>
                  </a:schemeClr>
                </a:solidFill>
              </a:rPr>
              <a:t>- Expérience unique</a:t>
            </a:r>
          </a:p>
          <a:p>
            <a:r>
              <a:rPr lang="fr-FR" sz="1200" dirty="0">
                <a:solidFill>
                  <a:schemeClr val="tx2">
                    <a:lumMod val="75000"/>
                  </a:schemeClr>
                </a:solidFill>
              </a:rPr>
              <a:t>- PNB +</a:t>
            </a:r>
          </a:p>
          <a:p>
            <a:r>
              <a:rPr lang="fr-FR" sz="1200" dirty="0">
                <a:solidFill>
                  <a:schemeClr val="tx2">
                    <a:lumMod val="75000"/>
                  </a:schemeClr>
                </a:solidFill>
              </a:rPr>
              <a:t>- Fidélisation</a:t>
            </a:r>
          </a:p>
        </p:txBody>
      </p:sp>
      <p:sp>
        <p:nvSpPr>
          <p:cNvPr id="42" name="TextBox 41">
            <a:extLst>
              <a:ext uri="{FF2B5EF4-FFF2-40B4-BE49-F238E27FC236}">
                <a16:creationId xmlns:a16="http://schemas.microsoft.com/office/drawing/2014/main" id="{B04DAD3C-B2FD-42B1-B654-67C9194F97E0}"/>
              </a:ext>
            </a:extLst>
          </p:cNvPr>
          <p:cNvSpPr txBox="1"/>
          <p:nvPr/>
        </p:nvSpPr>
        <p:spPr>
          <a:xfrm>
            <a:off x="6834460" y="1792607"/>
            <a:ext cx="1771122" cy="1200329"/>
          </a:xfrm>
          <a:prstGeom prst="rect">
            <a:avLst/>
          </a:prstGeom>
          <a:noFill/>
        </p:spPr>
        <p:txBody>
          <a:bodyPr wrap="square" rtlCol="0">
            <a:spAutoFit/>
          </a:bodyPr>
          <a:lstStyle/>
          <a:p>
            <a:r>
              <a:rPr lang="fr-FR" sz="1200" dirty="0">
                <a:solidFill>
                  <a:schemeClr val="tx2">
                    <a:lumMod val="75000"/>
                  </a:schemeClr>
                </a:solidFill>
              </a:rPr>
              <a:t>- NPS le + élevé</a:t>
            </a:r>
            <a:br>
              <a:rPr lang="fr-FR" sz="1200" dirty="0">
                <a:solidFill>
                  <a:schemeClr val="tx2">
                    <a:lumMod val="75000"/>
                  </a:schemeClr>
                </a:solidFill>
              </a:rPr>
            </a:br>
            <a:r>
              <a:rPr lang="fr-FR" sz="1200" dirty="0">
                <a:solidFill>
                  <a:schemeClr val="tx2">
                    <a:lumMod val="75000"/>
                  </a:schemeClr>
                </a:solidFill>
              </a:rPr>
              <a:t>- D &amp; D Factories</a:t>
            </a:r>
          </a:p>
          <a:p>
            <a:r>
              <a:rPr lang="fr-FR" sz="1200" dirty="0">
                <a:solidFill>
                  <a:schemeClr val="tx2">
                    <a:lumMod val="75000"/>
                  </a:schemeClr>
                </a:solidFill>
              </a:rPr>
              <a:t>- Com digitale</a:t>
            </a:r>
          </a:p>
          <a:p>
            <a:r>
              <a:rPr lang="fr-FR" sz="1200" dirty="0">
                <a:solidFill>
                  <a:schemeClr val="tx2">
                    <a:lumMod val="75000"/>
                  </a:schemeClr>
                </a:solidFill>
              </a:rPr>
              <a:t>- Histoire du groupe</a:t>
            </a:r>
          </a:p>
          <a:p>
            <a:r>
              <a:rPr lang="fr-FR" sz="1200" dirty="0">
                <a:solidFill>
                  <a:schemeClr val="tx2">
                    <a:lumMod val="75000"/>
                  </a:schemeClr>
                </a:solidFill>
              </a:rPr>
              <a:t>- Capital humain</a:t>
            </a:r>
          </a:p>
          <a:p>
            <a:endParaRPr lang="fr-FR" sz="1200" dirty="0">
              <a:solidFill>
                <a:schemeClr val="tx2">
                  <a:lumMod val="75000"/>
                </a:schemeClr>
              </a:solidFill>
            </a:endParaRPr>
          </a:p>
        </p:txBody>
      </p:sp>
      <p:sp>
        <p:nvSpPr>
          <p:cNvPr id="43" name="TextBox 42">
            <a:extLst>
              <a:ext uri="{FF2B5EF4-FFF2-40B4-BE49-F238E27FC236}">
                <a16:creationId xmlns:a16="http://schemas.microsoft.com/office/drawing/2014/main" id="{DF1E7534-F7E8-4334-9E1D-18F1A0DB6172}"/>
              </a:ext>
            </a:extLst>
          </p:cNvPr>
          <p:cNvSpPr txBox="1"/>
          <p:nvPr/>
        </p:nvSpPr>
        <p:spPr>
          <a:xfrm>
            <a:off x="6845234" y="3684902"/>
            <a:ext cx="1771122" cy="1384995"/>
          </a:xfrm>
          <a:prstGeom prst="rect">
            <a:avLst/>
          </a:prstGeom>
          <a:noFill/>
        </p:spPr>
        <p:txBody>
          <a:bodyPr wrap="square" rtlCol="0">
            <a:spAutoFit/>
          </a:bodyPr>
          <a:lstStyle/>
          <a:p>
            <a:r>
              <a:rPr lang="fr-FR" sz="1200" dirty="0">
                <a:solidFill>
                  <a:schemeClr val="tx2">
                    <a:lumMod val="75000"/>
                  </a:schemeClr>
                </a:solidFill>
              </a:rPr>
              <a:t>- Applications</a:t>
            </a:r>
            <a:br>
              <a:rPr lang="fr-FR" sz="1200" dirty="0">
                <a:solidFill>
                  <a:schemeClr val="tx2">
                    <a:lumMod val="75000"/>
                  </a:schemeClr>
                </a:solidFill>
              </a:rPr>
            </a:br>
            <a:r>
              <a:rPr lang="fr-FR" sz="1200" dirty="0">
                <a:solidFill>
                  <a:schemeClr val="tx2">
                    <a:lumMod val="75000"/>
                  </a:schemeClr>
                </a:solidFill>
              </a:rPr>
              <a:t>- Réseaux sociaux</a:t>
            </a:r>
          </a:p>
          <a:p>
            <a:r>
              <a:rPr lang="fr-FR" sz="1200" dirty="0">
                <a:solidFill>
                  <a:schemeClr val="tx2">
                    <a:lumMod val="75000"/>
                  </a:schemeClr>
                </a:solidFill>
              </a:rPr>
              <a:t>- Web TV</a:t>
            </a:r>
          </a:p>
          <a:p>
            <a:r>
              <a:rPr lang="fr-FR" sz="1200" dirty="0">
                <a:solidFill>
                  <a:schemeClr val="tx2">
                    <a:lumMod val="75000"/>
                  </a:schemeClr>
                </a:solidFill>
              </a:rPr>
              <a:t>- Site institutionnel</a:t>
            </a:r>
          </a:p>
          <a:p>
            <a:r>
              <a:rPr lang="fr-FR" sz="1200" dirty="0">
                <a:solidFill>
                  <a:schemeClr val="tx2">
                    <a:lumMod val="75000"/>
                  </a:schemeClr>
                </a:solidFill>
              </a:rPr>
              <a:t>- Bornes</a:t>
            </a:r>
          </a:p>
          <a:p>
            <a:r>
              <a:rPr lang="fr-FR" sz="1200" dirty="0">
                <a:solidFill>
                  <a:schemeClr val="tx2">
                    <a:lumMod val="75000"/>
                  </a:schemeClr>
                </a:solidFill>
              </a:rPr>
              <a:t>- GAB</a:t>
            </a:r>
          </a:p>
          <a:p>
            <a:endParaRPr lang="fr-FR" sz="1200" dirty="0">
              <a:solidFill>
                <a:schemeClr val="tx2">
                  <a:lumMod val="75000"/>
                </a:schemeClr>
              </a:solidFill>
            </a:endParaRPr>
          </a:p>
        </p:txBody>
      </p:sp>
      <p:sp>
        <p:nvSpPr>
          <p:cNvPr id="44" name="TextBox 43">
            <a:extLst>
              <a:ext uri="{FF2B5EF4-FFF2-40B4-BE49-F238E27FC236}">
                <a16:creationId xmlns:a16="http://schemas.microsoft.com/office/drawing/2014/main" id="{067577A9-2285-49CB-8E20-F69E3174604E}"/>
              </a:ext>
            </a:extLst>
          </p:cNvPr>
          <p:cNvSpPr txBox="1"/>
          <p:nvPr/>
        </p:nvSpPr>
        <p:spPr>
          <a:xfrm>
            <a:off x="3356680" y="3319557"/>
            <a:ext cx="1771122" cy="1938992"/>
          </a:xfrm>
          <a:prstGeom prst="rect">
            <a:avLst/>
          </a:prstGeom>
          <a:noFill/>
        </p:spPr>
        <p:txBody>
          <a:bodyPr wrap="square" rtlCol="0">
            <a:spAutoFit/>
          </a:bodyPr>
          <a:lstStyle/>
          <a:p>
            <a:r>
              <a:rPr lang="fr-FR" sz="1200" dirty="0">
                <a:solidFill>
                  <a:schemeClr val="tx2">
                    <a:lumMod val="75000"/>
                  </a:schemeClr>
                </a:solidFill>
              </a:rPr>
              <a:t>- Hausse des opérations sur automate (+10%/semaine)</a:t>
            </a:r>
            <a:br>
              <a:rPr lang="fr-FR" sz="1200" dirty="0">
                <a:solidFill>
                  <a:schemeClr val="tx2">
                    <a:lumMod val="75000"/>
                  </a:schemeClr>
                </a:solidFill>
              </a:rPr>
            </a:br>
            <a:r>
              <a:rPr lang="fr-FR" sz="1200" dirty="0">
                <a:solidFill>
                  <a:schemeClr val="tx2">
                    <a:lumMod val="75000"/>
                  </a:schemeClr>
                </a:solidFill>
              </a:rPr>
              <a:t>- Baisse de 50% des services à faible valeur sur bornes et automates</a:t>
            </a:r>
          </a:p>
          <a:p>
            <a:r>
              <a:rPr lang="fr-FR" sz="1200" dirty="0">
                <a:solidFill>
                  <a:schemeClr val="tx2">
                    <a:lumMod val="75000"/>
                  </a:schemeClr>
                </a:solidFill>
              </a:rPr>
              <a:t>- Hausse des ventes</a:t>
            </a:r>
          </a:p>
          <a:p>
            <a:endParaRPr lang="fr-FR" sz="1200" dirty="0">
              <a:solidFill>
                <a:schemeClr val="tx2">
                  <a:lumMod val="75000"/>
                </a:schemeClr>
              </a:solidFill>
            </a:endParaRPr>
          </a:p>
        </p:txBody>
      </p:sp>
      <p:sp>
        <p:nvSpPr>
          <p:cNvPr id="45" name="TextBox 44">
            <a:extLst>
              <a:ext uri="{FF2B5EF4-FFF2-40B4-BE49-F238E27FC236}">
                <a16:creationId xmlns:a16="http://schemas.microsoft.com/office/drawing/2014/main" id="{4A395607-0C06-4084-822A-7D8DAD95CD6C}"/>
              </a:ext>
            </a:extLst>
          </p:cNvPr>
          <p:cNvSpPr txBox="1"/>
          <p:nvPr/>
        </p:nvSpPr>
        <p:spPr>
          <a:xfrm>
            <a:off x="3315768" y="1569974"/>
            <a:ext cx="1771122" cy="1015663"/>
          </a:xfrm>
          <a:prstGeom prst="rect">
            <a:avLst/>
          </a:prstGeom>
          <a:noFill/>
        </p:spPr>
        <p:txBody>
          <a:bodyPr wrap="square" rtlCol="0">
            <a:spAutoFit/>
          </a:bodyPr>
          <a:lstStyle/>
          <a:p>
            <a:r>
              <a:rPr lang="fr-FR" sz="1200" dirty="0">
                <a:solidFill>
                  <a:schemeClr val="tx2">
                    <a:lumMod val="75000"/>
                  </a:schemeClr>
                </a:solidFill>
              </a:rPr>
              <a:t>- Applications</a:t>
            </a:r>
            <a:br>
              <a:rPr lang="fr-FR" sz="1200" dirty="0">
                <a:solidFill>
                  <a:schemeClr val="tx2">
                    <a:lumMod val="75000"/>
                  </a:schemeClr>
                </a:solidFill>
              </a:rPr>
            </a:br>
            <a:r>
              <a:rPr lang="fr-FR" sz="1200" dirty="0">
                <a:solidFill>
                  <a:schemeClr val="tx2">
                    <a:lumMod val="75000"/>
                  </a:schemeClr>
                </a:solidFill>
              </a:rPr>
              <a:t>- Réseaux sociaux</a:t>
            </a:r>
          </a:p>
          <a:p>
            <a:r>
              <a:rPr lang="fr-FR" sz="1200" dirty="0">
                <a:solidFill>
                  <a:schemeClr val="tx2">
                    <a:lumMod val="75000"/>
                  </a:schemeClr>
                </a:solidFill>
              </a:rPr>
              <a:t>- Web TV</a:t>
            </a:r>
          </a:p>
          <a:p>
            <a:r>
              <a:rPr lang="fr-FR" sz="1200" dirty="0">
                <a:solidFill>
                  <a:schemeClr val="tx2">
                    <a:lumMod val="75000"/>
                  </a:schemeClr>
                </a:solidFill>
              </a:rPr>
              <a:t>- Site institutionnel</a:t>
            </a:r>
          </a:p>
          <a:p>
            <a:r>
              <a:rPr lang="fr-FR" sz="1200" dirty="0">
                <a:solidFill>
                  <a:schemeClr val="tx2">
                    <a:lumMod val="75000"/>
                  </a:schemeClr>
                </a:solidFill>
              </a:rPr>
              <a:t>- Bornes</a:t>
            </a:r>
          </a:p>
        </p:txBody>
      </p:sp>
    </p:spTree>
    <p:extLst>
      <p:ext uri="{BB962C8B-B14F-4D97-AF65-F5344CB8AC3E}">
        <p14:creationId xmlns:p14="http://schemas.microsoft.com/office/powerpoint/2010/main" val="37852893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Espace réservé du numéro de diapositive 1"/>
          <p:cNvSpPr>
            <a:spLocks noGrp="1"/>
          </p:cNvSpPr>
          <p:nvPr>
            <p:ph type="sldNum" sz="quarter" idx="12"/>
          </p:nvPr>
        </p:nvSpPr>
        <p:spPr>
          <a:xfrm>
            <a:off x="11671041" y="6328137"/>
            <a:ext cx="673959" cy="529863"/>
          </a:xfrm>
        </p:spPr>
        <p:txBody>
          <a:bodyPr/>
          <a:lstStyle/>
          <a:p>
            <a:fld id="{3FB19A0B-8C50-4048-A665-D286D4212708}" type="slidenum">
              <a:rPr lang="fr-FR" smtClean="0"/>
              <a:pPr/>
              <a:t>20</a:t>
            </a:fld>
            <a:endParaRPr lang="fr-FR"/>
          </a:p>
        </p:txBody>
      </p:sp>
      <p:sp>
        <p:nvSpPr>
          <p:cNvPr id="49" name="Rectangle 48"/>
          <p:cNvSpPr/>
          <p:nvPr/>
        </p:nvSpPr>
        <p:spPr>
          <a:xfrm>
            <a:off x="1100926" y="2007335"/>
            <a:ext cx="5277683" cy="3970665"/>
          </a:xfrm>
          <a:prstGeom prst="rect">
            <a:avLst/>
          </a:prstGeom>
          <a:solidFill>
            <a:srgbClr val="47A8CB"/>
          </a:solidFill>
          <a:ln w="57150">
            <a:solidFill>
              <a:srgbClr val="34809B"/>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 name="Image 50"/>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5" b="31852" l="36900" r="66200"/>
                    </a14:imgEffect>
                  </a14:imgLayer>
                </a14:imgProps>
              </a:ext>
              <a:ext uri="{28A0092B-C50C-407E-A947-70E740481C1C}">
                <a14:useLocalDpi xmlns:a14="http://schemas.microsoft.com/office/drawing/2010/main" val="0"/>
              </a:ext>
            </a:extLst>
          </a:blip>
          <a:srcRect l="39498" t="780" r="37069" b="68675"/>
          <a:stretch/>
        </p:blipFill>
        <p:spPr>
          <a:xfrm>
            <a:off x="3126292" y="1959740"/>
            <a:ext cx="618341" cy="870513"/>
          </a:xfrm>
          <a:prstGeom prst="rect">
            <a:avLst/>
          </a:prstGeom>
        </p:spPr>
      </p:pic>
      <p:pic>
        <p:nvPicPr>
          <p:cNvPr id="68" name="Picture 2" descr="https://thumbs.dreamstime.com/b/isometric-flat-d-concept-interior-waiting-room-airport-living-inside-people-start-landing-81617586.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521" b="24489" l="63958" r="71813"/>
                    </a14:imgEffect>
                  </a14:imgLayer>
                </a14:imgProps>
              </a:ext>
              <a:ext uri="{28A0092B-C50C-407E-A947-70E740481C1C}">
                <a14:useLocalDpi xmlns:a14="http://schemas.microsoft.com/office/drawing/2010/main" val="0"/>
              </a:ext>
            </a:extLst>
          </a:blip>
          <a:srcRect l="62976" t="12150" r="27205" b="74140"/>
          <a:stretch/>
        </p:blipFill>
        <p:spPr bwMode="auto">
          <a:xfrm flipH="1">
            <a:off x="1071200" y="2185503"/>
            <a:ext cx="748146" cy="773084"/>
          </a:xfrm>
          <a:prstGeom prst="rect">
            <a:avLst/>
          </a:prstGeom>
          <a:noFill/>
          <a:extLst>
            <a:ext uri="{909E8E84-426E-40DD-AFC4-6F175D3DCCD1}">
              <a14:hiddenFill xmlns:a14="http://schemas.microsoft.com/office/drawing/2010/main">
                <a:solidFill>
                  <a:srgbClr val="FFFFFF"/>
                </a:solidFill>
              </a14:hiddenFill>
            </a:ext>
          </a:extLst>
        </p:spPr>
      </p:pic>
      <p:pic>
        <p:nvPicPr>
          <p:cNvPr id="74" name="Image 73"/>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53125" b="91375" l="53125" r="88875">
                        <a14:backgroundMark x1="67750" y1="87875" x2="67750" y2="87875"/>
                        <a14:backgroundMark x1="71500" y1="89000" x2="71500" y2="89000"/>
                      </a14:backgroundRemoval>
                    </a14:imgEffect>
                  </a14:imgLayer>
                </a14:imgProps>
              </a:ext>
              <a:ext uri="{28A0092B-C50C-407E-A947-70E740481C1C}">
                <a14:useLocalDpi xmlns:a14="http://schemas.microsoft.com/office/drawing/2010/main" val="0"/>
              </a:ext>
            </a:extLst>
          </a:blip>
          <a:srcRect l="52400" t="51449" r="9077" b="8324"/>
          <a:stretch/>
        </p:blipFill>
        <p:spPr>
          <a:xfrm flipH="1">
            <a:off x="2649274" y="1974804"/>
            <a:ext cx="1215213" cy="1268984"/>
          </a:xfrm>
          <a:prstGeom prst="rect">
            <a:avLst/>
          </a:prstGeom>
        </p:spPr>
      </p:pic>
      <p:pic>
        <p:nvPicPr>
          <p:cNvPr id="78" name="Image 77"/>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2875" b="29625" l="29250" r="57500"/>
                    </a14:imgEffect>
                  </a14:imgLayer>
                </a14:imgProps>
              </a:ext>
              <a:ext uri="{28A0092B-C50C-407E-A947-70E740481C1C}">
                <a14:useLocalDpi xmlns:a14="http://schemas.microsoft.com/office/drawing/2010/main" val="0"/>
              </a:ext>
            </a:extLst>
          </a:blip>
          <a:srcRect l="31336" r="42490" b="71010"/>
          <a:stretch/>
        </p:blipFill>
        <p:spPr>
          <a:xfrm flipH="1">
            <a:off x="3739768" y="1525389"/>
            <a:ext cx="1143000" cy="1265929"/>
          </a:xfrm>
          <a:prstGeom prst="rect">
            <a:avLst/>
          </a:prstGeom>
        </p:spPr>
      </p:pic>
      <p:pic>
        <p:nvPicPr>
          <p:cNvPr id="79" name="Image 78"/>
          <p:cNvPicPr>
            <a:picLocks noChangeAspect="1"/>
          </p:cNvPicPr>
          <p:nvPr/>
        </p:nvPicPr>
        <p:blipFill>
          <a:blip r:embed="rId10" cstate="print">
            <a:extLst>
              <a:ext uri="{BEBA8EAE-BF5A-486C-A8C5-ECC9F3942E4B}">
                <a14:imgProps xmlns:a14="http://schemas.microsoft.com/office/drawing/2010/main">
                  <a14:imgLayer r:embed="rId11">
                    <a14:imgEffect>
                      <a14:backgroundRemoval t="8000" b="90000" l="6250" r="90000">
                        <a14:foregroundMark x1="36750" y1="77000" x2="36750" y2="77000"/>
                        <a14:foregroundMark x1="32750" y1="71333" x2="32750" y2="71333"/>
                        <a14:backgroundMark x1="77000" y1="59333" x2="77000" y2="59333"/>
                      </a14:backgroundRemoval>
                    </a14:imgEffect>
                  </a14:imgLayer>
                </a14:imgProps>
              </a:ext>
              <a:ext uri="{28A0092B-C50C-407E-A947-70E740481C1C}">
                <a14:useLocalDpi xmlns:a14="http://schemas.microsoft.com/office/drawing/2010/main" val="0"/>
              </a:ext>
            </a:extLst>
          </a:blip>
          <a:stretch>
            <a:fillRect/>
          </a:stretch>
        </p:blipFill>
        <p:spPr>
          <a:xfrm>
            <a:off x="3793552" y="1573942"/>
            <a:ext cx="1029958" cy="772469"/>
          </a:xfrm>
          <a:prstGeom prst="rect">
            <a:avLst/>
          </a:prstGeom>
        </p:spPr>
      </p:pic>
      <p:sp>
        <p:nvSpPr>
          <p:cNvPr id="85" name="ZoneTexte 84"/>
          <p:cNvSpPr txBox="1"/>
          <p:nvPr/>
        </p:nvSpPr>
        <p:spPr>
          <a:xfrm rot="19264431">
            <a:off x="7467682" y="1748268"/>
            <a:ext cx="1359994" cy="707886"/>
          </a:xfrm>
          <a:prstGeom prst="rect">
            <a:avLst/>
          </a:prstGeom>
          <a:noFill/>
          <a:scene3d>
            <a:camera prst="isometricOffAxis2Left"/>
            <a:lightRig rig="threePt" dir="t"/>
          </a:scene3d>
        </p:spPr>
        <p:txBody>
          <a:bodyPr wrap="square" rtlCol="0">
            <a:spAutoFit/>
          </a:bodyPr>
          <a:lstStyle/>
          <a:p>
            <a:r>
              <a:rPr lang="fr-FR" sz="2000" dirty="0" smtClean="0">
                <a:solidFill>
                  <a:schemeClr val="bg1"/>
                </a:solidFill>
              </a:rPr>
              <a:t>ESPACE CONSEIL</a:t>
            </a:r>
            <a:endParaRPr lang="fr-FR" sz="2000" dirty="0">
              <a:solidFill>
                <a:schemeClr val="bg1"/>
              </a:solidFill>
            </a:endParaRPr>
          </a:p>
        </p:txBody>
      </p:sp>
      <p:pic>
        <p:nvPicPr>
          <p:cNvPr id="90" name="Picture 8" descr="https://thumbs.dreamstime.com/b/isometric-office-elements-set-isolated-workplace-colorful-furniture-tables-business-machines-people-characters-vector-82646149.jpg"/>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47500" b="69875" l="5250" r="21000">
                        <a14:foregroundMark x1="12375" y1="50750" x2="12375" y2="50750"/>
                        <a14:foregroundMark x1="9375" y1="51125" x2="9375" y2="51125"/>
                        <a14:foregroundMark x1="14375" y1="50500" x2="14375" y2="50500"/>
                        <a14:foregroundMark x1="16625" y1="53875" x2="16625" y2="53875"/>
                        <a14:foregroundMark x1="17625" y1="54875" x2="17625" y2="54875"/>
                        <a14:foregroundMark x1="18500" y1="55000" x2="18500" y2="55000"/>
                        <a14:foregroundMark x1="18000" y1="53875" x2="18000" y2="53875"/>
                        <a14:foregroundMark x1="10875" y1="49500" x2="10875" y2="49500"/>
                        <a14:foregroundMark x1="12000" y1="49125" x2="12000" y2="49125"/>
                        <a14:foregroundMark x1="12125" y1="48750" x2="12125" y2="48750"/>
                        <a14:foregroundMark x1="16125" y1="50375" x2="16125" y2="50375"/>
                        <a14:foregroundMark x1="14500" y1="49750" x2="14500" y2="49750"/>
                        <a14:foregroundMark x1="13375" y1="48875" x2="13375" y2="48875"/>
                        <a14:foregroundMark x1="13500" y1="48875" x2="13500" y2="48875"/>
                      </a14:backgroundRemoval>
                    </a14:imgEffect>
                  </a14:imgLayer>
                </a14:imgProps>
              </a:ext>
              <a:ext uri="{28A0092B-C50C-407E-A947-70E740481C1C}">
                <a14:useLocalDpi xmlns:a14="http://schemas.microsoft.com/office/drawing/2010/main" val="0"/>
              </a:ext>
            </a:extLst>
          </a:blip>
          <a:srcRect l="5123" t="47313" r="78654" b="30096"/>
          <a:stretch/>
        </p:blipFill>
        <p:spPr bwMode="auto">
          <a:xfrm>
            <a:off x="2357768" y="2444941"/>
            <a:ext cx="689270" cy="959866"/>
          </a:xfrm>
          <a:prstGeom prst="rect">
            <a:avLst/>
          </a:prstGeom>
          <a:noFill/>
          <a:extLst>
            <a:ext uri="{909E8E84-426E-40DD-AFC4-6F175D3DCCD1}">
              <a14:hiddenFill xmlns:a14="http://schemas.microsoft.com/office/drawing/2010/main">
                <a:solidFill>
                  <a:srgbClr val="FFFFFF"/>
                </a:solidFill>
              </a14:hiddenFill>
            </a:ext>
          </a:extLst>
        </p:spPr>
      </p:pic>
      <p:pic>
        <p:nvPicPr>
          <p:cNvPr id="126" name="Image 125"/>
          <p:cNvPicPr>
            <a:picLocks noChangeAspect="1"/>
          </p:cNvPicPr>
          <p:nvPr/>
        </p:nvPicPr>
        <p:blipFill>
          <a:blip r:embed="rId1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58081" y="5042585"/>
            <a:ext cx="662526" cy="662526"/>
          </a:xfrm>
          <a:prstGeom prst="rect">
            <a:avLst/>
          </a:prstGeom>
        </p:spPr>
      </p:pic>
      <p:sp>
        <p:nvSpPr>
          <p:cNvPr id="136" name="Rectangle 135"/>
          <p:cNvSpPr/>
          <p:nvPr/>
        </p:nvSpPr>
        <p:spPr>
          <a:xfrm rot="7096809">
            <a:off x="4076827" y="1998345"/>
            <a:ext cx="1112769" cy="617110"/>
          </a:xfrm>
          <a:prstGeom prst="rect">
            <a:avLst/>
          </a:prstGeom>
          <a:gradFill flip="none" rotWithShape="1">
            <a:gsLst>
              <a:gs pos="0">
                <a:srgbClr val="47A8CB">
                  <a:tint val="66000"/>
                  <a:satMod val="160000"/>
                </a:srgbClr>
              </a:gs>
              <a:gs pos="50000">
                <a:srgbClr val="47A8CB">
                  <a:tint val="44500"/>
                  <a:satMod val="160000"/>
                </a:srgbClr>
              </a:gs>
              <a:gs pos="100000">
                <a:srgbClr val="47A8CB">
                  <a:tint val="23500"/>
                  <a:satMod val="160000"/>
                </a:srgbClr>
              </a:gs>
            </a:gsLst>
            <a:path path="circle">
              <a:fillToRect l="50000" t="50000" r="50000" b="50000"/>
            </a:path>
            <a:tileRect/>
          </a:gradFill>
          <a:ln w="57150">
            <a:solidFill>
              <a:srgbClr val="34809B"/>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2" name="Image 81"/>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2875" b="29625" l="29250" r="57500"/>
                    </a14:imgEffect>
                  </a14:imgLayer>
                </a14:imgProps>
              </a:ext>
              <a:ext uri="{28A0092B-C50C-407E-A947-70E740481C1C}">
                <a14:useLocalDpi xmlns:a14="http://schemas.microsoft.com/office/drawing/2010/main" val="0"/>
              </a:ext>
            </a:extLst>
          </a:blip>
          <a:srcRect l="31336" r="42490" b="71010"/>
          <a:stretch/>
        </p:blipFill>
        <p:spPr>
          <a:xfrm flipH="1">
            <a:off x="4590084" y="1939081"/>
            <a:ext cx="1143000" cy="1265929"/>
          </a:xfrm>
          <a:prstGeom prst="rect">
            <a:avLst/>
          </a:prstGeom>
        </p:spPr>
      </p:pic>
      <p:pic>
        <p:nvPicPr>
          <p:cNvPr id="83" name="Image 82"/>
          <p:cNvPicPr>
            <a:picLocks noChangeAspect="1"/>
          </p:cNvPicPr>
          <p:nvPr/>
        </p:nvPicPr>
        <p:blipFill>
          <a:blip r:embed="rId15" cstate="print">
            <a:extLst>
              <a:ext uri="{BEBA8EAE-BF5A-486C-A8C5-ECC9F3942E4B}">
                <a14:imgProps xmlns:a14="http://schemas.microsoft.com/office/drawing/2010/main">
                  <a14:imgLayer r:embed="rId11">
                    <a14:imgEffect>
                      <a14:backgroundRemoval t="8000" b="90000" l="6250" r="90000">
                        <a14:foregroundMark x1="36750" y1="77000" x2="36750" y2="77000"/>
                        <a14:foregroundMark x1="32750" y1="71333" x2="32750" y2="71333"/>
                        <a14:backgroundMark x1="77000" y1="59333" x2="77000" y2="59333"/>
                      </a14:backgroundRemoval>
                    </a14:imgEffect>
                  </a14:imgLayer>
                </a14:imgProps>
              </a:ext>
              <a:ext uri="{28A0092B-C50C-407E-A947-70E740481C1C}">
                <a14:useLocalDpi xmlns:a14="http://schemas.microsoft.com/office/drawing/2010/main" val="0"/>
              </a:ext>
            </a:extLst>
          </a:blip>
          <a:stretch>
            <a:fillRect/>
          </a:stretch>
        </p:blipFill>
        <p:spPr>
          <a:xfrm>
            <a:off x="4621553" y="1975454"/>
            <a:ext cx="1029958" cy="772469"/>
          </a:xfrm>
          <a:prstGeom prst="rect">
            <a:avLst/>
          </a:prstGeom>
        </p:spPr>
      </p:pic>
      <p:sp>
        <p:nvSpPr>
          <p:cNvPr id="139" name="Rectangle 138"/>
          <p:cNvSpPr/>
          <p:nvPr/>
        </p:nvSpPr>
        <p:spPr>
          <a:xfrm rot="7096809">
            <a:off x="4915019" y="2403931"/>
            <a:ext cx="1112769" cy="617110"/>
          </a:xfrm>
          <a:prstGeom prst="rect">
            <a:avLst/>
          </a:prstGeom>
          <a:gradFill flip="none" rotWithShape="1">
            <a:gsLst>
              <a:gs pos="0">
                <a:srgbClr val="47A8CB">
                  <a:tint val="66000"/>
                  <a:satMod val="160000"/>
                </a:srgbClr>
              </a:gs>
              <a:gs pos="50000">
                <a:srgbClr val="47A8CB">
                  <a:tint val="44500"/>
                  <a:satMod val="160000"/>
                </a:srgbClr>
              </a:gs>
              <a:gs pos="100000">
                <a:srgbClr val="47A8CB">
                  <a:tint val="23500"/>
                  <a:satMod val="160000"/>
                </a:srgbClr>
              </a:gs>
            </a:gsLst>
            <a:path path="circle">
              <a:fillToRect l="50000" t="50000" r="50000" b="50000"/>
            </a:path>
            <a:tileRect/>
          </a:gradFill>
          <a:ln w="57150">
            <a:solidFill>
              <a:srgbClr val="34809B"/>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0" name="Image 139"/>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2875" b="29625" l="29250" r="57500"/>
                    </a14:imgEffect>
                  </a14:imgLayer>
                </a14:imgProps>
              </a:ext>
              <a:ext uri="{28A0092B-C50C-407E-A947-70E740481C1C}">
                <a14:useLocalDpi xmlns:a14="http://schemas.microsoft.com/office/drawing/2010/main" val="0"/>
              </a:ext>
            </a:extLst>
          </a:blip>
          <a:srcRect l="31336" r="42490" b="71010"/>
          <a:stretch/>
        </p:blipFill>
        <p:spPr>
          <a:xfrm flipH="1">
            <a:off x="5428276" y="2344667"/>
            <a:ext cx="1143000" cy="1265929"/>
          </a:xfrm>
          <a:prstGeom prst="rect">
            <a:avLst/>
          </a:prstGeom>
        </p:spPr>
      </p:pic>
      <p:pic>
        <p:nvPicPr>
          <p:cNvPr id="141" name="Image 140"/>
          <p:cNvPicPr>
            <a:picLocks noChangeAspect="1"/>
          </p:cNvPicPr>
          <p:nvPr/>
        </p:nvPicPr>
        <p:blipFill>
          <a:blip r:embed="rId15" cstate="print">
            <a:extLst>
              <a:ext uri="{BEBA8EAE-BF5A-486C-A8C5-ECC9F3942E4B}">
                <a14:imgProps xmlns:a14="http://schemas.microsoft.com/office/drawing/2010/main">
                  <a14:imgLayer r:embed="rId11">
                    <a14:imgEffect>
                      <a14:backgroundRemoval t="8000" b="90000" l="6250" r="90000">
                        <a14:foregroundMark x1="36750" y1="77000" x2="36750" y2="77000"/>
                        <a14:foregroundMark x1="32750" y1="71333" x2="32750" y2="71333"/>
                        <a14:backgroundMark x1="77000" y1="59333" x2="77000" y2="59333"/>
                      </a14:backgroundRemoval>
                    </a14:imgEffect>
                  </a14:imgLayer>
                </a14:imgProps>
              </a:ext>
              <a:ext uri="{28A0092B-C50C-407E-A947-70E740481C1C}">
                <a14:useLocalDpi xmlns:a14="http://schemas.microsoft.com/office/drawing/2010/main" val="0"/>
              </a:ext>
            </a:extLst>
          </a:blip>
          <a:stretch>
            <a:fillRect/>
          </a:stretch>
        </p:blipFill>
        <p:spPr>
          <a:xfrm>
            <a:off x="5459745" y="2381040"/>
            <a:ext cx="1029958" cy="772469"/>
          </a:xfrm>
          <a:prstGeom prst="rect">
            <a:avLst/>
          </a:prstGeom>
        </p:spPr>
      </p:pic>
      <p:pic>
        <p:nvPicPr>
          <p:cNvPr id="73" name="Picture 2" descr="https://thumb1.shutterstock.com/display_pic_with_logo/2843668/693588388/stock-vector-isometric-set-vector-online-payment-systems-and-self-service-payments-terminals-debit-credit-card-693588388.jpg"/>
          <p:cNvPicPr>
            <a:picLocks noChangeAspect="1" noChangeArrowheads="1"/>
          </p:cNvPicPr>
          <p:nvPr/>
        </p:nvPicPr>
        <p:blipFill rotWithShape="1">
          <a:blip r:embed="rId16" cstate="print">
            <a:extLst>
              <a:ext uri="{BEBA8EAE-BF5A-486C-A8C5-ECC9F3942E4B}">
                <a14:imgProps xmlns:a14="http://schemas.microsoft.com/office/drawing/2010/main">
                  <a14:imgLayer r:embed="rId17">
                    <a14:imgEffect>
                      <a14:backgroundRemoval t="10000" b="90000" l="76889" r="97778">
                        <a14:foregroundMark x1="81111" y1="40000" x2="81111" y2="40000"/>
                        <a14:foregroundMark x1="83778" y1="30345" x2="83778" y2="30345"/>
                        <a14:foregroundMark x1="83333" y1="29310" x2="83333" y2="29310"/>
                        <a14:foregroundMark x1="84000" y1="25517" x2="84000" y2="25517"/>
                        <a14:foregroundMark x1="86222" y1="20345" x2="86222" y2="20345"/>
                        <a14:foregroundMark x1="86444" y1="17931" x2="86444" y2="17931"/>
                      </a14:backgroundRemoval>
                    </a14:imgEffect>
                  </a14:imgLayer>
                </a14:imgProps>
              </a:ext>
              <a:ext uri="{28A0092B-C50C-407E-A947-70E740481C1C}">
                <a14:useLocalDpi xmlns:a14="http://schemas.microsoft.com/office/drawing/2010/main" val="0"/>
              </a:ext>
            </a:extLst>
          </a:blip>
          <a:srcRect l="78601"/>
          <a:stretch/>
        </p:blipFill>
        <p:spPr bwMode="auto">
          <a:xfrm flipH="1">
            <a:off x="5153642" y="3489142"/>
            <a:ext cx="385068" cy="1159641"/>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https://thumb1.shutterstock.com/display_pic_with_logo/2843668/693588388/stock-vector-isometric-set-vector-online-payment-systems-and-self-service-payments-terminals-debit-credit-card-693588388.jpg"/>
          <p:cNvPicPr>
            <a:picLocks noChangeAspect="1" noChangeArrowheads="1"/>
          </p:cNvPicPr>
          <p:nvPr/>
        </p:nvPicPr>
        <p:blipFill rotWithShape="1">
          <a:blip r:embed="rId16" cstate="print">
            <a:extLst>
              <a:ext uri="{BEBA8EAE-BF5A-486C-A8C5-ECC9F3942E4B}">
                <a14:imgProps xmlns:a14="http://schemas.microsoft.com/office/drawing/2010/main">
                  <a14:imgLayer r:embed="rId17">
                    <a14:imgEffect>
                      <a14:backgroundRemoval t="10000" b="90000" l="76889" r="97778">
                        <a14:foregroundMark x1="81111" y1="40000" x2="81111" y2="40000"/>
                        <a14:foregroundMark x1="83778" y1="30345" x2="83778" y2="30345"/>
                        <a14:foregroundMark x1="83333" y1="29310" x2="83333" y2="29310"/>
                        <a14:foregroundMark x1="84000" y1="25517" x2="84000" y2="25517"/>
                        <a14:foregroundMark x1="86222" y1="20345" x2="86222" y2="20345"/>
                        <a14:foregroundMark x1="86444" y1="17931" x2="86444" y2="17931"/>
                      </a14:backgroundRemoval>
                    </a14:imgEffect>
                  </a14:imgLayer>
                </a14:imgProps>
              </a:ext>
              <a:ext uri="{28A0092B-C50C-407E-A947-70E740481C1C}">
                <a14:useLocalDpi xmlns:a14="http://schemas.microsoft.com/office/drawing/2010/main" val="0"/>
              </a:ext>
            </a:extLst>
          </a:blip>
          <a:srcRect l="78601"/>
          <a:stretch/>
        </p:blipFill>
        <p:spPr bwMode="auto">
          <a:xfrm flipH="1">
            <a:off x="4761719" y="3716988"/>
            <a:ext cx="385068" cy="1159641"/>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https://thumb1.shutterstock.com/display_pic_with_logo/2843668/693588388/stock-vector-isometric-set-vector-online-payment-systems-and-self-service-payments-terminals-debit-credit-card-693588388.jpg"/>
          <p:cNvPicPr>
            <a:picLocks noChangeAspect="1" noChangeArrowheads="1"/>
          </p:cNvPicPr>
          <p:nvPr/>
        </p:nvPicPr>
        <p:blipFill rotWithShape="1">
          <a:blip r:embed="rId16" cstate="print">
            <a:extLst>
              <a:ext uri="{BEBA8EAE-BF5A-486C-A8C5-ECC9F3942E4B}">
                <a14:imgProps xmlns:a14="http://schemas.microsoft.com/office/drawing/2010/main">
                  <a14:imgLayer r:embed="rId17">
                    <a14:imgEffect>
                      <a14:backgroundRemoval t="10000" b="90000" l="76889" r="97778">
                        <a14:foregroundMark x1="81111" y1="40000" x2="81111" y2="40000"/>
                        <a14:foregroundMark x1="83778" y1="30345" x2="83778" y2="30345"/>
                        <a14:foregroundMark x1="83333" y1="29310" x2="83333" y2="29310"/>
                        <a14:foregroundMark x1="84000" y1="25517" x2="84000" y2="25517"/>
                        <a14:foregroundMark x1="86222" y1="20345" x2="86222" y2="20345"/>
                        <a14:foregroundMark x1="86444" y1="17931" x2="86444" y2="17931"/>
                      </a14:backgroundRemoval>
                    </a14:imgEffect>
                  </a14:imgLayer>
                </a14:imgProps>
              </a:ext>
              <a:ext uri="{28A0092B-C50C-407E-A947-70E740481C1C}">
                <a14:useLocalDpi xmlns:a14="http://schemas.microsoft.com/office/drawing/2010/main" val="0"/>
              </a:ext>
            </a:extLst>
          </a:blip>
          <a:srcRect l="78601"/>
          <a:stretch/>
        </p:blipFill>
        <p:spPr bwMode="auto">
          <a:xfrm flipH="1">
            <a:off x="4366031" y="3973651"/>
            <a:ext cx="385068" cy="115964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rotWithShape="1">
          <a:blip r:embed="rId18">
            <a:extLst>
              <a:ext uri="{BEBA8EAE-BF5A-486C-A8C5-ECC9F3942E4B}">
                <a14:imgProps xmlns:a14="http://schemas.microsoft.com/office/drawing/2010/main">
                  <a14:imgLayer r:embed="rId19">
                    <a14:imgEffect>
                      <a14:backgroundRemoval t="7292" b="32813" l="42676" r="60840"/>
                    </a14:imgEffect>
                  </a14:imgLayer>
                </a14:imgProps>
              </a:ext>
              <a:ext uri="{28A0092B-C50C-407E-A947-70E740481C1C}">
                <a14:useLocalDpi xmlns:a14="http://schemas.microsoft.com/office/drawing/2010/main" val="0"/>
              </a:ext>
            </a:extLst>
          </a:blip>
          <a:srcRect l="42099" t="6654" r="38827" b="67050"/>
          <a:stretch/>
        </p:blipFill>
        <p:spPr>
          <a:xfrm>
            <a:off x="1026611" y="2860445"/>
            <a:ext cx="1298048" cy="1342156"/>
          </a:xfrm>
          <a:prstGeom prst="rect">
            <a:avLst/>
          </a:prstGeom>
        </p:spPr>
      </p:pic>
      <p:pic>
        <p:nvPicPr>
          <p:cNvPr id="91" name="Image 90"/>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53125" b="91375" l="53125" r="88875">
                        <a14:backgroundMark x1="67750" y1="87875" x2="67750" y2="87875"/>
                        <a14:backgroundMark x1="71500" y1="89000" x2="71500" y2="89000"/>
                      </a14:backgroundRemoval>
                    </a14:imgEffect>
                  </a14:imgLayer>
                </a14:imgProps>
              </a:ext>
              <a:ext uri="{28A0092B-C50C-407E-A947-70E740481C1C}">
                <a14:useLocalDpi xmlns:a14="http://schemas.microsoft.com/office/drawing/2010/main" val="0"/>
              </a:ext>
            </a:extLst>
          </a:blip>
          <a:srcRect l="52400" t="51449" r="9077" b="8324"/>
          <a:stretch/>
        </p:blipFill>
        <p:spPr>
          <a:xfrm>
            <a:off x="5947444" y="2789807"/>
            <a:ext cx="1215213" cy="1268984"/>
          </a:xfrm>
          <a:prstGeom prst="rect">
            <a:avLst/>
          </a:prstGeom>
        </p:spPr>
      </p:pic>
      <p:pic>
        <p:nvPicPr>
          <p:cNvPr id="52" name="Image 51"/>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5" b="31852" l="36900" r="66200"/>
                    </a14:imgEffect>
                  </a14:imgLayer>
                </a14:imgProps>
              </a:ext>
              <a:ext uri="{28A0092B-C50C-407E-A947-70E740481C1C}">
                <a14:useLocalDpi xmlns:a14="http://schemas.microsoft.com/office/drawing/2010/main" val="0"/>
              </a:ext>
            </a:extLst>
          </a:blip>
          <a:srcRect l="39498" t="780" r="37069" b="68675"/>
          <a:stretch/>
        </p:blipFill>
        <p:spPr>
          <a:xfrm>
            <a:off x="464144" y="3485352"/>
            <a:ext cx="618341" cy="870513"/>
          </a:xfrm>
          <a:prstGeom prst="rect">
            <a:avLst/>
          </a:prstGeom>
        </p:spPr>
      </p:pic>
      <p:pic>
        <p:nvPicPr>
          <p:cNvPr id="144" name="Image 14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04600" y="3002068"/>
            <a:ext cx="444021" cy="444021"/>
          </a:xfrm>
          <a:prstGeom prst="rect">
            <a:avLst/>
          </a:prstGeom>
        </p:spPr>
      </p:pic>
      <p:sp>
        <p:nvSpPr>
          <p:cNvPr id="227" name="ZoneTexte 226"/>
          <p:cNvSpPr txBox="1"/>
          <p:nvPr/>
        </p:nvSpPr>
        <p:spPr>
          <a:xfrm>
            <a:off x="421199" y="745120"/>
            <a:ext cx="5827236" cy="369332"/>
          </a:xfrm>
          <a:prstGeom prst="rect">
            <a:avLst/>
          </a:prstGeom>
          <a:noFill/>
        </p:spPr>
        <p:txBody>
          <a:bodyPr wrap="none" rtlCol="0">
            <a:spAutoFit/>
          </a:bodyPr>
          <a:lstStyle/>
          <a:p>
            <a:r>
              <a:rPr lang="fr-FR" dirty="0" smtClean="0"/>
              <a:t>Pour les galeries commerciales, salons et évènements.</a:t>
            </a:r>
            <a:endParaRPr lang="fr-FR" dirty="0"/>
          </a:p>
        </p:txBody>
      </p:sp>
      <p:sp>
        <p:nvSpPr>
          <p:cNvPr id="228" name="Timeline"/>
          <p:cNvSpPr txBox="1"/>
          <p:nvPr/>
        </p:nvSpPr>
        <p:spPr>
          <a:xfrm>
            <a:off x="421199" y="186477"/>
            <a:ext cx="12713066" cy="666849"/>
          </a:xfrm>
          <a:prstGeom prst="rect">
            <a:avLst/>
          </a:prstGeom>
          <a:ln w="3175">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all" spc="0" normalizeH="0" baseline="12500" noProof="0" dirty="0" smtClean="0">
                <a:ln>
                  <a:noFill/>
                </a:ln>
                <a:solidFill>
                  <a:srgbClr val="17222C"/>
                </a:solidFill>
                <a:effectLst/>
                <a:uLnTx/>
                <a:uFillTx/>
                <a:latin typeface="Arial"/>
                <a:ea typeface="+mn-ea"/>
                <a:cs typeface="+mn-cs"/>
                <a:sym typeface="Montserrat-Bold"/>
              </a:rPr>
              <a:t>LE </a:t>
            </a:r>
            <a:r>
              <a:rPr kumimoji="0" lang="fr-FR" sz="6000" b="0" i="0" u="none" strike="noStrike" kern="1200" cap="all" spc="0" normalizeH="0" baseline="12500" noProof="0" dirty="0" smtClean="0">
                <a:ln>
                  <a:noFill/>
                </a:ln>
                <a:solidFill>
                  <a:srgbClr val="FFC000"/>
                </a:solidFill>
                <a:effectLst/>
                <a:uLnTx/>
                <a:uFillTx/>
                <a:latin typeface="Arial"/>
                <a:ea typeface="+mn-ea"/>
                <a:cs typeface="+mn-cs"/>
                <a:sym typeface="Montserrat-Bold"/>
              </a:rPr>
              <a:t>KIOSQUE</a:t>
            </a:r>
            <a:endParaRPr kumimoji="0" sz="6000" b="0" i="0" u="none" strike="noStrike" kern="1200" cap="all" spc="0" normalizeH="0" baseline="12500" noProof="0" dirty="0">
              <a:ln>
                <a:noFill/>
              </a:ln>
              <a:solidFill>
                <a:srgbClr val="FFC000"/>
              </a:solidFill>
              <a:effectLst/>
              <a:uLnTx/>
              <a:uFillTx/>
              <a:latin typeface="Arial"/>
              <a:ea typeface="+mn-ea"/>
              <a:cs typeface="+mn-cs"/>
              <a:sym typeface="Montserrat-Bold"/>
            </a:endParaRPr>
          </a:p>
        </p:txBody>
      </p:sp>
      <p:sp>
        <p:nvSpPr>
          <p:cNvPr id="239" name="Ellipse 238"/>
          <p:cNvSpPr/>
          <p:nvPr/>
        </p:nvSpPr>
        <p:spPr>
          <a:xfrm>
            <a:off x="7450776" y="2471505"/>
            <a:ext cx="612741" cy="63987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1</a:t>
            </a:r>
            <a:endParaRPr lang="fr-FR" sz="3200" b="1" dirty="0"/>
          </a:p>
        </p:txBody>
      </p:sp>
      <p:sp>
        <p:nvSpPr>
          <p:cNvPr id="240" name="Ellipse 239"/>
          <p:cNvSpPr/>
          <p:nvPr/>
        </p:nvSpPr>
        <p:spPr>
          <a:xfrm>
            <a:off x="7450776" y="3772399"/>
            <a:ext cx="612741" cy="6127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2</a:t>
            </a:r>
            <a:endParaRPr lang="fr-FR" sz="3200" b="1" dirty="0"/>
          </a:p>
        </p:txBody>
      </p:sp>
      <p:sp>
        <p:nvSpPr>
          <p:cNvPr id="242" name="ZoneTexte 241"/>
          <p:cNvSpPr txBox="1"/>
          <p:nvPr/>
        </p:nvSpPr>
        <p:spPr>
          <a:xfrm>
            <a:off x="8180330" y="2444941"/>
            <a:ext cx="3624922" cy="830997"/>
          </a:xfrm>
          <a:prstGeom prst="rect">
            <a:avLst/>
          </a:prstGeom>
          <a:noFill/>
        </p:spPr>
        <p:txBody>
          <a:bodyPr wrap="square" rtlCol="0">
            <a:spAutoFit/>
          </a:bodyPr>
          <a:lstStyle/>
          <a:p>
            <a:r>
              <a:rPr lang="fr-FR" sz="1600" dirty="0" smtClean="0"/>
              <a:t>Le kiosque digital dispose de toutes les fonctionnalités du Corner sur une surface réduite.</a:t>
            </a:r>
            <a:endParaRPr lang="fr-FR" sz="1600" dirty="0"/>
          </a:p>
        </p:txBody>
      </p:sp>
      <p:sp>
        <p:nvSpPr>
          <p:cNvPr id="245" name="ZoneTexte 244"/>
          <p:cNvSpPr txBox="1"/>
          <p:nvPr/>
        </p:nvSpPr>
        <p:spPr>
          <a:xfrm>
            <a:off x="8180330" y="3660945"/>
            <a:ext cx="3701122" cy="830997"/>
          </a:xfrm>
          <a:prstGeom prst="rect">
            <a:avLst/>
          </a:prstGeom>
          <a:noFill/>
        </p:spPr>
        <p:txBody>
          <a:bodyPr wrap="square" rtlCol="0">
            <a:spAutoFit/>
          </a:bodyPr>
          <a:lstStyle/>
          <a:p>
            <a:r>
              <a:rPr lang="fr-FR" sz="1600" dirty="0" smtClean="0"/>
              <a:t>L’objectif premier du kiosque est de pouvoir atteindre nos clients où ils se trouvent.</a:t>
            </a:r>
            <a:endParaRPr lang="fr-FR" sz="1600" dirty="0"/>
          </a:p>
        </p:txBody>
      </p:sp>
      <p:pic>
        <p:nvPicPr>
          <p:cNvPr id="48" name="Image 47"/>
          <p:cNvPicPr>
            <a:picLocks noChangeAspect="1"/>
          </p:cNvPicPr>
          <p:nvPr/>
        </p:nvPicPr>
        <p:blipFill rotWithShape="1">
          <a:blip r:embed="rId21" cstate="print">
            <a:extLst>
              <a:ext uri="{BEBA8EAE-BF5A-486C-A8C5-ECC9F3942E4B}">
                <a14:imgProps xmlns:a14="http://schemas.microsoft.com/office/drawing/2010/main">
                  <a14:imgLayer r:embed="rId22">
                    <a14:imgEffect>
                      <a14:backgroundRemoval t="52515" b="71526" l="61455" r="70636"/>
                    </a14:imgEffect>
                  </a14:imgLayer>
                </a14:imgProps>
              </a:ext>
              <a:ext uri="{28A0092B-C50C-407E-A947-70E740481C1C}">
                <a14:useLocalDpi xmlns:a14="http://schemas.microsoft.com/office/drawing/2010/main" val="0"/>
              </a:ext>
            </a:extLst>
          </a:blip>
          <a:srcRect l="60370" t="52420" r="27963" b="26747"/>
          <a:stretch/>
        </p:blipFill>
        <p:spPr>
          <a:xfrm>
            <a:off x="4413156" y="2823199"/>
            <a:ext cx="533401" cy="1016000"/>
          </a:xfrm>
          <a:prstGeom prst="rect">
            <a:avLst/>
          </a:prstGeom>
        </p:spPr>
      </p:pic>
      <p:pic>
        <p:nvPicPr>
          <p:cNvPr id="50" name="Image 49"/>
          <p:cNvPicPr>
            <a:picLocks noChangeAspect="1"/>
          </p:cNvPicPr>
          <p:nvPr/>
        </p:nvPicPr>
        <p:blipFill rotWithShape="1">
          <a:blip r:embed="rId23" cstate="print">
            <a:extLst>
              <a:ext uri="{BEBA8EAE-BF5A-486C-A8C5-ECC9F3942E4B}">
                <a14:imgProps xmlns:a14="http://schemas.microsoft.com/office/drawing/2010/main">
                  <a14:imgLayer r:embed="rId22">
                    <a14:imgEffect>
                      <a14:backgroundRemoval t="63001" b="81415" l="28455" r="64455">
                        <a14:foregroundMark x1="36273" y1="67008" x2="36273" y2="67008"/>
                        <a14:foregroundMark x1="58000" y1="65814" x2="58000" y2="65814"/>
                        <a14:foregroundMark x1="58182" y1="64621" x2="58182" y2="64621"/>
                        <a14:foregroundMark x1="57818" y1="66667" x2="57818" y2="66667"/>
                      </a14:backgroundRemoval>
                    </a14:imgEffect>
                  </a14:imgLayer>
                </a14:imgProps>
              </a:ext>
              <a:ext uri="{28A0092B-C50C-407E-A947-70E740481C1C}">
                <a14:useLocalDpi xmlns:a14="http://schemas.microsoft.com/office/drawing/2010/main" val="0"/>
              </a:ext>
            </a:extLst>
          </a:blip>
          <a:srcRect l="29444" t="63715" r="36667" b="18229"/>
          <a:stretch/>
        </p:blipFill>
        <p:spPr>
          <a:xfrm>
            <a:off x="2962066" y="3052476"/>
            <a:ext cx="1549400" cy="880534"/>
          </a:xfrm>
          <a:prstGeom prst="rect">
            <a:avLst/>
          </a:prstGeom>
        </p:spPr>
      </p:pic>
      <p:pic>
        <p:nvPicPr>
          <p:cNvPr id="42" name="Picture 2" descr="https://thumb1.shutterstock.com/display_pic_with_logo/2843668/693588388/stock-vector-isometric-set-vector-online-payment-systems-and-self-service-payments-terminals-debit-credit-card-693588388.jpg"/>
          <p:cNvPicPr>
            <a:picLocks noChangeAspect="1" noChangeArrowheads="1"/>
          </p:cNvPicPr>
          <p:nvPr/>
        </p:nvPicPr>
        <p:blipFill rotWithShape="1">
          <a:blip r:embed="rId16" cstate="print">
            <a:extLst>
              <a:ext uri="{BEBA8EAE-BF5A-486C-A8C5-ECC9F3942E4B}">
                <a14:imgProps xmlns:a14="http://schemas.microsoft.com/office/drawing/2010/main">
                  <a14:imgLayer r:embed="rId17">
                    <a14:imgEffect>
                      <a14:backgroundRemoval t="10000" b="90000" l="76889" r="97778">
                        <a14:foregroundMark x1="81111" y1="40000" x2="81111" y2="40000"/>
                        <a14:foregroundMark x1="83778" y1="30345" x2="83778" y2="30345"/>
                        <a14:foregroundMark x1="83333" y1="29310" x2="83333" y2="29310"/>
                        <a14:foregroundMark x1="84000" y1="25517" x2="84000" y2="25517"/>
                        <a14:foregroundMark x1="86222" y1="20345" x2="86222" y2="20345"/>
                        <a14:foregroundMark x1="86444" y1="17931" x2="86444" y2="17931"/>
                      </a14:backgroundRemoval>
                    </a14:imgEffect>
                  </a14:imgLayer>
                </a14:imgProps>
              </a:ext>
              <a:ext uri="{28A0092B-C50C-407E-A947-70E740481C1C}">
                <a14:useLocalDpi xmlns:a14="http://schemas.microsoft.com/office/drawing/2010/main" val="0"/>
              </a:ext>
            </a:extLst>
          </a:blip>
          <a:srcRect l="78601"/>
          <a:stretch/>
        </p:blipFill>
        <p:spPr bwMode="auto">
          <a:xfrm flipH="1">
            <a:off x="1866575" y="4192585"/>
            <a:ext cx="385068" cy="1159641"/>
          </a:xfrm>
          <a:prstGeom prst="rect">
            <a:avLst/>
          </a:prstGeom>
          <a:noFill/>
          <a:extLst>
            <a:ext uri="{909E8E84-426E-40DD-AFC4-6F175D3DCCD1}">
              <a14:hiddenFill xmlns:a14="http://schemas.microsoft.com/office/drawing/2010/main">
                <a:solidFill>
                  <a:srgbClr val="FFFFFF"/>
                </a:solidFill>
              </a14:hiddenFill>
            </a:ext>
          </a:extLst>
        </p:spPr>
      </p:pic>
      <p:pic>
        <p:nvPicPr>
          <p:cNvPr id="124" name="Image 123"/>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158842" y="4736947"/>
            <a:ext cx="471946" cy="471946"/>
          </a:xfrm>
          <a:prstGeom prst="rect">
            <a:avLst/>
          </a:prstGeom>
        </p:spPr>
      </p:pic>
      <p:pic>
        <p:nvPicPr>
          <p:cNvPr id="43" name="Picture 2" descr="Résultat de recherche d'images pour &quot;isometric tablet&quot;"/>
          <p:cNvPicPr>
            <a:picLocks noChangeAspect="1" noChangeArrowheads="1"/>
          </p:cNvPicPr>
          <p:nvPr/>
        </p:nvPicPr>
        <p:blipFill rotWithShape="1">
          <a:blip r:embed="rId25">
            <a:extLst>
              <a:ext uri="{BEBA8EAE-BF5A-486C-A8C5-ECC9F3942E4B}">
                <a14:imgProps xmlns:a14="http://schemas.microsoft.com/office/drawing/2010/main">
                  <a14:imgLayer r:embed="rId26">
                    <a14:imgEffect>
                      <a14:backgroundRemoval t="64530" b="84325" l="73499" r="97055"/>
                    </a14:imgEffect>
                  </a14:imgLayer>
                </a14:imgProps>
              </a:ext>
              <a:ext uri="{28A0092B-C50C-407E-A947-70E740481C1C}">
                <a14:useLocalDpi xmlns:a14="http://schemas.microsoft.com/office/drawing/2010/main" val="0"/>
              </a:ext>
            </a:extLst>
          </a:blip>
          <a:srcRect l="70555" t="62056" b="13201"/>
          <a:stretch/>
        </p:blipFill>
        <p:spPr bwMode="auto">
          <a:xfrm>
            <a:off x="3521240" y="3382051"/>
            <a:ext cx="504814" cy="37406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Résultat de recherche d'images pour &quot;isometric tablet&quot;"/>
          <p:cNvPicPr>
            <a:picLocks noChangeAspect="1" noChangeArrowheads="1"/>
          </p:cNvPicPr>
          <p:nvPr/>
        </p:nvPicPr>
        <p:blipFill rotWithShape="1">
          <a:blip r:embed="rId25">
            <a:extLst>
              <a:ext uri="{BEBA8EAE-BF5A-486C-A8C5-ECC9F3942E4B}">
                <a14:imgProps xmlns:a14="http://schemas.microsoft.com/office/drawing/2010/main">
                  <a14:imgLayer r:embed="rId26">
                    <a14:imgEffect>
                      <a14:backgroundRemoval t="64530" b="84325" l="73499" r="97055"/>
                    </a14:imgEffect>
                  </a14:imgLayer>
                </a14:imgProps>
              </a:ext>
              <a:ext uri="{28A0092B-C50C-407E-A947-70E740481C1C}">
                <a14:useLocalDpi xmlns:a14="http://schemas.microsoft.com/office/drawing/2010/main" val="0"/>
              </a:ext>
            </a:extLst>
          </a:blip>
          <a:srcRect l="70555" t="62056" b="13201"/>
          <a:stretch/>
        </p:blipFill>
        <p:spPr bwMode="auto">
          <a:xfrm>
            <a:off x="4216330" y="3223133"/>
            <a:ext cx="504814" cy="37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375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Espace réservé du numéro de diapositive 1"/>
          <p:cNvSpPr>
            <a:spLocks noGrp="1"/>
          </p:cNvSpPr>
          <p:nvPr>
            <p:ph type="sldNum" sz="quarter" idx="12"/>
          </p:nvPr>
        </p:nvSpPr>
        <p:spPr>
          <a:xfrm>
            <a:off x="11671041" y="6328137"/>
            <a:ext cx="673959" cy="529863"/>
          </a:xfrm>
        </p:spPr>
        <p:txBody>
          <a:bodyPr/>
          <a:lstStyle/>
          <a:p>
            <a:fld id="{3FB19A0B-8C50-4048-A665-D286D4212708}" type="slidenum">
              <a:rPr lang="fr-FR" smtClean="0"/>
              <a:pPr/>
              <a:t>21</a:t>
            </a:fld>
            <a:endParaRPr lang="fr-FR"/>
          </a:p>
        </p:txBody>
      </p:sp>
      <p:sp>
        <p:nvSpPr>
          <p:cNvPr id="49" name="Rectangle 48"/>
          <p:cNvSpPr/>
          <p:nvPr/>
        </p:nvSpPr>
        <p:spPr>
          <a:xfrm>
            <a:off x="1100926" y="2007335"/>
            <a:ext cx="5277683" cy="3970665"/>
          </a:xfrm>
          <a:prstGeom prst="rect">
            <a:avLst/>
          </a:prstGeom>
          <a:solidFill>
            <a:srgbClr val="47A8CB"/>
          </a:solidFill>
          <a:ln w="57150">
            <a:solidFill>
              <a:srgbClr val="34809B"/>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 name="Image 50"/>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5" b="31852" l="36900" r="66200"/>
                    </a14:imgEffect>
                  </a14:imgLayer>
                </a14:imgProps>
              </a:ext>
              <a:ext uri="{28A0092B-C50C-407E-A947-70E740481C1C}">
                <a14:useLocalDpi xmlns:a14="http://schemas.microsoft.com/office/drawing/2010/main" val="0"/>
              </a:ext>
            </a:extLst>
          </a:blip>
          <a:srcRect l="39498" t="780" r="37069" b="68675"/>
          <a:stretch/>
        </p:blipFill>
        <p:spPr>
          <a:xfrm>
            <a:off x="3126292" y="1959740"/>
            <a:ext cx="618341" cy="870513"/>
          </a:xfrm>
          <a:prstGeom prst="rect">
            <a:avLst/>
          </a:prstGeom>
        </p:spPr>
      </p:pic>
      <p:pic>
        <p:nvPicPr>
          <p:cNvPr id="68" name="Picture 2" descr="https://thumbs.dreamstime.com/b/isometric-flat-d-concept-interior-waiting-room-airport-living-inside-people-start-landing-81617586.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521" b="24489" l="63958" r="71813"/>
                    </a14:imgEffect>
                  </a14:imgLayer>
                </a14:imgProps>
              </a:ext>
              <a:ext uri="{28A0092B-C50C-407E-A947-70E740481C1C}">
                <a14:useLocalDpi xmlns:a14="http://schemas.microsoft.com/office/drawing/2010/main" val="0"/>
              </a:ext>
            </a:extLst>
          </a:blip>
          <a:srcRect l="62976" t="12150" r="27205" b="74140"/>
          <a:stretch/>
        </p:blipFill>
        <p:spPr bwMode="auto">
          <a:xfrm flipH="1">
            <a:off x="1071200" y="2185503"/>
            <a:ext cx="748146" cy="773084"/>
          </a:xfrm>
          <a:prstGeom prst="rect">
            <a:avLst/>
          </a:prstGeom>
          <a:noFill/>
          <a:extLst>
            <a:ext uri="{909E8E84-426E-40DD-AFC4-6F175D3DCCD1}">
              <a14:hiddenFill xmlns:a14="http://schemas.microsoft.com/office/drawing/2010/main">
                <a:solidFill>
                  <a:srgbClr val="FFFFFF"/>
                </a:solidFill>
              </a14:hiddenFill>
            </a:ext>
          </a:extLst>
        </p:spPr>
      </p:pic>
      <p:pic>
        <p:nvPicPr>
          <p:cNvPr id="74" name="Image 73"/>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53125" b="91375" l="53125" r="88875">
                        <a14:backgroundMark x1="67750" y1="87875" x2="67750" y2="87875"/>
                        <a14:backgroundMark x1="71500" y1="89000" x2="71500" y2="89000"/>
                      </a14:backgroundRemoval>
                    </a14:imgEffect>
                  </a14:imgLayer>
                </a14:imgProps>
              </a:ext>
              <a:ext uri="{28A0092B-C50C-407E-A947-70E740481C1C}">
                <a14:useLocalDpi xmlns:a14="http://schemas.microsoft.com/office/drawing/2010/main" val="0"/>
              </a:ext>
            </a:extLst>
          </a:blip>
          <a:srcRect l="52400" t="51449" r="9077" b="8324"/>
          <a:stretch/>
        </p:blipFill>
        <p:spPr>
          <a:xfrm flipH="1">
            <a:off x="2649274" y="1974804"/>
            <a:ext cx="1215213" cy="1268984"/>
          </a:xfrm>
          <a:prstGeom prst="rect">
            <a:avLst/>
          </a:prstGeom>
        </p:spPr>
      </p:pic>
      <p:pic>
        <p:nvPicPr>
          <p:cNvPr id="78" name="Image 77"/>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2875" b="29625" l="29250" r="57500"/>
                    </a14:imgEffect>
                  </a14:imgLayer>
                </a14:imgProps>
              </a:ext>
              <a:ext uri="{28A0092B-C50C-407E-A947-70E740481C1C}">
                <a14:useLocalDpi xmlns:a14="http://schemas.microsoft.com/office/drawing/2010/main" val="0"/>
              </a:ext>
            </a:extLst>
          </a:blip>
          <a:srcRect l="31336" r="42490" b="71010"/>
          <a:stretch/>
        </p:blipFill>
        <p:spPr>
          <a:xfrm flipH="1">
            <a:off x="3739768" y="1525389"/>
            <a:ext cx="1143000" cy="1265929"/>
          </a:xfrm>
          <a:prstGeom prst="rect">
            <a:avLst/>
          </a:prstGeom>
        </p:spPr>
      </p:pic>
      <p:pic>
        <p:nvPicPr>
          <p:cNvPr id="79" name="Image 78"/>
          <p:cNvPicPr>
            <a:picLocks noChangeAspect="1"/>
          </p:cNvPicPr>
          <p:nvPr/>
        </p:nvPicPr>
        <p:blipFill>
          <a:blip r:embed="rId10" cstate="print">
            <a:extLst>
              <a:ext uri="{BEBA8EAE-BF5A-486C-A8C5-ECC9F3942E4B}">
                <a14:imgProps xmlns:a14="http://schemas.microsoft.com/office/drawing/2010/main">
                  <a14:imgLayer r:embed="rId11">
                    <a14:imgEffect>
                      <a14:backgroundRemoval t="8000" b="90000" l="6250" r="90000">
                        <a14:foregroundMark x1="36750" y1="77000" x2="36750" y2="77000"/>
                        <a14:foregroundMark x1="32750" y1="71333" x2="32750" y2="71333"/>
                        <a14:backgroundMark x1="77000" y1="59333" x2="77000" y2="59333"/>
                      </a14:backgroundRemoval>
                    </a14:imgEffect>
                  </a14:imgLayer>
                </a14:imgProps>
              </a:ext>
              <a:ext uri="{28A0092B-C50C-407E-A947-70E740481C1C}">
                <a14:useLocalDpi xmlns:a14="http://schemas.microsoft.com/office/drawing/2010/main" val="0"/>
              </a:ext>
            </a:extLst>
          </a:blip>
          <a:stretch>
            <a:fillRect/>
          </a:stretch>
        </p:blipFill>
        <p:spPr>
          <a:xfrm>
            <a:off x="3793552" y="1573942"/>
            <a:ext cx="1029958" cy="772469"/>
          </a:xfrm>
          <a:prstGeom prst="rect">
            <a:avLst/>
          </a:prstGeom>
        </p:spPr>
      </p:pic>
      <p:sp>
        <p:nvSpPr>
          <p:cNvPr id="85" name="ZoneTexte 84"/>
          <p:cNvSpPr txBox="1"/>
          <p:nvPr/>
        </p:nvSpPr>
        <p:spPr>
          <a:xfrm rot="19264431">
            <a:off x="7467682" y="1748268"/>
            <a:ext cx="1359994" cy="707886"/>
          </a:xfrm>
          <a:prstGeom prst="rect">
            <a:avLst/>
          </a:prstGeom>
          <a:noFill/>
          <a:scene3d>
            <a:camera prst="isometricOffAxis2Left"/>
            <a:lightRig rig="threePt" dir="t"/>
          </a:scene3d>
        </p:spPr>
        <p:txBody>
          <a:bodyPr wrap="square" rtlCol="0">
            <a:spAutoFit/>
          </a:bodyPr>
          <a:lstStyle/>
          <a:p>
            <a:r>
              <a:rPr lang="fr-FR" sz="2000" dirty="0" smtClean="0">
                <a:solidFill>
                  <a:schemeClr val="bg1"/>
                </a:solidFill>
              </a:rPr>
              <a:t>ESPACE CONSEIL</a:t>
            </a:r>
            <a:endParaRPr lang="fr-FR" sz="2000" dirty="0">
              <a:solidFill>
                <a:schemeClr val="bg1"/>
              </a:solidFill>
            </a:endParaRPr>
          </a:p>
        </p:txBody>
      </p:sp>
      <p:pic>
        <p:nvPicPr>
          <p:cNvPr id="90" name="Picture 8" descr="https://thumbs.dreamstime.com/b/isometric-office-elements-set-isolated-workplace-colorful-furniture-tables-business-machines-people-characters-vector-82646149.jpg"/>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47500" b="69875" l="5250" r="21000">
                        <a14:foregroundMark x1="12375" y1="50750" x2="12375" y2="50750"/>
                        <a14:foregroundMark x1="9375" y1="51125" x2="9375" y2="51125"/>
                        <a14:foregroundMark x1="14375" y1="50500" x2="14375" y2="50500"/>
                        <a14:foregroundMark x1="16625" y1="53875" x2="16625" y2="53875"/>
                        <a14:foregroundMark x1="17625" y1="54875" x2="17625" y2="54875"/>
                        <a14:foregroundMark x1="18500" y1="55000" x2="18500" y2="55000"/>
                        <a14:foregroundMark x1="18000" y1="53875" x2="18000" y2="53875"/>
                        <a14:foregroundMark x1="10875" y1="49500" x2="10875" y2="49500"/>
                        <a14:foregroundMark x1="12000" y1="49125" x2="12000" y2="49125"/>
                        <a14:foregroundMark x1="12125" y1="48750" x2="12125" y2="48750"/>
                        <a14:foregroundMark x1="16125" y1="50375" x2="16125" y2="50375"/>
                        <a14:foregroundMark x1="14500" y1="49750" x2="14500" y2="49750"/>
                        <a14:foregroundMark x1="13375" y1="48875" x2="13375" y2="48875"/>
                        <a14:foregroundMark x1="13500" y1="48875" x2="13500" y2="48875"/>
                      </a14:backgroundRemoval>
                    </a14:imgEffect>
                  </a14:imgLayer>
                </a14:imgProps>
              </a:ext>
              <a:ext uri="{28A0092B-C50C-407E-A947-70E740481C1C}">
                <a14:useLocalDpi xmlns:a14="http://schemas.microsoft.com/office/drawing/2010/main" val="0"/>
              </a:ext>
            </a:extLst>
          </a:blip>
          <a:srcRect l="5123" t="47313" r="78654" b="30096"/>
          <a:stretch/>
        </p:blipFill>
        <p:spPr bwMode="auto">
          <a:xfrm>
            <a:off x="2357768" y="2444941"/>
            <a:ext cx="689270" cy="959866"/>
          </a:xfrm>
          <a:prstGeom prst="rect">
            <a:avLst/>
          </a:prstGeom>
          <a:noFill/>
          <a:extLst>
            <a:ext uri="{909E8E84-426E-40DD-AFC4-6F175D3DCCD1}">
              <a14:hiddenFill xmlns:a14="http://schemas.microsoft.com/office/drawing/2010/main">
                <a:solidFill>
                  <a:srgbClr val="FFFFFF"/>
                </a:solidFill>
              </a14:hiddenFill>
            </a:ext>
          </a:extLst>
        </p:spPr>
      </p:pic>
      <p:pic>
        <p:nvPicPr>
          <p:cNvPr id="126" name="Image 125"/>
          <p:cNvPicPr>
            <a:picLocks noChangeAspect="1"/>
          </p:cNvPicPr>
          <p:nvPr/>
        </p:nvPicPr>
        <p:blipFill>
          <a:blip r:embed="rId1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58081" y="5042585"/>
            <a:ext cx="662526" cy="662526"/>
          </a:xfrm>
          <a:prstGeom prst="rect">
            <a:avLst/>
          </a:prstGeom>
        </p:spPr>
      </p:pic>
      <p:sp>
        <p:nvSpPr>
          <p:cNvPr id="136" name="Rectangle 135"/>
          <p:cNvSpPr/>
          <p:nvPr/>
        </p:nvSpPr>
        <p:spPr>
          <a:xfrm rot="7096809">
            <a:off x="4076827" y="1998345"/>
            <a:ext cx="1112769" cy="617110"/>
          </a:xfrm>
          <a:prstGeom prst="rect">
            <a:avLst/>
          </a:prstGeom>
          <a:gradFill flip="none" rotWithShape="1">
            <a:gsLst>
              <a:gs pos="0">
                <a:srgbClr val="47A8CB">
                  <a:tint val="66000"/>
                  <a:satMod val="160000"/>
                </a:srgbClr>
              </a:gs>
              <a:gs pos="50000">
                <a:srgbClr val="47A8CB">
                  <a:tint val="44500"/>
                  <a:satMod val="160000"/>
                </a:srgbClr>
              </a:gs>
              <a:gs pos="100000">
                <a:srgbClr val="47A8CB">
                  <a:tint val="23500"/>
                  <a:satMod val="160000"/>
                </a:srgbClr>
              </a:gs>
            </a:gsLst>
            <a:path path="circle">
              <a:fillToRect l="50000" t="50000" r="50000" b="50000"/>
            </a:path>
            <a:tileRect/>
          </a:gradFill>
          <a:ln w="57150">
            <a:solidFill>
              <a:srgbClr val="34809B"/>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2" name="Image 81"/>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2875" b="29625" l="29250" r="57500"/>
                    </a14:imgEffect>
                  </a14:imgLayer>
                </a14:imgProps>
              </a:ext>
              <a:ext uri="{28A0092B-C50C-407E-A947-70E740481C1C}">
                <a14:useLocalDpi xmlns:a14="http://schemas.microsoft.com/office/drawing/2010/main" val="0"/>
              </a:ext>
            </a:extLst>
          </a:blip>
          <a:srcRect l="31336" r="42490" b="71010"/>
          <a:stretch/>
        </p:blipFill>
        <p:spPr>
          <a:xfrm flipH="1">
            <a:off x="4590084" y="1939081"/>
            <a:ext cx="1143000" cy="1265929"/>
          </a:xfrm>
          <a:prstGeom prst="rect">
            <a:avLst/>
          </a:prstGeom>
        </p:spPr>
      </p:pic>
      <p:pic>
        <p:nvPicPr>
          <p:cNvPr id="83" name="Image 82"/>
          <p:cNvPicPr>
            <a:picLocks noChangeAspect="1"/>
          </p:cNvPicPr>
          <p:nvPr/>
        </p:nvPicPr>
        <p:blipFill>
          <a:blip r:embed="rId15" cstate="print">
            <a:extLst>
              <a:ext uri="{BEBA8EAE-BF5A-486C-A8C5-ECC9F3942E4B}">
                <a14:imgProps xmlns:a14="http://schemas.microsoft.com/office/drawing/2010/main">
                  <a14:imgLayer r:embed="rId11">
                    <a14:imgEffect>
                      <a14:backgroundRemoval t="8000" b="90000" l="6250" r="90000">
                        <a14:foregroundMark x1="36750" y1="77000" x2="36750" y2="77000"/>
                        <a14:foregroundMark x1="32750" y1="71333" x2="32750" y2="71333"/>
                        <a14:backgroundMark x1="77000" y1="59333" x2="77000" y2="59333"/>
                      </a14:backgroundRemoval>
                    </a14:imgEffect>
                  </a14:imgLayer>
                </a14:imgProps>
              </a:ext>
              <a:ext uri="{28A0092B-C50C-407E-A947-70E740481C1C}">
                <a14:useLocalDpi xmlns:a14="http://schemas.microsoft.com/office/drawing/2010/main" val="0"/>
              </a:ext>
            </a:extLst>
          </a:blip>
          <a:stretch>
            <a:fillRect/>
          </a:stretch>
        </p:blipFill>
        <p:spPr>
          <a:xfrm>
            <a:off x="4621553" y="1975454"/>
            <a:ext cx="1029958" cy="772469"/>
          </a:xfrm>
          <a:prstGeom prst="rect">
            <a:avLst/>
          </a:prstGeom>
        </p:spPr>
      </p:pic>
      <p:sp>
        <p:nvSpPr>
          <p:cNvPr id="139" name="Rectangle 138"/>
          <p:cNvSpPr/>
          <p:nvPr/>
        </p:nvSpPr>
        <p:spPr>
          <a:xfrm rot="7096809">
            <a:off x="4915019" y="2403931"/>
            <a:ext cx="1112769" cy="617110"/>
          </a:xfrm>
          <a:prstGeom prst="rect">
            <a:avLst/>
          </a:prstGeom>
          <a:gradFill flip="none" rotWithShape="1">
            <a:gsLst>
              <a:gs pos="0">
                <a:srgbClr val="47A8CB">
                  <a:tint val="66000"/>
                  <a:satMod val="160000"/>
                </a:srgbClr>
              </a:gs>
              <a:gs pos="50000">
                <a:srgbClr val="47A8CB">
                  <a:tint val="44500"/>
                  <a:satMod val="160000"/>
                </a:srgbClr>
              </a:gs>
              <a:gs pos="100000">
                <a:srgbClr val="47A8CB">
                  <a:tint val="23500"/>
                  <a:satMod val="160000"/>
                </a:srgbClr>
              </a:gs>
            </a:gsLst>
            <a:path path="circle">
              <a:fillToRect l="50000" t="50000" r="50000" b="50000"/>
            </a:path>
            <a:tileRect/>
          </a:gradFill>
          <a:ln w="57150">
            <a:solidFill>
              <a:srgbClr val="34809B"/>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0" name="Image 139"/>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2875" b="29625" l="29250" r="57500"/>
                    </a14:imgEffect>
                  </a14:imgLayer>
                </a14:imgProps>
              </a:ext>
              <a:ext uri="{28A0092B-C50C-407E-A947-70E740481C1C}">
                <a14:useLocalDpi xmlns:a14="http://schemas.microsoft.com/office/drawing/2010/main" val="0"/>
              </a:ext>
            </a:extLst>
          </a:blip>
          <a:srcRect l="31336" r="42490" b="71010"/>
          <a:stretch/>
        </p:blipFill>
        <p:spPr>
          <a:xfrm flipH="1">
            <a:off x="5428276" y="2344667"/>
            <a:ext cx="1143000" cy="1265929"/>
          </a:xfrm>
          <a:prstGeom prst="rect">
            <a:avLst/>
          </a:prstGeom>
        </p:spPr>
      </p:pic>
      <p:pic>
        <p:nvPicPr>
          <p:cNvPr id="141" name="Image 140"/>
          <p:cNvPicPr>
            <a:picLocks noChangeAspect="1"/>
          </p:cNvPicPr>
          <p:nvPr/>
        </p:nvPicPr>
        <p:blipFill>
          <a:blip r:embed="rId15" cstate="print">
            <a:extLst>
              <a:ext uri="{BEBA8EAE-BF5A-486C-A8C5-ECC9F3942E4B}">
                <a14:imgProps xmlns:a14="http://schemas.microsoft.com/office/drawing/2010/main">
                  <a14:imgLayer r:embed="rId11">
                    <a14:imgEffect>
                      <a14:backgroundRemoval t="8000" b="90000" l="6250" r="90000">
                        <a14:foregroundMark x1="36750" y1="77000" x2="36750" y2="77000"/>
                        <a14:foregroundMark x1="32750" y1="71333" x2="32750" y2="71333"/>
                        <a14:backgroundMark x1="77000" y1="59333" x2="77000" y2="59333"/>
                      </a14:backgroundRemoval>
                    </a14:imgEffect>
                  </a14:imgLayer>
                </a14:imgProps>
              </a:ext>
              <a:ext uri="{28A0092B-C50C-407E-A947-70E740481C1C}">
                <a14:useLocalDpi xmlns:a14="http://schemas.microsoft.com/office/drawing/2010/main" val="0"/>
              </a:ext>
            </a:extLst>
          </a:blip>
          <a:stretch>
            <a:fillRect/>
          </a:stretch>
        </p:blipFill>
        <p:spPr>
          <a:xfrm>
            <a:off x="5459745" y="2381040"/>
            <a:ext cx="1029958" cy="772469"/>
          </a:xfrm>
          <a:prstGeom prst="rect">
            <a:avLst/>
          </a:prstGeom>
        </p:spPr>
      </p:pic>
      <p:pic>
        <p:nvPicPr>
          <p:cNvPr id="73" name="Picture 2" descr="https://thumb1.shutterstock.com/display_pic_with_logo/2843668/693588388/stock-vector-isometric-set-vector-online-payment-systems-and-self-service-payments-terminals-debit-credit-card-693588388.jpg"/>
          <p:cNvPicPr>
            <a:picLocks noChangeAspect="1" noChangeArrowheads="1"/>
          </p:cNvPicPr>
          <p:nvPr/>
        </p:nvPicPr>
        <p:blipFill rotWithShape="1">
          <a:blip r:embed="rId16" cstate="print">
            <a:extLst>
              <a:ext uri="{BEBA8EAE-BF5A-486C-A8C5-ECC9F3942E4B}">
                <a14:imgProps xmlns:a14="http://schemas.microsoft.com/office/drawing/2010/main">
                  <a14:imgLayer r:embed="rId17">
                    <a14:imgEffect>
                      <a14:backgroundRemoval t="10000" b="90000" l="76889" r="97778">
                        <a14:foregroundMark x1="81111" y1="40000" x2="81111" y2="40000"/>
                        <a14:foregroundMark x1="83778" y1="30345" x2="83778" y2="30345"/>
                        <a14:foregroundMark x1="83333" y1="29310" x2="83333" y2="29310"/>
                        <a14:foregroundMark x1="84000" y1="25517" x2="84000" y2="25517"/>
                        <a14:foregroundMark x1="86222" y1="20345" x2="86222" y2="20345"/>
                        <a14:foregroundMark x1="86444" y1="17931" x2="86444" y2="17931"/>
                      </a14:backgroundRemoval>
                    </a14:imgEffect>
                  </a14:imgLayer>
                </a14:imgProps>
              </a:ext>
              <a:ext uri="{28A0092B-C50C-407E-A947-70E740481C1C}">
                <a14:useLocalDpi xmlns:a14="http://schemas.microsoft.com/office/drawing/2010/main" val="0"/>
              </a:ext>
            </a:extLst>
          </a:blip>
          <a:srcRect l="78601"/>
          <a:stretch/>
        </p:blipFill>
        <p:spPr bwMode="auto">
          <a:xfrm flipH="1">
            <a:off x="5153642" y="3489142"/>
            <a:ext cx="385068" cy="1159641"/>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https://thumb1.shutterstock.com/display_pic_with_logo/2843668/693588388/stock-vector-isometric-set-vector-online-payment-systems-and-self-service-payments-terminals-debit-credit-card-693588388.jpg"/>
          <p:cNvPicPr>
            <a:picLocks noChangeAspect="1" noChangeArrowheads="1"/>
          </p:cNvPicPr>
          <p:nvPr/>
        </p:nvPicPr>
        <p:blipFill rotWithShape="1">
          <a:blip r:embed="rId16" cstate="print">
            <a:extLst>
              <a:ext uri="{BEBA8EAE-BF5A-486C-A8C5-ECC9F3942E4B}">
                <a14:imgProps xmlns:a14="http://schemas.microsoft.com/office/drawing/2010/main">
                  <a14:imgLayer r:embed="rId17">
                    <a14:imgEffect>
                      <a14:backgroundRemoval t="10000" b="90000" l="76889" r="97778">
                        <a14:foregroundMark x1="81111" y1="40000" x2="81111" y2="40000"/>
                        <a14:foregroundMark x1="83778" y1="30345" x2="83778" y2="30345"/>
                        <a14:foregroundMark x1="83333" y1="29310" x2="83333" y2="29310"/>
                        <a14:foregroundMark x1="84000" y1="25517" x2="84000" y2="25517"/>
                        <a14:foregroundMark x1="86222" y1="20345" x2="86222" y2="20345"/>
                        <a14:foregroundMark x1="86444" y1="17931" x2="86444" y2="17931"/>
                      </a14:backgroundRemoval>
                    </a14:imgEffect>
                  </a14:imgLayer>
                </a14:imgProps>
              </a:ext>
              <a:ext uri="{28A0092B-C50C-407E-A947-70E740481C1C}">
                <a14:useLocalDpi xmlns:a14="http://schemas.microsoft.com/office/drawing/2010/main" val="0"/>
              </a:ext>
            </a:extLst>
          </a:blip>
          <a:srcRect l="78601"/>
          <a:stretch/>
        </p:blipFill>
        <p:spPr bwMode="auto">
          <a:xfrm flipH="1">
            <a:off x="4761719" y="3716988"/>
            <a:ext cx="385068" cy="1159641"/>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https://thumb1.shutterstock.com/display_pic_with_logo/2843668/693588388/stock-vector-isometric-set-vector-online-payment-systems-and-self-service-payments-terminals-debit-credit-card-693588388.jpg"/>
          <p:cNvPicPr>
            <a:picLocks noChangeAspect="1" noChangeArrowheads="1"/>
          </p:cNvPicPr>
          <p:nvPr/>
        </p:nvPicPr>
        <p:blipFill rotWithShape="1">
          <a:blip r:embed="rId16" cstate="print">
            <a:extLst>
              <a:ext uri="{BEBA8EAE-BF5A-486C-A8C5-ECC9F3942E4B}">
                <a14:imgProps xmlns:a14="http://schemas.microsoft.com/office/drawing/2010/main">
                  <a14:imgLayer r:embed="rId17">
                    <a14:imgEffect>
                      <a14:backgroundRemoval t="10000" b="90000" l="76889" r="97778">
                        <a14:foregroundMark x1="81111" y1="40000" x2="81111" y2="40000"/>
                        <a14:foregroundMark x1="83778" y1="30345" x2="83778" y2="30345"/>
                        <a14:foregroundMark x1="83333" y1="29310" x2="83333" y2="29310"/>
                        <a14:foregroundMark x1="84000" y1="25517" x2="84000" y2="25517"/>
                        <a14:foregroundMark x1="86222" y1="20345" x2="86222" y2="20345"/>
                        <a14:foregroundMark x1="86444" y1="17931" x2="86444" y2="17931"/>
                      </a14:backgroundRemoval>
                    </a14:imgEffect>
                  </a14:imgLayer>
                </a14:imgProps>
              </a:ext>
              <a:ext uri="{28A0092B-C50C-407E-A947-70E740481C1C}">
                <a14:useLocalDpi xmlns:a14="http://schemas.microsoft.com/office/drawing/2010/main" val="0"/>
              </a:ext>
            </a:extLst>
          </a:blip>
          <a:srcRect l="78601"/>
          <a:stretch/>
        </p:blipFill>
        <p:spPr bwMode="auto">
          <a:xfrm flipH="1">
            <a:off x="1866575" y="4192585"/>
            <a:ext cx="385068" cy="115964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rotWithShape="1">
          <a:blip r:embed="rId18">
            <a:extLst>
              <a:ext uri="{BEBA8EAE-BF5A-486C-A8C5-ECC9F3942E4B}">
                <a14:imgProps xmlns:a14="http://schemas.microsoft.com/office/drawing/2010/main">
                  <a14:imgLayer r:embed="rId19">
                    <a14:imgEffect>
                      <a14:backgroundRemoval t="7292" b="32813" l="42676" r="60840"/>
                    </a14:imgEffect>
                  </a14:imgLayer>
                </a14:imgProps>
              </a:ext>
              <a:ext uri="{28A0092B-C50C-407E-A947-70E740481C1C}">
                <a14:useLocalDpi xmlns:a14="http://schemas.microsoft.com/office/drawing/2010/main" val="0"/>
              </a:ext>
            </a:extLst>
          </a:blip>
          <a:srcRect l="42099" t="6654" r="38827" b="67050"/>
          <a:stretch/>
        </p:blipFill>
        <p:spPr>
          <a:xfrm>
            <a:off x="1026611" y="2860445"/>
            <a:ext cx="1298048" cy="1342156"/>
          </a:xfrm>
          <a:prstGeom prst="rect">
            <a:avLst/>
          </a:prstGeom>
        </p:spPr>
      </p:pic>
      <p:pic>
        <p:nvPicPr>
          <p:cNvPr id="91" name="Image 90"/>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53125" b="91375" l="53125" r="88875">
                        <a14:backgroundMark x1="67750" y1="87875" x2="67750" y2="87875"/>
                        <a14:backgroundMark x1="71500" y1="89000" x2="71500" y2="89000"/>
                      </a14:backgroundRemoval>
                    </a14:imgEffect>
                  </a14:imgLayer>
                </a14:imgProps>
              </a:ext>
              <a:ext uri="{28A0092B-C50C-407E-A947-70E740481C1C}">
                <a14:useLocalDpi xmlns:a14="http://schemas.microsoft.com/office/drawing/2010/main" val="0"/>
              </a:ext>
            </a:extLst>
          </a:blip>
          <a:srcRect l="52400" t="51449" r="9077" b="8324"/>
          <a:stretch/>
        </p:blipFill>
        <p:spPr>
          <a:xfrm>
            <a:off x="5947444" y="2789807"/>
            <a:ext cx="1215213" cy="1268984"/>
          </a:xfrm>
          <a:prstGeom prst="rect">
            <a:avLst/>
          </a:prstGeom>
        </p:spPr>
      </p:pic>
      <p:pic>
        <p:nvPicPr>
          <p:cNvPr id="52" name="Image 51"/>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5" b="31852" l="36900" r="66200"/>
                    </a14:imgEffect>
                  </a14:imgLayer>
                </a14:imgProps>
              </a:ext>
              <a:ext uri="{28A0092B-C50C-407E-A947-70E740481C1C}">
                <a14:useLocalDpi xmlns:a14="http://schemas.microsoft.com/office/drawing/2010/main" val="0"/>
              </a:ext>
            </a:extLst>
          </a:blip>
          <a:srcRect l="39498" t="780" r="37069" b="68675"/>
          <a:stretch/>
        </p:blipFill>
        <p:spPr>
          <a:xfrm>
            <a:off x="464144" y="3485352"/>
            <a:ext cx="618341" cy="870513"/>
          </a:xfrm>
          <a:prstGeom prst="rect">
            <a:avLst/>
          </a:prstGeom>
        </p:spPr>
      </p:pic>
      <p:pic>
        <p:nvPicPr>
          <p:cNvPr id="144" name="Image 14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04600" y="3002068"/>
            <a:ext cx="444021" cy="444021"/>
          </a:xfrm>
          <a:prstGeom prst="rect">
            <a:avLst/>
          </a:prstGeom>
        </p:spPr>
      </p:pic>
      <p:sp>
        <p:nvSpPr>
          <p:cNvPr id="227" name="ZoneTexte 226"/>
          <p:cNvSpPr txBox="1"/>
          <p:nvPr/>
        </p:nvSpPr>
        <p:spPr>
          <a:xfrm>
            <a:off x="421199" y="745120"/>
            <a:ext cx="4720203" cy="369332"/>
          </a:xfrm>
          <a:prstGeom prst="rect">
            <a:avLst/>
          </a:prstGeom>
          <a:noFill/>
        </p:spPr>
        <p:txBody>
          <a:bodyPr wrap="none" rtlCol="0">
            <a:spAutoFit/>
          </a:bodyPr>
          <a:lstStyle/>
          <a:p>
            <a:r>
              <a:rPr lang="fr-FR" dirty="0" err="1" smtClean="0"/>
              <a:t>Chemsi</a:t>
            </a:r>
            <a:r>
              <a:rPr lang="fr-FR" dirty="0" smtClean="0"/>
              <a:t> souhaite s’offrir une nouvelle voiture</a:t>
            </a:r>
            <a:endParaRPr lang="fr-FR" dirty="0"/>
          </a:p>
        </p:txBody>
      </p:sp>
      <p:sp>
        <p:nvSpPr>
          <p:cNvPr id="228" name="Timeline"/>
          <p:cNvSpPr txBox="1"/>
          <p:nvPr/>
        </p:nvSpPr>
        <p:spPr>
          <a:xfrm>
            <a:off x="421199" y="186477"/>
            <a:ext cx="12713066" cy="666849"/>
          </a:xfrm>
          <a:prstGeom prst="rect">
            <a:avLst/>
          </a:prstGeom>
          <a:ln w="3175">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all" spc="0" normalizeH="0" baseline="12500" noProof="0" dirty="0" smtClean="0">
                <a:ln>
                  <a:noFill/>
                </a:ln>
                <a:solidFill>
                  <a:srgbClr val="17222C"/>
                </a:solidFill>
                <a:effectLst/>
                <a:uLnTx/>
                <a:uFillTx/>
                <a:latin typeface="Arial"/>
                <a:ea typeface="+mn-ea"/>
                <a:cs typeface="+mn-cs"/>
                <a:sym typeface="Montserrat-Bold"/>
              </a:rPr>
              <a:t>Parcours </a:t>
            </a:r>
            <a:r>
              <a:rPr kumimoji="0" lang="fr-FR" sz="6000" b="0" i="0" u="none" strike="noStrike" kern="1200" cap="all" spc="0" normalizeH="0" baseline="12500" noProof="0" dirty="0" smtClean="0">
                <a:ln>
                  <a:noFill/>
                </a:ln>
                <a:solidFill>
                  <a:srgbClr val="FFC000"/>
                </a:solidFill>
                <a:effectLst/>
                <a:uLnTx/>
                <a:uFillTx/>
                <a:latin typeface="Arial"/>
                <a:ea typeface="+mn-ea"/>
                <a:cs typeface="+mn-cs"/>
                <a:sym typeface="Montserrat-Bold"/>
              </a:rPr>
              <a:t>CHEMSI</a:t>
            </a:r>
            <a:endParaRPr kumimoji="0" sz="6000" b="0" i="0" u="none" strike="noStrike" kern="1200" cap="all" spc="0" normalizeH="0" baseline="12500" noProof="0" dirty="0">
              <a:ln>
                <a:noFill/>
              </a:ln>
              <a:solidFill>
                <a:srgbClr val="FFC000"/>
              </a:solidFill>
              <a:effectLst/>
              <a:uLnTx/>
              <a:uFillTx/>
              <a:latin typeface="Arial"/>
              <a:ea typeface="+mn-ea"/>
              <a:cs typeface="+mn-cs"/>
              <a:sym typeface="Montserrat-Bold"/>
            </a:endParaRPr>
          </a:p>
        </p:txBody>
      </p:sp>
      <p:sp>
        <p:nvSpPr>
          <p:cNvPr id="230" name="Ellipse 229"/>
          <p:cNvSpPr/>
          <p:nvPr/>
        </p:nvSpPr>
        <p:spPr>
          <a:xfrm>
            <a:off x="2242026" y="1942896"/>
            <a:ext cx="612741" cy="6127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2</a:t>
            </a:r>
            <a:endParaRPr lang="fr-FR" sz="3200" b="1" dirty="0"/>
          </a:p>
        </p:txBody>
      </p:sp>
      <p:sp>
        <p:nvSpPr>
          <p:cNvPr id="231" name="Ellipse 230"/>
          <p:cNvSpPr/>
          <p:nvPr/>
        </p:nvSpPr>
        <p:spPr>
          <a:xfrm>
            <a:off x="2158143" y="4548401"/>
            <a:ext cx="612741" cy="6127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3</a:t>
            </a:r>
            <a:endParaRPr lang="fr-FR" sz="3200" b="1" dirty="0"/>
          </a:p>
        </p:txBody>
      </p:sp>
      <p:sp>
        <p:nvSpPr>
          <p:cNvPr id="239" name="Ellipse 238"/>
          <p:cNvSpPr/>
          <p:nvPr/>
        </p:nvSpPr>
        <p:spPr>
          <a:xfrm>
            <a:off x="7342935" y="2130745"/>
            <a:ext cx="612741" cy="6127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1</a:t>
            </a:r>
            <a:endParaRPr lang="fr-FR" sz="3200" b="1" dirty="0"/>
          </a:p>
        </p:txBody>
      </p:sp>
      <p:sp>
        <p:nvSpPr>
          <p:cNvPr id="240" name="Ellipse 239"/>
          <p:cNvSpPr/>
          <p:nvPr/>
        </p:nvSpPr>
        <p:spPr>
          <a:xfrm>
            <a:off x="7342936" y="3452187"/>
            <a:ext cx="612741" cy="6127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2</a:t>
            </a:r>
            <a:endParaRPr lang="fr-FR" sz="3200" b="1" dirty="0"/>
          </a:p>
        </p:txBody>
      </p:sp>
      <p:sp>
        <p:nvSpPr>
          <p:cNvPr id="241" name="Ellipse 240"/>
          <p:cNvSpPr/>
          <p:nvPr/>
        </p:nvSpPr>
        <p:spPr>
          <a:xfrm>
            <a:off x="7342935" y="4712297"/>
            <a:ext cx="612741" cy="6127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3</a:t>
            </a:r>
            <a:endParaRPr lang="fr-FR" sz="3200" b="1" dirty="0"/>
          </a:p>
        </p:txBody>
      </p:sp>
      <p:sp>
        <p:nvSpPr>
          <p:cNvPr id="242" name="ZoneTexte 241"/>
          <p:cNvSpPr txBox="1"/>
          <p:nvPr/>
        </p:nvSpPr>
        <p:spPr>
          <a:xfrm>
            <a:off x="8099556" y="1902058"/>
            <a:ext cx="3624922" cy="1323439"/>
          </a:xfrm>
          <a:prstGeom prst="rect">
            <a:avLst/>
          </a:prstGeom>
          <a:noFill/>
        </p:spPr>
        <p:txBody>
          <a:bodyPr wrap="square" rtlCol="0">
            <a:spAutoFit/>
          </a:bodyPr>
          <a:lstStyle/>
          <a:p>
            <a:r>
              <a:rPr lang="fr-FR" sz="1600" dirty="0" smtClean="0"/>
              <a:t>De passage dans un centre commercial, </a:t>
            </a:r>
            <a:r>
              <a:rPr lang="fr-FR" sz="1600" dirty="0" err="1" smtClean="0"/>
              <a:t>Chemsi</a:t>
            </a:r>
            <a:r>
              <a:rPr lang="fr-FR" sz="1600" dirty="0" smtClean="0"/>
              <a:t> repère la voiture de ses rêves et souhaite obtenir des renseignements sur un crédit.</a:t>
            </a:r>
          </a:p>
          <a:p>
            <a:endParaRPr lang="fr-FR" sz="1600" dirty="0"/>
          </a:p>
        </p:txBody>
      </p:sp>
      <p:sp>
        <p:nvSpPr>
          <p:cNvPr id="243" name="ZoneTexte 242"/>
          <p:cNvSpPr txBox="1"/>
          <p:nvPr/>
        </p:nvSpPr>
        <p:spPr>
          <a:xfrm>
            <a:off x="8085246" y="4622223"/>
            <a:ext cx="3563545" cy="830997"/>
          </a:xfrm>
          <a:prstGeom prst="rect">
            <a:avLst/>
          </a:prstGeom>
          <a:noFill/>
        </p:spPr>
        <p:txBody>
          <a:bodyPr wrap="square" rtlCol="0">
            <a:spAutoFit/>
          </a:bodyPr>
          <a:lstStyle/>
          <a:p>
            <a:r>
              <a:rPr lang="fr-FR" sz="1600" dirty="0" smtClean="0"/>
              <a:t>Contente de son expérience, elle laisse un           à la borne de satisfaction. </a:t>
            </a:r>
            <a:endParaRPr lang="fr-FR" sz="1600" dirty="0"/>
          </a:p>
        </p:txBody>
      </p:sp>
      <p:pic>
        <p:nvPicPr>
          <p:cNvPr id="244" name="Image 24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140249" y="4910569"/>
            <a:ext cx="332556" cy="332556"/>
          </a:xfrm>
          <a:prstGeom prst="rect">
            <a:avLst/>
          </a:prstGeom>
        </p:spPr>
      </p:pic>
      <p:sp>
        <p:nvSpPr>
          <p:cNvPr id="245" name="ZoneTexte 244"/>
          <p:cNvSpPr txBox="1"/>
          <p:nvPr/>
        </p:nvSpPr>
        <p:spPr>
          <a:xfrm>
            <a:off x="8085246" y="3221840"/>
            <a:ext cx="3701122" cy="1077218"/>
          </a:xfrm>
          <a:prstGeom prst="rect">
            <a:avLst/>
          </a:prstGeom>
          <a:noFill/>
        </p:spPr>
        <p:txBody>
          <a:bodyPr wrap="square" rtlCol="0">
            <a:spAutoFit/>
          </a:bodyPr>
          <a:lstStyle/>
          <a:p>
            <a:r>
              <a:rPr lang="fr-FR" sz="1600" dirty="0" smtClean="0"/>
              <a:t>Sans rendez-vous, elle réalise sa simulation et, en quelques clics, elle imprime son dossier de crédit conso et le tour est joué</a:t>
            </a:r>
            <a:endParaRPr lang="fr-FR" sz="1600" dirty="0"/>
          </a:p>
        </p:txBody>
      </p:sp>
      <p:pic>
        <p:nvPicPr>
          <p:cNvPr id="246" name="Picture 15">
            <a:extLst>
              <a:ext uri="{FF2B5EF4-FFF2-40B4-BE49-F238E27FC236}">
                <a16:creationId xmlns:a16="http://schemas.microsoft.com/office/drawing/2014/main" id="{7FB1F66E-34A6-4A9F-A9A2-C1B76072D234}"/>
              </a:ext>
            </a:extLst>
          </p:cNvPr>
          <p:cNvPicPr>
            <a:picLocks noChangeAspect="1"/>
          </p:cNvPicPr>
          <p:nvPr/>
        </p:nvPicPr>
        <p:blipFill>
          <a:blip r:embed="rId22" cstate="print">
            <a:duotone>
              <a:prstClr val="black"/>
              <a:srgbClr val="FFC000">
                <a:tint val="45000"/>
                <a:satMod val="400000"/>
              </a:srgbClr>
            </a:duotone>
            <a:extLst>
              <a:ext uri="{28A0092B-C50C-407E-A947-70E740481C1C}">
                <a14:useLocalDpi xmlns:a14="http://schemas.microsoft.com/office/drawing/2010/main" val="0"/>
              </a:ext>
            </a:extLst>
          </a:blip>
          <a:stretch>
            <a:fillRect/>
          </a:stretch>
        </p:blipFill>
        <p:spPr>
          <a:xfrm>
            <a:off x="8843887" y="422416"/>
            <a:ext cx="925280" cy="1308045"/>
          </a:xfrm>
          <a:prstGeom prst="ellipse">
            <a:avLst/>
          </a:prstGeom>
          <a:ln w="190500" cap="rnd">
            <a:noFill/>
            <a:prstDash val="solid"/>
          </a:ln>
          <a:effectLst/>
          <a:scene3d>
            <a:camera prst="perspectiveFront" fov="5400000"/>
            <a:lightRig rig="threePt" dir="t">
              <a:rot lat="0" lon="0" rev="19200000"/>
            </a:lightRig>
          </a:scene3d>
          <a:sp3d extrusionH="25400">
            <a:extrusionClr>
              <a:srgbClr val="000000"/>
            </a:extrusionClr>
          </a:sp3d>
        </p:spPr>
      </p:pic>
      <p:pic>
        <p:nvPicPr>
          <p:cNvPr id="48" name="Image 47"/>
          <p:cNvPicPr>
            <a:picLocks noChangeAspect="1"/>
          </p:cNvPicPr>
          <p:nvPr/>
        </p:nvPicPr>
        <p:blipFill rotWithShape="1">
          <a:blip r:embed="rId23" cstate="print">
            <a:extLst>
              <a:ext uri="{BEBA8EAE-BF5A-486C-A8C5-ECC9F3942E4B}">
                <a14:imgProps xmlns:a14="http://schemas.microsoft.com/office/drawing/2010/main">
                  <a14:imgLayer r:embed="rId24">
                    <a14:imgEffect>
                      <a14:backgroundRemoval t="52515" b="71526" l="61455" r="70636"/>
                    </a14:imgEffect>
                  </a14:imgLayer>
                </a14:imgProps>
              </a:ext>
              <a:ext uri="{28A0092B-C50C-407E-A947-70E740481C1C}">
                <a14:useLocalDpi xmlns:a14="http://schemas.microsoft.com/office/drawing/2010/main" val="0"/>
              </a:ext>
            </a:extLst>
          </a:blip>
          <a:srcRect l="60370" t="52420" r="27963" b="26747"/>
          <a:stretch/>
        </p:blipFill>
        <p:spPr>
          <a:xfrm>
            <a:off x="3871342" y="2580411"/>
            <a:ext cx="533401" cy="1016000"/>
          </a:xfrm>
          <a:prstGeom prst="rect">
            <a:avLst/>
          </a:prstGeom>
        </p:spPr>
      </p:pic>
      <p:pic>
        <p:nvPicPr>
          <p:cNvPr id="50" name="Image 49"/>
          <p:cNvPicPr>
            <a:picLocks noChangeAspect="1"/>
          </p:cNvPicPr>
          <p:nvPr/>
        </p:nvPicPr>
        <p:blipFill rotWithShape="1">
          <a:blip r:embed="rId25" cstate="print">
            <a:extLst>
              <a:ext uri="{BEBA8EAE-BF5A-486C-A8C5-ECC9F3942E4B}">
                <a14:imgProps xmlns:a14="http://schemas.microsoft.com/office/drawing/2010/main">
                  <a14:imgLayer r:embed="rId24">
                    <a14:imgEffect>
                      <a14:backgroundRemoval t="63001" b="81415" l="28455" r="64455">
                        <a14:foregroundMark x1="36273" y1="67008" x2="36273" y2="67008"/>
                        <a14:foregroundMark x1="58000" y1="65814" x2="58000" y2="65814"/>
                        <a14:foregroundMark x1="58182" y1="64621" x2="58182" y2="64621"/>
                        <a14:foregroundMark x1="57818" y1="66667" x2="57818" y2="66667"/>
                      </a14:backgroundRemoval>
                    </a14:imgEffect>
                  </a14:imgLayer>
                </a14:imgProps>
              </a:ext>
              <a:ext uri="{28A0092B-C50C-407E-A947-70E740481C1C}">
                <a14:useLocalDpi xmlns:a14="http://schemas.microsoft.com/office/drawing/2010/main" val="0"/>
              </a:ext>
            </a:extLst>
          </a:blip>
          <a:srcRect l="29444" t="63715" r="36667" b="18229"/>
          <a:stretch/>
        </p:blipFill>
        <p:spPr>
          <a:xfrm>
            <a:off x="2962066" y="3052476"/>
            <a:ext cx="1549400" cy="880534"/>
          </a:xfrm>
          <a:prstGeom prst="rect">
            <a:avLst/>
          </a:prstGeom>
        </p:spPr>
      </p:pic>
      <p:sp>
        <p:nvSpPr>
          <p:cNvPr id="229" name="Ellipse 228"/>
          <p:cNvSpPr/>
          <p:nvPr/>
        </p:nvSpPr>
        <p:spPr>
          <a:xfrm>
            <a:off x="3384178" y="3830300"/>
            <a:ext cx="612741" cy="6127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1</a:t>
            </a:r>
            <a:endParaRPr lang="fr-FR" sz="3200" b="1" dirty="0"/>
          </a:p>
        </p:txBody>
      </p:sp>
      <p:pic>
        <p:nvPicPr>
          <p:cNvPr id="124" name="Image 12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220795" y="5055711"/>
            <a:ext cx="471946" cy="471946"/>
          </a:xfrm>
          <a:prstGeom prst="rect">
            <a:avLst/>
          </a:prstGeom>
        </p:spPr>
      </p:pic>
      <p:pic>
        <p:nvPicPr>
          <p:cNvPr id="42" name="Picture 2" descr="Résultat de recherche d'images pour &quot;isometric tablet&quot;"/>
          <p:cNvPicPr>
            <a:picLocks noChangeAspect="1" noChangeArrowheads="1"/>
          </p:cNvPicPr>
          <p:nvPr/>
        </p:nvPicPr>
        <p:blipFill rotWithShape="1">
          <a:blip r:embed="rId27">
            <a:extLst>
              <a:ext uri="{BEBA8EAE-BF5A-486C-A8C5-ECC9F3942E4B}">
                <a14:imgProps xmlns:a14="http://schemas.microsoft.com/office/drawing/2010/main">
                  <a14:imgLayer r:embed="rId28">
                    <a14:imgEffect>
                      <a14:backgroundRemoval t="64530" b="84325" l="73499" r="97055"/>
                    </a14:imgEffect>
                  </a14:imgLayer>
                </a14:imgProps>
              </a:ext>
              <a:ext uri="{28A0092B-C50C-407E-A947-70E740481C1C}">
                <a14:useLocalDpi xmlns:a14="http://schemas.microsoft.com/office/drawing/2010/main" val="0"/>
              </a:ext>
            </a:extLst>
          </a:blip>
          <a:srcRect l="70555" t="62056" b="13201"/>
          <a:stretch/>
        </p:blipFill>
        <p:spPr bwMode="auto">
          <a:xfrm>
            <a:off x="3489069" y="3342923"/>
            <a:ext cx="504814" cy="37406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Résultat de recherche d'images pour &quot;isometric tablet&quot;"/>
          <p:cNvPicPr>
            <a:picLocks noChangeAspect="1" noChangeArrowheads="1"/>
          </p:cNvPicPr>
          <p:nvPr/>
        </p:nvPicPr>
        <p:blipFill rotWithShape="1">
          <a:blip r:embed="rId27">
            <a:extLst>
              <a:ext uri="{BEBA8EAE-BF5A-486C-A8C5-ECC9F3942E4B}">
                <a14:imgProps xmlns:a14="http://schemas.microsoft.com/office/drawing/2010/main">
                  <a14:imgLayer r:embed="rId28">
                    <a14:imgEffect>
                      <a14:backgroundRemoval t="64530" b="84325" l="73499" r="97055"/>
                    </a14:imgEffect>
                  </a14:imgLayer>
                </a14:imgProps>
              </a:ext>
              <a:ext uri="{28A0092B-C50C-407E-A947-70E740481C1C}">
                <a14:useLocalDpi xmlns:a14="http://schemas.microsoft.com/office/drawing/2010/main" val="0"/>
              </a:ext>
            </a:extLst>
          </a:blip>
          <a:srcRect l="70555" t="62056" b="13201"/>
          <a:stretch/>
        </p:blipFill>
        <p:spPr bwMode="auto">
          <a:xfrm>
            <a:off x="4215874" y="3211820"/>
            <a:ext cx="504814" cy="37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718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Espace réservé du numéro de diapositive 1"/>
          <p:cNvSpPr>
            <a:spLocks noGrp="1"/>
          </p:cNvSpPr>
          <p:nvPr>
            <p:ph type="sldNum" sz="quarter" idx="12"/>
          </p:nvPr>
        </p:nvSpPr>
        <p:spPr>
          <a:xfrm>
            <a:off x="11671041" y="6328137"/>
            <a:ext cx="673959" cy="529863"/>
          </a:xfrm>
        </p:spPr>
        <p:txBody>
          <a:bodyPr/>
          <a:lstStyle/>
          <a:p>
            <a:fld id="{3FB19A0B-8C50-4048-A665-D286D4212708}" type="slidenum">
              <a:rPr lang="fr-FR" smtClean="0"/>
              <a:pPr/>
              <a:t>22</a:t>
            </a:fld>
            <a:endParaRPr lang="fr-FR"/>
          </a:p>
        </p:txBody>
      </p:sp>
      <p:sp>
        <p:nvSpPr>
          <p:cNvPr id="227" name="ZoneTexte 226"/>
          <p:cNvSpPr txBox="1"/>
          <p:nvPr/>
        </p:nvSpPr>
        <p:spPr>
          <a:xfrm>
            <a:off x="421199" y="745120"/>
            <a:ext cx="6314614" cy="369332"/>
          </a:xfrm>
          <a:prstGeom prst="rect">
            <a:avLst/>
          </a:prstGeom>
          <a:noFill/>
        </p:spPr>
        <p:txBody>
          <a:bodyPr wrap="none" rtlCol="0">
            <a:spAutoFit/>
          </a:bodyPr>
          <a:lstStyle/>
          <a:p>
            <a:r>
              <a:rPr lang="fr-FR" dirty="0" smtClean="0"/>
              <a:t>Pour les opérations stratégiques et évènements en plein air.</a:t>
            </a:r>
            <a:endParaRPr lang="fr-FR" dirty="0"/>
          </a:p>
        </p:txBody>
      </p:sp>
      <p:sp>
        <p:nvSpPr>
          <p:cNvPr id="228" name="Timeline"/>
          <p:cNvSpPr txBox="1"/>
          <p:nvPr/>
        </p:nvSpPr>
        <p:spPr>
          <a:xfrm>
            <a:off x="421199" y="186477"/>
            <a:ext cx="12713066" cy="666849"/>
          </a:xfrm>
          <a:prstGeom prst="rect">
            <a:avLst/>
          </a:prstGeom>
          <a:ln w="3175">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all" spc="0" normalizeH="0" baseline="12500" noProof="0" dirty="0" smtClean="0">
                <a:ln>
                  <a:noFill/>
                </a:ln>
                <a:solidFill>
                  <a:srgbClr val="17222C"/>
                </a:solidFill>
                <a:effectLst/>
                <a:uLnTx/>
                <a:uFillTx/>
                <a:latin typeface="Arial"/>
                <a:ea typeface="+mn-ea"/>
                <a:cs typeface="+mn-cs"/>
                <a:sym typeface="Montserrat-Bold"/>
              </a:rPr>
              <a:t>LE </a:t>
            </a:r>
            <a:r>
              <a:rPr kumimoji="0" lang="fr-FR" sz="6000" b="0" i="0" u="none" strike="noStrike" kern="1200" cap="all" spc="0" normalizeH="0" baseline="12500" noProof="0" dirty="0" smtClean="0">
                <a:ln>
                  <a:noFill/>
                </a:ln>
                <a:solidFill>
                  <a:srgbClr val="FFC000"/>
                </a:solidFill>
                <a:effectLst/>
                <a:uLnTx/>
                <a:uFillTx/>
                <a:latin typeface="Arial"/>
                <a:ea typeface="+mn-ea"/>
                <a:cs typeface="+mn-cs"/>
                <a:sym typeface="Montserrat-Bold"/>
              </a:rPr>
              <a:t>KIOSQUE MOBILE</a:t>
            </a:r>
            <a:endParaRPr kumimoji="0" sz="6000" b="0" i="0" u="none" strike="noStrike" kern="1200" cap="all" spc="0" normalizeH="0" baseline="12500" noProof="0" dirty="0">
              <a:ln>
                <a:noFill/>
              </a:ln>
              <a:solidFill>
                <a:srgbClr val="FFC000"/>
              </a:solidFill>
              <a:effectLst/>
              <a:uLnTx/>
              <a:uFillTx/>
              <a:latin typeface="Arial"/>
              <a:ea typeface="+mn-ea"/>
              <a:cs typeface="+mn-cs"/>
              <a:sym typeface="Montserrat-Bold"/>
            </a:endParaRPr>
          </a:p>
        </p:txBody>
      </p:sp>
      <p:sp>
        <p:nvSpPr>
          <p:cNvPr id="243" name="ZoneTexte 242"/>
          <p:cNvSpPr txBox="1"/>
          <p:nvPr/>
        </p:nvSpPr>
        <p:spPr>
          <a:xfrm>
            <a:off x="6127389" y="2785007"/>
            <a:ext cx="4707888" cy="1569660"/>
          </a:xfrm>
          <a:prstGeom prst="rect">
            <a:avLst/>
          </a:prstGeom>
          <a:noFill/>
        </p:spPr>
        <p:txBody>
          <a:bodyPr wrap="square" rtlCol="0">
            <a:spAutoFit/>
          </a:bodyPr>
          <a:lstStyle/>
          <a:p>
            <a:r>
              <a:rPr lang="fr-FR" sz="1600" dirty="0" smtClean="0"/>
              <a:t>Une version mobile du kiosque permettrait d’atteindre d’avantage de clients et prospects dans des actions ciblées </a:t>
            </a:r>
            <a:br>
              <a:rPr lang="fr-FR" sz="1600" dirty="0" smtClean="0"/>
            </a:br>
            <a:endParaRPr lang="fr-FR" sz="1600" dirty="0" smtClean="0"/>
          </a:p>
          <a:p>
            <a:r>
              <a:rPr lang="fr-FR" sz="1600" dirty="0"/>
              <a:t>P</a:t>
            </a:r>
            <a:r>
              <a:rPr lang="fr-FR" sz="1600" dirty="0" smtClean="0"/>
              <a:t>ar exemple le port de Tanger Med et la tournée des </a:t>
            </a:r>
            <a:r>
              <a:rPr lang="fr-FR" sz="1600" dirty="0"/>
              <a:t>plages </a:t>
            </a:r>
            <a:r>
              <a:rPr lang="fr-FR" sz="1600" dirty="0" smtClean="0"/>
              <a:t>en été pour la cible MRE)</a:t>
            </a:r>
            <a:endParaRPr lang="fr-FR" sz="1600" dirty="0"/>
          </a:p>
        </p:txBody>
      </p:sp>
      <p:pic>
        <p:nvPicPr>
          <p:cNvPr id="4098" name="Picture 2" descr="https://d2gg9evh47fn9z.cloudfront.net/800px_COLOURBOX28127539.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250" b="47875" l="50625" r="100000">
                        <a14:foregroundMark x1="72000" y1="42250" x2="72000" y2="42250"/>
                        <a14:foregroundMark x1="79750" y1="37875" x2="79750" y2="37875"/>
                        <a14:foregroundMark x1="92375" y1="29875" x2="92375" y2="29875"/>
                        <a14:foregroundMark x1="95000" y1="29000" x2="95000" y2="29000"/>
                        <a14:foregroundMark x1="96125" y1="29000" x2="96125" y2="29000"/>
                        <a14:foregroundMark x1="96125" y1="28375" x2="96125" y2="28375"/>
                        <a14:foregroundMark x1="92000" y1="30875" x2="92000" y2="30875"/>
                        <a14:foregroundMark x1="90500" y1="31000" x2="90500" y2="31000"/>
                        <a14:foregroundMark x1="90125" y1="32125" x2="90125" y2="32125"/>
                        <a14:foregroundMark x1="89375" y1="31500" x2="89375" y2="31500"/>
                        <a14:foregroundMark x1="82750" y1="36250" x2="82750" y2="36250"/>
                        <a14:foregroundMark x1="81125" y1="36250" x2="81125" y2="36250"/>
                        <a14:foregroundMark x1="79375" y1="38125" x2="79375" y2="38125"/>
                        <a14:foregroundMark x1="75500" y1="39750" x2="75500" y2="39750"/>
                        <a14:foregroundMark x1="73625" y1="41250" x2="73625" y2="41250"/>
                        <a14:foregroundMark x1="52625" y1="42500" x2="52625" y2="42500"/>
                        <a14:foregroundMark x1="53875" y1="42750" x2="53875" y2="42750"/>
                        <a14:foregroundMark x1="53875" y1="41750" x2="53875" y2="41750"/>
                        <a14:foregroundMark x1="54875" y1="43875" x2="54875" y2="43875"/>
                        <a14:foregroundMark x1="55875" y1="44500" x2="55875" y2="44500"/>
                        <a14:foregroundMark x1="57500" y1="45125" x2="57500" y2="45125"/>
                        <a14:foregroundMark x1="59000" y1="45375" x2="59000" y2="45375"/>
                        <a14:foregroundMark x1="59875" y1="45500" x2="59875" y2="45500"/>
                        <a14:foregroundMark x1="61750" y1="46000" x2="61750" y2="46000"/>
                        <a14:foregroundMark x1="69250" y1="43500" x2="69250" y2="43500"/>
                        <a14:foregroundMark x1="68000" y1="44625" x2="68000" y2="44625"/>
                        <a14:foregroundMark x1="66750" y1="45500" x2="66750" y2="45500"/>
                        <a14:foregroundMark x1="51750" y1="42500" x2="51750" y2="42500"/>
                        <a14:foregroundMark x1="84125" y1="35375" x2="84125" y2="35375"/>
                        <a14:foregroundMark x1="88625" y1="32250" x2="88625" y2="32250"/>
                        <a14:foregroundMark x1="88875" y1="32625" x2="88875" y2="32625"/>
                        <a14:foregroundMark x1="88250" y1="33250" x2="88250" y2="33250"/>
                      </a14:backgroundRemoval>
                    </a14:imgEffect>
                  </a14:imgLayer>
                </a14:imgProps>
              </a:ext>
              <a:ext uri="{28A0092B-C50C-407E-A947-70E740481C1C}">
                <a14:useLocalDpi xmlns:a14="http://schemas.microsoft.com/office/drawing/2010/main" val="0"/>
              </a:ext>
            </a:extLst>
          </a:blip>
          <a:srcRect l="50985" b="52889"/>
          <a:stretch/>
        </p:blipFill>
        <p:spPr bwMode="auto">
          <a:xfrm>
            <a:off x="1143298" y="1601319"/>
            <a:ext cx="4096152" cy="3937037"/>
          </a:xfrm>
          <a:prstGeom prst="rect">
            <a:avLst/>
          </a:prstGeom>
          <a:noFill/>
          <a:extLst>
            <a:ext uri="{909E8E84-426E-40DD-AFC4-6F175D3DCCD1}">
              <a14:hiddenFill xmlns:a14="http://schemas.microsoft.com/office/drawing/2010/main">
                <a:solidFill>
                  <a:srgbClr val="FFFFFF"/>
                </a:solidFill>
              </a14:hiddenFill>
            </a:ext>
          </a:extLst>
        </p:spPr>
      </p:pic>
      <p:pic>
        <p:nvPicPr>
          <p:cNvPr id="48" name="Image 47"/>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52515" b="71526" l="61455" r="70636"/>
                    </a14:imgEffect>
                  </a14:imgLayer>
                </a14:imgProps>
              </a:ext>
              <a:ext uri="{28A0092B-C50C-407E-A947-70E740481C1C}">
                <a14:useLocalDpi xmlns:a14="http://schemas.microsoft.com/office/drawing/2010/main" val="0"/>
              </a:ext>
            </a:extLst>
          </a:blip>
          <a:srcRect l="60370" t="52420" r="27963" b="26747"/>
          <a:stretch/>
        </p:blipFill>
        <p:spPr>
          <a:xfrm>
            <a:off x="4972748" y="3338667"/>
            <a:ext cx="533401" cy="1016000"/>
          </a:xfrm>
          <a:prstGeom prst="rect">
            <a:avLst/>
          </a:prstGeom>
        </p:spPr>
      </p:pic>
      <p:pic>
        <p:nvPicPr>
          <p:cNvPr id="5122" name="Picture 2" descr="Résultat de recherche d'images pour &quot;logo société générale maroc&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9400" y="2525813"/>
            <a:ext cx="2783949" cy="610981"/>
          </a:xfrm>
          <a:prstGeom prst="rect">
            <a:avLst/>
          </a:prstGeom>
          <a:noFill/>
          <a:scene3d>
            <a:camera prst="isometricTopUp"/>
            <a:lightRig rig="threePt" dir="t"/>
          </a:scene3d>
          <a:extLst>
            <a:ext uri="{909E8E84-426E-40DD-AFC4-6F175D3DCCD1}">
              <a14:hiddenFill xmlns:a14="http://schemas.microsoft.com/office/drawing/2010/main">
                <a:solidFill>
                  <a:srgbClr val="FFFFFF"/>
                </a:solidFill>
              </a14:hiddenFill>
            </a:ext>
          </a:extLst>
        </p:spPr>
      </p:pic>
      <p:pic>
        <p:nvPicPr>
          <p:cNvPr id="40" name="Picture 2" descr="Résultat de recherche d'images pour &quot;logo société générale maroc&quo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9885163">
            <a:off x="2678693" y="4383382"/>
            <a:ext cx="1025361" cy="225031"/>
          </a:xfrm>
          <a:prstGeom prst="rect">
            <a:avLst/>
          </a:prstGeom>
          <a:noFill/>
          <a:extLst>
            <a:ext uri="{909E8E84-426E-40DD-AFC4-6F175D3DCCD1}">
              <a14:hiddenFill xmlns:a14="http://schemas.microsoft.com/office/drawing/2010/main">
                <a:solidFill>
                  <a:srgbClr val="FFFFFF"/>
                </a:solidFill>
              </a14:hiddenFill>
            </a:ext>
          </a:extLst>
        </p:spPr>
      </p:pic>
      <p:pic>
        <p:nvPicPr>
          <p:cNvPr id="42" name="Image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9510353">
            <a:off x="2477933" y="2157892"/>
            <a:ext cx="418809" cy="418809"/>
          </a:xfrm>
          <a:prstGeom prst="rect">
            <a:avLst/>
          </a:prstGeom>
        </p:spPr>
      </p:pic>
      <p:pic>
        <p:nvPicPr>
          <p:cNvPr id="43" name="Image 4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9568488">
            <a:off x="2018049" y="2387974"/>
            <a:ext cx="444021" cy="444021"/>
          </a:xfrm>
          <a:prstGeom prst="rect">
            <a:avLst/>
          </a:prstGeom>
        </p:spPr>
      </p:pic>
      <p:pic>
        <p:nvPicPr>
          <p:cNvPr id="47" name="Picture 2" descr="Résultat de recherche d'images pour &quot;isometric tablet&quot;"/>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64530" b="84325" l="73499" r="97055"/>
                    </a14:imgEffect>
                  </a14:imgLayer>
                </a14:imgProps>
              </a:ext>
              <a:ext uri="{28A0092B-C50C-407E-A947-70E740481C1C}">
                <a14:useLocalDpi xmlns:a14="http://schemas.microsoft.com/office/drawing/2010/main" val="0"/>
              </a:ext>
            </a:extLst>
          </a:blip>
          <a:srcRect l="70555" t="62056" b="13201"/>
          <a:stretch/>
        </p:blipFill>
        <p:spPr bwMode="auto">
          <a:xfrm>
            <a:off x="4945359" y="3659634"/>
            <a:ext cx="504814" cy="374065"/>
          </a:xfrm>
          <a:prstGeom prst="rect">
            <a:avLst/>
          </a:prstGeom>
          <a:noFill/>
          <a:extLst>
            <a:ext uri="{909E8E84-426E-40DD-AFC4-6F175D3DCCD1}">
              <a14:hiddenFill xmlns:a14="http://schemas.microsoft.com/office/drawing/2010/main">
                <a:solidFill>
                  <a:srgbClr val="FFFFFF"/>
                </a:solidFill>
              </a14:hiddenFill>
            </a:ext>
          </a:extLst>
        </p:spPr>
      </p:pic>
      <p:pic>
        <p:nvPicPr>
          <p:cNvPr id="53" name="Image 52"/>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60167" b="95667" l="28125" r="47875">
                        <a14:foregroundMark x1="37125" y1="74333" x2="37125" y2="74333"/>
                        <a14:foregroundMark x1="36750" y1="79167" x2="36750" y2="79167"/>
                        <a14:foregroundMark x1="40500" y1="77167" x2="40500" y2="77167"/>
                        <a14:foregroundMark x1="40375" y1="79000" x2="40375" y2="79000"/>
                        <a14:foregroundMark x1="36500" y1="68333" x2="36500" y2="68333"/>
                        <a14:foregroundMark x1="38250" y1="73833" x2="38250" y2="73833"/>
                        <a14:foregroundMark x1="38000" y1="70333" x2="38000" y2="70333"/>
                        <a14:foregroundMark x1="37750" y1="69667" x2="37750" y2="69667"/>
                        <a14:foregroundMark x1="32125" y1="72500" x2="32125" y2="72500"/>
                        <a14:foregroundMark x1="32500" y1="68333" x2="32500" y2="68333"/>
                        <a14:foregroundMark x1="30875" y1="67833" x2="30875" y2="67833"/>
                        <a14:foregroundMark x1="34000" y1="67667" x2="34000" y2="67667"/>
                        <a14:foregroundMark x1="43250" y1="67833" x2="43250" y2="67833"/>
                      </a14:backgroundRemoval>
                    </a14:imgEffect>
                  </a14:imgLayer>
                </a14:imgProps>
              </a:ext>
              <a:ext uri="{28A0092B-C50C-407E-A947-70E740481C1C}">
                <a14:useLocalDpi xmlns:a14="http://schemas.microsoft.com/office/drawing/2010/main" val="0"/>
              </a:ext>
            </a:extLst>
          </a:blip>
          <a:srcRect l="28117" t="59432" r="52123"/>
          <a:stretch/>
        </p:blipFill>
        <p:spPr>
          <a:xfrm>
            <a:off x="3830111" y="3603168"/>
            <a:ext cx="1274636" cy="1962608"/>
          </a:xfrm>
          <a:prstGeom prst="rect">
            <a:avLst/>
          </a:prstGeom>
        </p:spPr>
      </p:pic>
    </p:spTree>
    <p:extLst>
      <p:ext uri="{BB962C8B-B14F-4D97-AF65-F5344CB8AC3E}">
        <p14:creationId xmlns:p14="http://schemas.microsoft.com/office/powerpoint/2010/main" val="3673843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294519" y="3466079"/>
            <a:ext cx="4814633" cy="1991912"/>
          </a:xfrm>
        </p:spPr>
        <p:txBody>
          <a:bodyPr/>
          <a:lstStyle/>
          <a:p>
            <a:r>
              <a:rPr lang="fr-FR" dirty="0" smtClean="0"/>
              <a:t>MERCI POUR</a:t>
            </a:r>
            <a:r>
              <a:rPr lang="fr-FR" baseline="0" dirty="0" smtClean="0"/>
              <a:t> VOTRE ATTENTION</a:t>
            </a:r>
            <a:endParaRPr lang="fr-FR" dirty="0"/>
          </a:p>
        </p:txBody>
      </p:sp>
      <p:sp>
        <p:nvSpPr>
          <p:cNvPr id="3" name="Sous-titre 2"/>
          <p:cNvSpPr>
            <a:spLocks noGrp="1"/>
          </p:cNvSpPr>
          <p:nvPr>
            <p:ph type="subTitle" idx="1"/>
          </p:nvPr>
        </p:nvSpPr>
        <p:spPr>
          <a:xfrm>
            <a:off x="7499519" y="5627704"/>
            <a:ext cx="4404632" cy="738590"/>
          </a:xfrm>
        </p:spPr>
        <p:txBody>
          <a:bodyPr/>
          <a:lstStyle/>
          <a:p>
            <a:r>
              <a:rPr lang="fr-FR" dirty="0"/>
              <a:t>DIGITAL FACTORY SGMA</a:t>
            </a:r>
          </a:p>
        </p:txBody>
      </p:sp>
    </p:spTree>
    <p:extLst>
      <p:ext uri="{BB962C8B-B14F-4D97-AF65-F5344CB8AC3E}">
        <p14:creationId xmlns:p14="http://schemas.microsoft.com/office/powerpoint/2010/main" val="12212678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0040" y="382421"/>
            <a:ext cx="10479616" cy="561975"/>
          </a:xfrm>
        </p:spPr>
        <p:txBody>
          <a:bodyPr>
            <a:normAutofit fontScale="90000"/>
          </a:bodyPr>
          <a:lstStyle/>
          <a:p>
            <a:pPr algn="r"/>
            <a:r>
              <a:rPr lang="fr-FR" dirty="0"/>
              <a:t>Fiche persona</a:t>
            </a:r>
          </a:p>
        </p:txBody>
      </p:sp>
      <p:sp>
        <p:nvSpPr>
          <p:cNvPr id="4" name="Espace réservé du numéro de diapositive 3"/>
          <p:cNvSpPr>
            <a:spLocks noGrp="1"/>
          </p:cNvSpPr>
          <p:nvPr>
            <p:ph type="sldNum" sz="quarter" idx="4294967295"/>
          </p:nvPr>
        </p:nvSpPr>
        <p:spPr>
          <a:xfrm>
            <a:off x="11752444" y="6396844"/>
            <a:ext cx="315911" cy="315911"/>
          </a:xfrm>
        </p:spPr>
        <p:txBody>
          <a:bodyPr/>
          <a:lstStyle/>
          <a:p>
            <a:pPr>
              <a:defRPr/>
            </a:pPr>
            <a:fld id="{0CF0C1BB-6E00-4BAA-B7F5-AD2746EEB444}" type="slidenum">
              <a:rPr lang="fr-FR" sz="1400" smtClean="0">
                <a:latin typeface="Open Sans" panose="020B0606030504020204"/>
              </a:rPr>
              <a:pPr>
                <a:defRPr/>
              </a:pPr>
              <a:t>3</a:t>
            </a:fld>
            <a:endParaRPr lang="fr-FR" sz="1400" dirty="0">
              <a:latin typeface="Open Sans" panose="020B0606030504020204"/>
            </a:endParaRPr>
          </a:p>
        </p:txBody>
      </p:sp>
      <p:sp>
        <p:nvSpPr>
          <p:cNvPr id="5" name="ZoneTexte 4"/>
          <p:cNvSpPr txBox="1"/>
          <p:nvPr/>
        </p:nvSpPr>
        <p:spPr>
          <a:xfrm>
            <a:off x="2501073" y="1159933"/>
            <a:ext cx="2553527" cy="1608667"/>
          </a:xfrm>
          <a:prstGeom prst="rect">
            <a:avLst/>
          </a:prstGeom>
          <a:noFill/>
          <a:ln>
            <a:solidFill>
              <a:schemeClr val="tx1"/>
            </a:solidFill>
            <a:prstDash val="dash"/>
          </a:ln>
        </p:spPr>
        <p:txBody>
          <a:bodyPr wrap="square" rtlCol="0">
            <a:spAutoFit/>
          </a:bodyPr>
          <a:lstStyle/>
          <a:p>
            <a:endParaRPr lang="fr-FR" dirty="0"/>
          </a:p>
        </p:txBody>
      </p:sp>
      <p:sp>
        <p:nvSpPr>
          <p:cNvPr id="6" name="ZoneTexte 5"/>
          <p:cNvSpPr txBox="1"/>
          <p:nvPr/>
        </p:nvSpPr>
        <p:spPr>
          <a:xfrm>
            <a:off x="5444414" y="1159933"/>
            <a:ext cx="3810000" cy="1608667"/>
          </a:xfrm>
          <a:prstGeom prst="rect">
            <a:avLst/>
          </a:prstGeom>
          <a:noFill/>
          <a:ln>
            <a:solidFill>
              <a:schemeClr val="tx1"/>
            </a:solidFill>
            <a:prstDash val="dash"/>
          </a:ln>
        </p:spPr>
        <p:txBody>
          <a:bodyPr wrap="square" rtlCol="0">
            <a:spAutoFit/>
          </a:bodyPr>
          <a:lstStyle/>
          <a:p>
            <a:endParaRPr lang="fr-FR" dirty="0"/>
          </a:p>
        </p:txBody>
      </p:sp>
      <p:sp>
        <p:nvSpPr>
          <p:cNvPr id="7" name="ZoneTexte 6"/>
          <p:cNvSpPr txBox="1"/>
          <p:nvPr/>
        </p:nvSpPr>
        <p:spPr>
          <a:xfrm>
            <a:off x="1244600" y="3115732"/>
            <a:ext cx="1681828" cy="1608667"/>
          </a:xfrm>
          <a:prstGeom prst="rect">
            <a:avLst/>
          </a:prstGeom>
          <a:noFill/>
          <a:ln>
            <a:solidFill>
              <a:schemeClr val="tx1"/>
            </a:solidFill>
            <a:prstDash val="dash"/>
          </a:ln>
        </p:spPr>
        <p:txBody>
          <a:bodyPr wrap="square" rtlCol="0">
            <a:spAutoFit/>
          </a:bodyPr>
          <a:lstStyle/>
          <a:p>
            <a:endParaRPr lang="fr-FR" dirty="0"/>
          </a:p>
        </p:txBody>
      </p:sp>
      <p:sp>
        <p:nvSpPr>
          <p:cNvPr id="8" name="ZoneTexte 7"/>
          <p:cNvSpPr txBox="1"/>
          <p:nvPr/>
        </p:nvSpPr>
        <p:spPr>
          <a:xfrm>
            <a:off x="3192780" y="3115733"/>
            <a:ext cx="2967068" cy="1608667"/>
          </a:xfrm>
          <a:prstGeom prst="rect">
            <a:avLst/>
          </a:prstGeom>
          <a:noFill/>
          <a:ln>
            <a:solidFill>
              <a:schemeClr val="tx1"/>
            </a:solidFill>
            <a:prstDash val="dash"/>
          </a:ln>
        </p:spPr>
        <p:txBody>
          <a:bodyPr wrap="square" rtlCol="0">
            <a:spAutoFit/>
          </a:bodyPr>
          <a:lstStyle/>
          <a:p>
            <a:endParaRPr lang="fr-FR" dirty="0"/>
          </a:p>
        </p:txBody>
      </p:sp>
      <p:sp>
        <p:nvSpPr>
          <p:cNvPr id="9" name="ZoneTexte 8"/>
          <p:cNvSpPr txBox="1"/>
          <p:nvPr/>
        </p:nvSpPr>
        <p:spPr>
          <a:xfrm>
            <a:off x="6426200" y="3115733"/>
            <a:ext cx="2828214" cy="1608667"/>
          </a:xfrm>
          <a:prstGeom prst="rect">
            <a:avLst/>
          </a:prstGeom>
          <a:noFill/>
          <a:ln>
            <a:solidFill>
              <a:schemeClr val="tx1"/>
            </a:solidFill>
            <a:prstDash val="dash"/>
          </a:ln>
        </p:spPr>
        <p:txBody>
          <a:bodyPr wrap="square" rtlCol="0">
            <a:spAutoFit/>
          </a:bodyPr>
          <a:lstStyle/>
          <a:p>
            <a:endParaRPr lang="fr-FR" dirty="0"/>
          </a:p>
        </p:txBody>
      </p:sp>
      <p:sp>
        <p:nvSpPr>
          <p:cNvPr id="10" name="ZoneTexte 9"/>
          <p:cNvSpPr txBox="1"/>
          <p:nvPr/>
        </p:nvSpPr>
        <p:spPr>
          <a:xfrm>
            <a:off x="9644230" y="1159933"/>
            <a:ext cx="1363134" cy="432000"/>
          </a:xfrm>
          <a:prstGeom prst="rect">
            <a:avLst/>
          </a:prstGeom>
          <a:noFill/>
          <a:ln>
            <a:solidFill>
              <a:schemeClr val="tx1"/>
            </a:solidFill>
            <a:prstDash val="dash"/>
          </a:ln>
        </p:spPr>
        <p:txBody>
          <a:bodyPr wrap="square" rtlCol="0">
            <a:spAutoFit/>
          </a:bodyPr>
          <a:lstStyle/>
          <a:p>
            <a:endParaRPr lang="fr-FR" dirty="0"/>
          </a:p>
        </p:txBody>
      </p:sp>
      <p:sp>
        <p:nvSpPr>
          <p:cNvPr id="11" name="ZoneTexte 10"/>
          <p:cNvSpPr txBox="1"/>
          <p:nvPr/>
        </p:nvSpPr>
        <p:spPr>
          <a:xfrm>
            <a:off x="9644230" y="1752500"/>
            <a:ext cx="1363134" cy="432000"/>
          </a:xfrm>
          <a:prstGeom prst="rect">
            <a:avLst/>
          </a:prstGeom>
          <a:noFill/>
          <a:ln>
            <a:solidFill>
              <a:schemeClr val="tx1"/>
            </a:solidFill>
            <a:prstDash val="dash"/>
          </a:ln>
        </p:spPr>
        <p:txBody>
          <a:bodyPr wrap="square" rtlCol="0">
            <a:spAutoFit/>
          </a:bodyPr>
          <a:lstStyle/>
          <a:p>
            <a:endParaRPr lang="fr-FR" dirty="0"/>
          </a:p>
        </p:txBody>
      </p:sp>
      <p:sp>
        <p:nvSpPr>
          <p:cNvPr id="12" name="ZoneTexte 11"/>
          <p:cNvSpPr txBox="1"/>
          <p:nvPr/>
        </p:nvSpPr>
        <p:spPr>
          <a:xfrm>
            <a:off x="9644230" y="2345067"/>
            <a:ext cx="1363134" cy="432000"/>
          </a:xfrm>
          <a:prstGeom prst="rect">
            <a:avLst/>
          </a:prstGeom>
          <a:noFill/>
          <a:ln>
            <a:solidFill>
              <a:schemeClr val="tx1"/>
            </a:solidFill>
            <a:prstDash val="dash"/>
          </a:ln>
        </p:spPr>
        <p:txBody>
          <a:bodyPr wrap="square" rtlCol="0">
            <a:spAutoFit/>
          </a:bodyPr>
          <a:lstStyle/>
          <a:p>
            <a:endParaRPr lang="fr-FR" dirty="0"/>
          </a:p>
        </p:txBody>
      </p:sp>
      <p:sp>
        <p:nvSpPr>
          <p:cNvPr id="13" name="ZoneTexte 12"/>
          <p:cNvSpPr txBox="1"/>
          <p:nvPr/>
        </p:nvSpPr>
        <p:spPr>
          <a:xfrm>
            <a:off x="1244600" y="5063066"/>
            <a:ext cx="3810000" cy="1608667"/>
          </a:xfrm>
          <a:prstGeom prst="rect">
            <a:avLst/>
          </a:prstGeom>
          <a:noFill/>
          <a:ln>
            <a:solidFill>
              <a:schemeClr val="tx1"/>
            </a:solidFill>
            <a:prstDash val="dash"/>
          </a:ln>
        </p:spPr>
        <p:txBody>
          <a:bodyPr wrap="square" rtlCol="0">
            <a:spAutoFit/>
          </a:bodyPr>
          <a:lstStyle/>
          <a:p>
            <a:endParaRPr lang="fr-FR" dirty="0"/>
          </a:p>
        </p:txBody>
      </p:sp>
      <p:sp>
        <p:nvSpPr>
          <p:cNvPr id="14" name="ZoneTexte 13"/>
          <p:cNvSpPr txBox="1"/>
          <p:nvPr/>
        </p:nvSpPr>
        <p:spPr>
          <a:xfrm>
            <a:off x="5444414" y="5063066"/>
            <a:ext cx="3810000" cy="1608667"/>
          </a:xfrm>
          <a:prstGeom prst="rect">
            <a:avLst/>
          </a:prstGeom>
          <a:noFill/>
          <a:ln>
            <a:solidFill>
              <a:schemeClr val="tx1"/>
            </a:solidFill>
            <a:prstDash val="dash"/>
          </a:ln>
        </p:spPr>
        <p:txBody>
          <a:bodyPr wrap="square" rtlCol="0">
            <a:spAutoFit/>
          </a:bodyPr>
          <a:lstStyle/>
          <a:p>
            <a:endParaRPr lang="fr-FR" dirty="0"/>
          </a:p>
        </p:txBody>
      </p:sp>
      <p:sp>
        <p:nvSpPr>
          <p:cNvPr id="15" name="ZoneTexte 14"/>
          <p:cNvSpPr txBox="1"/>
          <p:nvPr/>
        </p:nvSpPr>
        <p:spPr>
          <a:xfrm>
            <a:off x="9644230" y="3115732"/>
            <a:ext cx="1363134" cy="3564000"/>
          </a:xfrm>
          <a:prstGeom prst="rect">
            <a:avLst/>
          </a:prstGeom>
          <a:noFill/>
          <a:ln>
            <a:solidFill>
              <a:schemeClr val="tx1"/>
            </a:solidFill>
            <a:prstDash val="dash"/>
          </a:ln>
        </p:spPr>
        <p:txBody>
          <a:bodyPr wrap="square" rtlCol="0">
            <a:spAutoFit/>
          </a:bodyPr>
          <a:lstStyle/>
          <a:p>
            <a:endParaRPr lang="fr-FR" dirty="0"/>
          </a:p>
        </p:txBody>
      </p:sp>
      <p:sp>
        <p:nvSpPr>
          <p:cNvPr id="17" name="ZoneTexte 16"/>
          <p:cNvSpPr txBox="1"/>
          <p:nvPr/>
        </p:nvSpPr>
        <p:spPr>
          <a:xfrm>
            <a:off x="2744987" y="987967"/>
            <a:ext cx="936573" cy="369332"/>
          </a:xfrm>
          <a:prstGeom prst="rect">
            <a:avLst/>
          </a:prstGeom>
          <a:solidFill>
            <a:schemeClr val="bg1"/>
          </a:solidFill>
        </p:spPr>
        <p:txBody>
          <a:bodyPr wrap="square" rtlCol="0">
            <a:spAutoFit/>
          </a:bodyPr>
          <a:lstStyle/>
          <a:p>
            <a:r>
              <a:rPr lang="fr-FR" dirty="0">
                <a:solidFill>
                  <a:srgbClr val="C00000"/>
                </a:solidFill>
              </a:rPr>
              <a:t>Identité</a:t>
            </a:r>
          </a:p>
        </p:txBody>
      </p:sp>
      <p:sp>
        <p:nvSpPr>
          <p:cNvPr id="18" name="ZoneTexte 17"/>
          <p:cNvSpPr txBox="1"/>
          <p:nvPr/>
        </p:nvSpPr>
        <p:spPr>
          <a:xfrm>
            <a:off x="5556095" y="975267"/>
            <a:ext cx="1462771" cy="369332"/>
          </a:xfrm>
          <a:prstGeom prst="rect">
            <a:avLst/>
          </a:prstGeom>
          <a:solidFill>
            <a:schemeClr val="bg1"/>
          </a:solidFill>
        </p:spPr>
        <p:txBody>
          <a:bodyPr wrap="square" rtlCol="0">
            <a:spAutoFit/>
          </a:bodyPr>
          <a:lstStyle/>
          <a:p>
            <a:r>
              <a:rPr lang="fr-FR" dirty="0">
                <a:solidFill>
                  <a:srgbClr val="C00000"/>
                </a:solidFill>
              </a:rPr>
              <a:t>Personnalité </a:t>
            </a:r>
          </a:p>
        </p:txBody>
      </p:sp>
      <p:sp>
        <p:nvSpPr>
          <p:cNvPr id="19" name="ZoneTexte 18"/>
          <p:cNvSpPr txBox="1"/>
          <p:nvPr/>
        </p:nvSpPr>
        <p:spPr>
          <a:xfrm>
            <a:off x="1342752" y="2931066"/>
            <a:ext cx="973728" cy="369332"/>
          </a:xfrm>
          <a:prstGeom prst="rect">
            <a:avLst/>
          </a:prstGeom>
          <a:solidFill>
            <a:schemeClr val="bg1"/>
          </a:solidFill>
        </p:spPr>
        <p:txBody>
          <a:bodyPr wrap="square" rtlCol="0">
            <a:spAutoFit/>
          </a:bodyPr>
          <a:lstStyle/>
          <a:p>
            <a:r>
              <a:rPr lang="fr-FR" dirty="0">
                <a:solidFill>
                  <a:srgbClr val="C00000"/>
                </a:solidFill>
              </a:rPr>
              <a:t>Citation</a:t>
            </a:r>
          </a:p>
        </p:txBody>
      </p:sp>
      <p:sp>
        <p:nvSpPr>
          <p:cNvPr id="20" name="ZoneTexte 19"/>
          <p:cNvSpPr txBox="1"/>
          <p:nvPr/>
        </p:nvSpPr>
        <p:spPr>
          <a:xfrm>
            <a:off x="9521901" y="1237191"/>
            <a:ext cx="316366" cy="277485"/>
          </a:xfrm>
          <a:prstGeom prst="rect">
            <a:avLst/>
          </a:prstGeom>
          <a:solidFill>
            <a:schemeClr val="bg1"/>
          </a:solidFill>
        </p:spPr>
        <p:txBody>
          <a:bodyPr wrap="square" rtlCol="0" anchor="ctr">
            <a:spAutoFit/>
          </a:bodyPr>
          <a:lstStyle/>
          <a:p>
            <a:r>
              <a:rPr lang="fr-FR" dirty="0">
                <a:solidFill>
                  <a:srgbClr val="C00000"/>
                </a:solidFill>
              </a:rPr>
              <a:t>#</a:t>
            </a:r>
          </a:p>
        </p:txBody>
      </p:sp>
      <p:sp>
        <p:nvSpPr>
          <p:cNvPr id="21" name="ZoneTexte 20"/>
          <p:cNvSpPr txBox="1"/>
          <p:nvPr/>
        </p:nvSpPr>
        <p:spPr>
          <a:xfrm>
            <a:off x="9521901" y="1829758"/>
            <a:ext cx="316366" cy="277485"/>
          </a:xfrm>
          <a:prstGeom prst="rect">
            <a:avLst/>
          </a:prstGeom>
          <a:solidFill>
            <a:schemeClr val="bg1"/>
          </a:solidFill>
        </p:spPr>
        <p:txBody>
          <a:bodyPr wrap="square" rtlCol="0" anchor="ctr">
            <a:spAutoFit/>
          </a:bodyPr>
          <a:lstStyle/>
          <a:p>
            <a:r>
              <a:rPr lang="fr-FR" dirty="0">
                <a:solidFill>
                  <a:srgbClr val="C00000"/>
                </a:solidFill>
              </a:rPr>
              <a:t>#</a:t>
            </a:r>
          </a:p>
        </p:txBody>
      </p:sp>
      <p:sp>
        <p:nvSpPr>
          <p:cNvPr id="22" name="ZoneTexte 21"/>
          <p:cNvSpPr txBox="1"/>
          <p:nvPr/>
        </p:nvSpPr>
        <p:spPr>
          <a:xfrm>
            <a:off x="9521901" y="2422325"/>
            <a:ext cx="316366" cy="277485"/>
          </a:xfrm>
          <a:prstGeom prst="rect">
            <a:avLst/>
          </a:prstGeom>
          <a:solidFill>
            <a:schemeClr val="bg1"/>
          </a:solidFill>
        </p:spPr>
        <p:txBody>
          <a:bodyPr wrap="square" rtlCol="0" anchor="ctr">
            <a:spAutoFit/>
          </a:bodyPr>
          <a:lstStyle/>
          <a:p>
            <a:r>
              <a:rPr lang="fr-FR" dirty="0">
                <a:solidFill>
                  <a:srgbClr val="C00000"/>
                </a:solidFill>
              </a:rPr>
              <a:t>#</a:t>
            </a:r>
          </a:p>
        </p:txBody>
      </p:sp>
      <p:sp>
        <p:nvSpPr>
          <p:cNvPr id="23" name="ZoneTexte 22"/>
          <p:cNvSpPr txBox="1"/>
          <p:nvPr/>
        </p:nvSpPr>
        <p:spPr>
          <a:xfrm>
            <a:off x="3259841" y="2939534"/>
            <a:ext cx="1159584" cy="369332"/>
          </a:xfrm>
          <a:prstGeom prst="rect">
            <a:avLst/>
          </a:prstGeom>
          <a:solidFill>
            <a:schemeClr val="bg1"/>
          </a:solidFill>
        </p:spPr>
        <p:txBody>
          <a:bodyPr wrap="square" rtlCol="0">
            <a:spAutoFit/>
          </a:bodyPr>
          <a:lstStyle/>
          <a:p>
            <a:r>
              <a:rPr lang="fr-FR" dirty="0">
                <a:solidFill>
                  <a:srgbClr val="C00000"/>
                </a:solidFill>
              </a:rPr>
              <a:t>Objectifs</a:t>
            </a:r>
          </a:p>
        </p:txBody>
      </p:sp>
      <p:sp>
        <p:nvSpPr>
          <p:cNvPr id="24" name="ZoneTexte 23"/>
          <p:cNvSpPr txBox="1"/>
          <p:nvPr/>
        </p:nvSpPr>
        <p:spPr>
          <a:xfrm>
            <a:off x="6472940" y="2939534"/>
            <a:ext cx="1047905" cy="369332"/>
          </a:xfrm>
          <a:prstGeom prst="rect">
            <a:avLst/>
          </a:prstGeom>
          <a:solidFill>
            <a:schemeClr val="bg1"/>
          </a:solidFill>
        </p:spPr>
        <p:txBody>
          <a:bodyPr wrap="square" rtlCol="0">
            <a:spAutoFit/>
          </a:bodyPr>
          <a:lstStyle/>
          <a:p>
            <a:r>
              <a:rPr lang="fr-FR" dirty="0">
                <a:solidFill>
                  <a:srgbClr val="C00000"/>
                </a:solidFill>
              </a:rPr>
              <a:t>Craintes</a:t>
            </a:r>
          </a:p>
        </p:txBody>
      </p:sp>
      <p:sp>
        <p:nvSpPr>
          <p:cNvPr id="25" name="ZoneTexte 24"/>
          <p:cNvSpPr txBox="1"/>
          <p:nvPr/>
        </p:nvSpPr>
        <p:spPr>
          <a:xfrm>
            <a:off x="9680084" y="2939534"/>
            <a:ext cx="1106449" cy="369332"/>
          </a:xfrm>
          <a:prstGeom prst="rect">
            <a:avLst/>
          </a:prstGeom>
          <a:solidFill>
            <a:schemeClr val="bg1"/>
          </a:solidFill>
        </p:spPr>
        <p:txBody>
          <a:bodyPr wrap="square" rtlCol="0">
            <a:spAutoFit/>
          </a:bodyPr>
          <a:lstStyle/>
          <a:p>
            <a:r>
              <a:rPr lang="fr-FR" dirty="0">
                <a:solidFill>
                  <a:srgbClr val="C00000"/>
                </a:solidFill>
              </a:rPr>
              <a:t>Marques</a:t>
            </a:r>
          </a:p>
        </p:txBody>
      </p:sp>
      <p:sp>
        <p:nvSpPr>
          <p:cNvPr id="26" name="ZoneTexte 25"/>
          <p:cNvSpPr txBox="1"/>
          <p:nvPr/>
        </p:nvSpPr>
        <p:spPr>
          <a:xfrm>
            <a:off x="1356281" y="4886867"/>
            <a:ext cx="1549400" cy="369332"/>
          </a:xfrm>
          <a:prstGeom prst="rect">
            <a:avLst/>
          </a:prstGeom>
          <a:solidFill>
            <a:schemeClr val="bg1"/>
          </a:solidFill>
        </p:spPr>
        <p:txBody>
          <a:bodyPr wrap="square" rtlCol="0">
            <a:spAutoFit/>
          </a:bodyPr>
          <a:lstStyle/>
          <a:p>
            <a:r>
              <a:rPr lang="fr-FR" dirty="0">
                <a:solidFill>
                  <a:srgbClr val="C00000"/>
                </a:solidFill>
              </a:rPr>
              <a:t>Technologies</a:t>
            </a:r>
          </a:p>
        </p:txBody>
      </p:sp>
      <p:sp>
        <p:nvSpPr>
          <p:cNvPr id="27" name="ZoneTexte 26"/>
          <p:cNvSpPr txBox="1"/>
          <p:nvPr/>
        </p:nvSpPr>
        <p:spPr>
          <a:xfrm>
            <a:off x="5556095" y="4886867"/>
            <a:ext cx="870105" cy="369332"/>
          </a:xfrm>
          <a:prstGeom prst="rect">
            <a:avLst/>
          </a:prstGeom>
          <a:solidFill>
            <a:schemeClr val="bg1"/>
          </a:solidFill>
        </p:spPr>
        <p:txBody>
          <a:bodyPr wrap="square" rtlCol="0">
            <a:spAutoFit/>
          </a:bodyPr>
          <a:lstStyle/>
          <a:p>
            <a:r>
              <a:rPr lang="fr-FR" dirty="0">
                <a:solidFill>
                  <a:srgbClr val="C00000"/>
                </a:solidFill>
              </a:rPr>
              <a:t>Divers</a:t>
            </a:r>
          </a:p>
        </p:txBody>
      </p:sp>
      <p:sp>
        <p:nvSpPr>
          <p:cNvPr id="28" name="ZoneTexte 27"/>
          <p:cNvSpPr txBox="1"/>
          <p:nvPr/>
        </p:nvSpPr>
        <p:spPr>
          <a:xfrm>
            <a:off x="2501072" y="1364635"/>
            <a:ext cx="2553527" cy="1107996"/>
          </a:xfrm>
          <a:prstGeom prst="rect">
            <a:avLst/>
          </a:prstGeom>
          <a:noFill/>
        </p:spPr>
        <p:txBody>
          <a:bodyPr wrap="square" rtlCol="0">
            <a:spAutoFit/>
          </a:bodyPr>
          <a:lstStyle/>
          <a:p>
            <a:pPr>
              <a:spcAft>
                <a:spcPts val="600"/>
              </a:spcAft>
            </a:pPr>
            <a:r>
              <a:rPr lang="fr-FR" sz="1400" dirty="0">
                <a:solidFill>
                  <a:schemeClr val="bg2">
                    <a:lumMod val="50000"/>
                  </a:schemeClr>
                </a:solidFill>
              </a:rPr>
              <a:t>Ali, 38 ans, </a:t>
            </a:r>
            <a:r>
              <a:rPr lang="fr-FR" sz="1400" dirty="0" err="1">
                <a:solidFill>
                  <a:schemeClr val="bg2">
                    <a:lumMod val="50000"/>
                  </a:schemeClr>
                </a:solidFill>
              </a:rPr>
              <a:t>Casaoui</a:t>
            </a:r>
            <a:r>
              <a:rPr lang="fr-FR" sz="1400" dirty="0">
                <a:solidFill>
                  <a:schemeClr val="bg2">
                    <a:lumMod val="50000"/>
                  </a:schemeClr>
                </a:solidFill>
              </a:rPr>
              <a:t> CIL</a:t>
            </a:r>
          </a:p>
          <a:p>
            <a:pPr>
              <a:spcAft>
                <a:spcPts val="600"/>
              </a:spcAft>
            </a:pPr>
            <a:r>
              <a:rPr lang="fr-FR" sz="1400" dirty="0">
                <a:solidFill>
                  <a:schemeClr val="bg2">
                    <a:lumMod val="50000"/>
                  </a:schemeClr>
                </a:solidFill>
              </a:rPr>
              <a:t>Marié 2 enfants</a:t>
            </a:r>
          </a:p>
          <a:p>
            <a:pPr>
              <a:spcAft>
                <a:spcPts val="600"/>
              </a:spcAft>
            </a:pPr>
            <a:r>
              <a:rPr lang="fr-FR" sz="1400" dirty="0">
                <a:solidFill>
                  <a:schemeClr val="bg2">
                    <a:lumMod val="50000"/>
                  </a:schemeClr>
                </a:solidFill>
              </a:rPr>
              <a:t>Cadre supérieur, Directeur Artistique Agence de Pub</a:t>
            </a:r>
          </a:p>
        </p:txBody>
      </p:sp>
      <p:sp>
        <p:nvSpPr>
          <p:cNvPr id="32" name="ZoneTexte 31"/>
          <p:cNvSpPr txBox="1"/>
          <p:nvPr/>
        </p:nvSpPr>
        <p:spPr>
          <a:xfrm>
            <a:off x="5519801" y="1271460"/>
            <a:ext cx="3730413" cy="698717"/>
          </a:xfrm>
          <a:prstGeom prst="rect">
            <a:avLst/>
          </a:prstGeom>
          <a:noFill/>
        </p:spPr>
        <p:txBody>
          <a:bodyPr wrap="square" rtlCol="0">
            <a:spAutoFit/>
          </a:bodyPr>
          <a:lstStyle/>
          <a:p>
            <a:pPr>
              <a:lnSpc>
                <a:spcPct val="150000"/>
              </a:lnSpc>
              <a:spcAft>
                <a:spcPts val="600"/>
              </a:spcAft>
            </a:pPr>
            <a:r>
              <a:rPr lang="fr-FR" sz="1400" dirty="0">
                <a:solidFill>
                  <a:schemeClr val="bg2">
                    <a:lumMod val="50000"/>
                  </a:schemeClr>
                </a:solidFill>
              </a:rPr>
              <a:t>Technophile – Cultivé -  Séducteur – Exigeant - Marathonien</a:t>
            </a:r>
          </a:p>
        </p:txBody>
      </p:sp>
      <p:sp>
        <p:nvSpPr>
          <p:cNvPr id="49" name="ZoneTexte 48"/>
          <p:cNvSpPr txBox="1"/>
          <p:nvPr/>
        </p:nvSpPr>
        <p:spPr>
          <a:xfrm>
            <a:off x="9753891" y="1222045"/>
            <a:ext cx="1423042" cy="276999"/>
          </a:xfrm>
          <a:prstGeom prst="rect">
            <a:avLst/>
          </a:prstGeom>
          <a:noFill/>
        </p:spPr>
        <p:txBody>
          <a:bodyPr wrap="square" rtlCol="0">
            <a:spAutoFit/>
          </a:bodyPr>
          <a:lstStyle/>
          <a:p>
            <a:pPr>
              <a:spcAft>
                <a:spcPts val="600"/>
              </a:spcAft>
            </a:pPr>
            <a:r>
              <a:rPr lang="fr-FR" sz="1200" dirty="0">
                <a:solidFill>
                  <a:schemeClr val="bg2">
                    <a:lumMod val="50000"/>
                  </a:schemeClr>
                </a:solidFill>
              </a:rPr>
              <a:t>Réussite Sociale</a:t>
            </a:r>
          </a:p>
        </p:txBody>
      </p:sp>
      <p:sp>
        <p:nvSpPr>
          <p:cNvPr id="50" name="ZoneTexte 49"/>
          <p:cNvSpPr txBox="1"/>
          <p:nvPr/>
        </p:nvSpPr>
        <p:spPr>
          <a:xfrm>
            <a:off x="9753891" y="1814612"/>
            <a:ext cx="1537995" cy="276999"/>
          </a:xfrm>
          <a:prstGeom prst="rect">
            <a:avLst/>
          </a:prstGeom>
          <a:noFill/>
        </p:spPr>
        <p:txBody>
          <a:bodyPr wrap="square" rtlCol="0">
            <a:spAutoFit/>
          </a:bodyPr>
          <a:lstStyle/>
          <a:p>
            <a:pPr>
              <a:spcAft>
                <a:spcPts val="600"/>
              </a:spcAft>
            </a:pPr>
            <a:r>
              <a:rPr lang="fr-FR" sz="1200" dirty="0">
                <a:solidFill>
                  <a:schemeClr val="bg2">
                    <a:lumMod val="50000"/>
                  </a:schemeClr>
                </a:solidFill>
              </a:rPr>
              <a:t>Aventure</a:t>
            </a:r>
          </a:p>
        </p:txBody>
      </p:sp>
      <p:sp>
        <p:nvSpPr>
          <p:cNvPr id="53" name="ZoneTexte 52"/>
          <p:cNvSpPr txBox="1"/>
          <p:nvPr/>
        </p:nvSpPr>
        <p:spPr>
          <a:xfrm>
            <a:off x="3184220" y="3308866"/>
            <a:ext cx="2978971" cy="1184940"/>
          </a:xfrm>
          <a:prstGeom prst="rect">
            <a:avLst/>
          </a:prstGeom>
          <a:noFill/>
        </p:spPr>
        <p:txBody>
          <a:bodyPr wrap="square" rtlCol="0">
            <a:spAutoFit/>
          </a:bodyPr>
          <a:lstStyle/>
          <a:p>
            <a:pPr marL="85725" indent="-85725">
              <a:spcAft>
                <a:spcPts val="600"/>
              </a:spcAft>
              <a:buFontTx/>
              <a:buChar char="-"/>
            </a:pPr>
            <a:r>
              <a:rPr lang="fr-FR" sz="1400" dirty="0">
                <a:solidFill>
                  <a:schemeClr val="bg2">
                    <a:lumMod val="50000"/>
                  </a:schemeClr>
                </a:solidFill>
              </a:rPr>
              <a:t>Qualité de service irréprochable</a:t>
            </a:r>
          </a:p>
          <a:p>
            <a:pPr marL="85725" indent="-85725">
              <a:spcAft>
                <a:spcPts val="600"/>
              </a:spcAft>
              <a:buFontTx/>
              <a:buChar char="-"/>
            </a:pPr>
            <a:r>
              <a:rPr lang="fr-FR" sz="1400" dirty="0">
                <a:solidFill>
                  <a:schemeClr val="bg2">
                    <a:lumMod val="50000"/>
                  </a:schemeClr>
                </a:solidFill>
              </a:rPr>
              <a:t>Rapidité </a:t>
            </a:r>
          </a:p>
          <a:p>
            <a:pPr marL="85725" indent="-85725">
              <a:spcAft>
                <a:spcPts val="600"/>
              </a:spcAft>
              <a:buFontTx/>
              <a:buChar char="-"/>
            </a:pPr>
            <a:r>
              <a:rPr lang="fr-FR" sz="1400" dirty="0">
                <a:solidFill>
                  <a:schemeClr val="bg2">
                    <a:lumMod val="50000"/>
                  </a:schemeClr>
                </a:solidFill>
              </a:rPr>
              <a:t>Optimisation</a:t>
            </a:r>
          </a:p>
          <a:p>
            <a:pPr marL="85725" indent="-85725">
              <a:spcAft>
                <a:spcPts val="600"/>
              </a:spcAft>
              <a:buFontTx/>
              <a:buChar char="-"/>
            </a:pPr>
            <a:r>
              <a:rPr lang="fr-FR" sz="1400" dirty="0">
                <a:solidFill>
                  <a:schemeClr val="bg2">
                    <a:lumMod val="50000"/>
                  </a:schemeClr>
                </a:solidFill>
              </a:rPr>
              <a:t>Autonomie</a:t>
            </a:r>
          </a:p>
        </p:txBody>
      </p:sp>
      <p:sp>
        <p:nvSpPr>
          <p:cNvPr id="59" name="ZoneTexte 58"/>
          <p:cNvSpPr txBox="1"/>
          <p:nvPr/>
        </p:nvSpPr>
        <p:spPr>
          <a:xfrm>
            <a:off x="6472940" y="3259941"/>
            <a:ext cx="2777274" cy="1323439"/>
          </a:xfrm>
          <a:prstGeom prst="rect">
            <a:avLst/>
          </a:prstGeom>
          <a:noFill/>
        </p:spPr>
        <p:txBody>
          <a:bodyPr wrap="square" rtlCol="0">
            <a:spAutoFit/>
          </a:bodyPr>
          <a:lstStyle/>
          <a:p>
            <a:pPr marL="85725" indent="-85725">
              <a:spcAft>
                <a:spcPts val="600"/>
              </a:spcAft>
              <a:buFontTx/>
              <a:buChar char="-"/>
            </a:pPr>
            <a:r>
              <a:rPr lang="fr-FR" sz="1400" dirty="0">
                <a:solidFill>
                  <a:schemeClr val="bg2">
                    <a:lumMod val="50000"/>
                  </a:schemeClr>
                </a:solidFill>
              </a:rPr>
              <a:t>Trop d’attente</a:t>
            </a:r>
          </a:p>
          <a:p>
            <a:pPr marL="85725" indent="-85725">
              <a:spcAft>
                <a:spcPts val="600"/>
              </a:spcAft>
              <a:buFontTx/>
              <a:buChar char="-"/>
            </a:pPr>
            <a:r>
              <a:rPr lang="fr-FR" sz="1400" dirty="0">
                <a:solidFill>
                  <a:schemeClr val="bg2">
                    <a:lumMod val="50000"/>
                  </a:schemeClr>
                </a:solidFill>
              </a:rPr>
              <a:t>Incompréhension de ses besoins</a:t>
            </a:r>
          </a:p>
          <a:p>
            <a:pPr marL="85725" indent="-85725">
              <a:spcAft>
                <a:spcPts val="600"/>
              </a:spcAft>
              <a:buFontTx/>
              <a:buChar char="-"/>
            </a:pPr>
            <a:r>
              <a:rPr lang="fr-FR" sz="1400" dirty="0">
                <a:solidFill>
                  <a:schemeClr val="bg2">
                    <a:lumMod val="50000"/>
                  </a:schemeClr>
                </a:solidFill>
              </a:rPr>
              <a:t>Manque de considération et de personnalisation du service</a:t>
            </a:r>
          </a:p>
        </p:txBody>
      </p:sp>
      <p:sp>
        <p:nvSpPr>
          <p:cNvPr id="63" name="ZoneTexte 62"/>
          <p:cNvSpPr txBox="1"/>
          <p:nvPr/>
        </p:nvSpPr>
        <p:spPr>
          <a:xfrm>
            <a:off x="5519802" y="5427133"/>
            <a:ext cx="3730412" cy="523220"/>
          </a:xfrm>
          <a:prstGeom prst="rect">
            <a:avLst/>
          </a:prstGeom>
          <a:noFill/>
        </p:spPr>
        <p:txBody>
          <a:bodyPr wrap="square" rtlCol="0">
            <a:spAutoFit/>
          </a:bodyPr>
          <a:lstStyle/>
          <a:p>
            <a:pPr>
              <a:spcAft>
                <a:spcPts val="600"/>
              </a:spcAft>
            </a:pPr>
            <a:r>
              <a:rPr lang="fr-FR" sz="1400" dirty="0">
                <a:solidFill>
                  <a:schemeClr val="bg2">
                    <a:lumMod val="50000"/>
                  </a:schemeClr>
                </a:solidFill>
              </a:rPr>
              <a:t>Voyage – Bitcoin – Festivals ( </a:t>
            </a:r>
            <a:r>
              <a:rPr lang="fr-FR" sz="1400" dirty="0" err="1">
                <a:solidFill>
                  <a:schemeClr val="bg2">
                    <a:lumMod val="50000"/>
                  </a:schemeClr>
                </a:solidFill>
              </a:rPr>
              <a:t>Jazzablanca</a:t>
            </a:r>
            <a:r>
              <a:rPr lang="fr-FR" sz="1400" dirty="0">
                <a:solidFill>
                  <a:schemeClr val="bg2">
                    <a:lumMod val="50000"/>
                  </a:schemeClr>
                </a:solidFill>
              </a:rPr>
              <a:t>, </a:t>
            </a:r>
            <a:r>
              <a:rPr lang="fr-FR" sz="1400" dirty="0" err="1">
                <a:solidFill>
                  <a:schemeClr val="bg2">
                    <a:lumMod val="50000"/>
                  </a:schemeClr>
                </a:solidFill>
              </a:rPr>
              <a:t>Tanjazz</a:t>
            </a:r>
            <a:r>
              <a:rPr lang="fr-FR" sz="1400" dirty="0">
                <a:solidFill>
                  <a:schemeClr val="bg2">
                    <a:lumMod val="50000"/>
                  </a:schemeClr>
                </a:solidFill>
              </a:rPr>
              <a:t>) – Théâtre – Littérature - Actualités </a:t>
            </a:r>
          </a:p>
        </p:txBody>
      </p:sp>
      <p:sp>
        <p:nvSpPr>
          <p:cNvPr id="72" name="ZoneTexte 71"/>
          <p:cNvSpPr txBox="1"/>
          <p:nvPr/>
        </p:nvSpPr>
        <p:spPr>
          <a:xfrm>
            <a:off x="9753891" y="2405791"/>
            <a:ext cx="1253473" cy="276999"/>
          </a:xfrm>
          <a:prstGeom prst="rect">
            <a:avLst/>
          </a:prstGeom>
          <a:noFill/>
        </p:spPr>
        <p:txBody>
          <a:bodyPr wrap="square" rtlCol="0">
            <a:spAutoFit/>
          </a:bodyPr>
          <a:lstStyle/>
          <a:p>
            <a:pPr>
              <a:spcAft>
                <a:spcPts val="600"/>
              </a:spcAft>
            </a:pPr>
            <a:r>
              <a:rPr lang="fr-FR" sz="1200" dirty="0">
                <a:solidFill>
                  <a:schemeClr val="bg2">
                    <a:lumMod val="50000"/>
                  </a:schemeClr>
                </a:solidFill>
              </a:rPr>
              <a:t>Geek</a:t>
            </a:r>
          </a:p>
        </p:txBody>
      </p:sp>
      <p:sp>
        <p:nvSpPr>
          <p:cNvPr id="75" name="ZoneTexte 74"/>
          <p:cNvSpPr txBox="1"/>
          <p:nvPr/>
        </p:nvSpPr>
        <p:spPr>
          <a:xfrm>
            <a:off x="1327902" y="5286007"/>
            <a:ext cx="3578205" cy="738664"/>
          </a:xfrm>
          <a:prstGeom prst="rect">
            <a:avLst/>
          </a:prstGeom>
          <a:noFill/>
        </p:spPr>
        <p:txBody>
          <a:bodyPr wrap="square" rtlCol="0">
            <a:spAutoFit/>
          </a:bodyPr>
          <a:lstStyle/>
          <a:p>
            <a:pPr>
              <a:spcAft>
                <a:spcPts val="600"/>
              </a:spcAft>
            </a:pPr>
            <a:r>
              <a:rPr lang="fr-FR" sz="1400" dirty="0">
                <a:solidFill>
                  <a:schemeClr val="bg2">
                    <a:lumMod val="50000"/>
                  </a:schemeClr>
                </a:solidFill>
              </a:rPr>
              <a:t>Mobile Android – Objets connectés – Laptop dernière génération – Jeep </a:t>
            </a:r>
            <a:r>
              <a:rPr lang="fr-FR" sz="1400" dirty="0" err="1">
                <a:solidFill>
                  <a:schemeClr val="bg2">
                    <a:lumMod val="50000"/>
                  </a:schemeClr>
                </a:solidFill>
              </a:rPr>
              <a:t>Wrangler</a:t>
            </a:r>
            <a:endParaRPr lang="fr-FR" sz="1400" dirty="0">
              <a:solidFill>
                <a:schemeClr val="bg2">
                  <a:lumMod val="50000"/>
                </a:schemeClr>
              </a:solidFill>
            </a:endParaRPr>
          </a:p>
        </p:txBody>
      </p:sp>
      <p:sp>
        <p:nvSpPr>
          <p:cNvPr id="78" name="ZoneTexte 77"/>
          <p:cNvSpPr txBox="1"/>
          <p:nvPr/>
        </p:nvSpPr>
        <p:spPr>
          <a:xfrm>
            <a:off x="9611629" y="3319321"/>
            <a:ext cx="1537995" cy="1769715"/>
          </a:xfrm>
          <a:prstGeom prst="rect">
            <a:avLst/>
          </a:prstGeom>
          <a:noFill/>
        </p:spPr>
        <p:txBody>
          <a:bodyPr wrap="square" rtlCol="0">
            <a:spAutoFit/>
          </a:bodyPr>
          <a:lstStyle/>
          <a:p>
            <a:pPr>
              <a:spcAft>
                <a:spcPts val="600"/>
              </a:spcAft>
            </a:pPr>
            <a:r>
              <a:rPr lang="fr-FR" sz="1400" dirty="0">
                <a:solidFill>
                  <a:schemeClr val="bg2">
                    <a:lumMod val="50000"/>
                  </a:schemeClr>
                </a:solidFill>
              </a:rPr>
              <a:t>Jeep</a:t>
            </a:r>
          </a:p>
          <a:p>
            <a:pPr>
              <a:spcAft>
                <a:spcPts val="600"/>
              </a:spcAft>
            </a:pPr>
            <a:r>
              <a:rPr lang="fr-FR" sz="1400" dirty="0">
                <a:solidFill>
                  <a:schemeClr val="bg2">
                    <a:lumMod val="50000"/>
                  </a:schemeClr>
                </a:solidFill>
              </a:rPr>
              <a:t>Samsung</a:t>
            </a:r>
          </a:p>
          <a:p>
            <a:pPr>
              <a:spcAft>
                <a:spcPts val="600"/>
              </a:spcAft>
            </a:pPr>
            <a:r>
              <a:rPr lang="fr-FR" sz="1400" dirty="0">
                <a:solidFill>
                  <a:schemeClr val="bg2">
                    <a:lumMod val="50000"/>
                  </a:schemeClr>
                </a:solidFill>
              </a:rPr>
              <a:t>Le bistrot chic</a:t>
            </a:r>
          </a:p>
          <a:p>
            <a:pPr>
              <a:spcAft>
                <a:spcPts val="600"/>
              </a:spcAft>
            </a:pPr>
            <a:r>
              <a:rPr lang="fr-FR" sz="1400" dirty="0" err="1">
                <a:solidFill>
                  <a:schemeClr val="bg2">
                    <a:lumMod val="50000"/>
                  </a:schemeClr>
                </a:solidFill>
              </a:rPr>
              <a:t>Gear</a:t>
            </a:r>
            <a:r>
              <a:rPr lang="fr-FR" sz="1400" dirty="0">
                <a:solidFill>
                  <a:schemeClr val="bg2">
                    <a:lumMod val="50000"/>
                  </a:schemeClr>
                </a:solidFill>
              </a:rPr>
              <a:t> 3 </a:t>
            </a:r>
          </a:p>
          <a:p>
            <a:pPr>
              <a:spcAft>
                <a:spcPts val="600"/>
              </a:spcAft>
            </a:pPr>
            <a:r>
              <a:rPr lang="fr-FR" sz="1400" dirty="0">
                <a:solidFill>
                  <a:schemeClr val="bg2">
                    <a:lumMod val="50000"/>
                  </a:schemeClr>
                </a:solidFill>
              </a:rPr>
              <a:t>Harley Davidson</a:t>
            </a:r>
          </a:p>
          <a:p>
            <a:pPr>
              <a:spcAft>
                <a:spcPts val="600"/>
              </a:spcAft>
            </a:pPr>
            <a:r>
              <a:rPr lang="fr-FR" sz="1400" dirty="0">
                <a:solidFill>
                  <a:schemeClr val="bg2">
                    <a:lumMod val="50000"/>
                  </a:schemeClr>
                </a:solidFill>
              </a:rPr>
              <a:t>Hugo Boss</a:t>
            </a:r>
          </a:p>
        </p:txBody>
      </p:sp>
      <p:sp>
        <p:nvSpPr>
          <p:cNvPr id="52" name="ZoneTexte 51"/>
          <p:cNvSpPr txBox="1"/>
          <p:nvPr/>
        </p:nvSpPr>
        <p:spPr>
          <a:xfrm>
            <a:off x="1327903" y="3366128"/>
            <a:ext cx="1695422" cy="707886"/>
          </a:xfrm>
          <a:prstGeom prst="rect">
            <a:avLst/>
          </a:prstGeom>
          <a:noFill/>
        </p:spPr>
        <p:txBody>
          <a:bodyPr wrap="square" rtlCol="0">
            <a:spAutoFit/>
          </a:bodyPr>
          <a:lstStyle/>
          <a:p>
            <a:pPr>
              <a:spcAft>
                <a:spcPts val="600"/>
              </a:spcAft>
            </a:pPr>
            <a:r>
              <a:rPr lang="fr-FR" sz="2000" dirty="0">
                <a:solidFill>
                  <a:schemeClr val="bg2">
                    <a:lumMod val="50000"/>
                  </a:schemeClr>
                </a:solidFill>
              </a:rPr>
              <a:t>« Après moi le déluge»</a:t>
            </a:r>
          </a:p>
        </p:txBody>
      </p:sp>
      <p:pic>
        <p:nvPicPr>
          <p:cNvPr id="55" name="Picture 14" descr="Résultat de recherche d'images pour &quot;instagram png&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5986" y="6073041"/>
            <a:ext cx="327608" cy="32760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Résultat de recherche d'images pour &quot;linkedin png&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0835" y="6073313"/>
            <a:ext cx="343875" cy="34387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2" descr="Résultat de recherche d'images pour &quot;facebook png&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616" y="6081446"/>
            <a:ext cx="327608" cy="32760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ésultat de recherche d'images pour &quot;logo twitter noir et blanc&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4987" y="6069445"/>
            <a:ext cx="351896" cy="35189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8042B952-9E65-410F-BE88-9BF5207101B6}"/>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t="8522"/>
          <a:stretch/>
        </p:blipFill>
        <p:spPr>
          <a:xfrm>
            <a:off x="449273" y="440812"/>
            <a:ext cx="1922279" cy="2485902"/>
          </a:xfrm>
          <a:prstGeom prst="rect">
            <a:avLst/>
          </a:prstGeom>
        </p:spPr>
      </p:pic>
    </p:spTree>
    <p:extLst>
      <p:ext uri="{BB962C8B-B14F-4D97-AF65-F5344CB8AC3E}">
        <p14:creationId xmlns:p14="http://schemas.microsoft.com/office/powerpoint/2010/main" val="39002850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69240" y="188914"/>
            <a:ext cx="10479616" cy="561975"/>
          </a:xfrm>
        </p:spPr>
        <p:txBody>
          <a:bodyPr>
            <a:normAutofit fontScale="90000"/>
          </a:bodyPr>
          <a:lstStyle/>
          <a:p>
            <a:pPr algn="r"/>
            <a:r>
              <a:rPr lang="fr-FR" dirty="0"/>
              <a:t>Fiche persona</a:t>
            </a:r>
          </a:p>
        </p:txBody>
      </p:sp>
      <p:sp>
        <p:nvSpPr>
          <p:cNvPr id="4" name="Espace réservé du numéro de diapositive 3"/>
          <p:cNvSpPr>
            <a:spLocks noGrp="1"/>
          </p:cNvSpPr>
          <p:nvPr>
            <p:ph type="sldNum" sz="quarter" idx="4294967295"/>
          </p:nvPr>
        </p:nvSpPr>
        <p:spPr>
          <a:xfrm>
            <a:off x="11752444" y="6396844"/>
            <a:ext cx="315911" cy="315911"/>
          </a:xfrm>
        </p:spPr>
        <p:txBody>
          <a:bodyPr/>
          <a:lstStyle/>
          <a:p>
            <a:pPr>
              <a:defRPr/>
            </a:pPr>
            <a:fld id="{0CF0C1BB-6E00-4BAA-B7F5-AD2746EEB444}" type="slidenum">
              <a:rPr lang="fr-FR" sz="1400" smtClean="0">
                <a:latin typeface="Open Sans" panose="020B0606030504020204"/>
              </a:rPr>
              <a:pPr>
                <a:defRPr/>
              </a:pPr>
              <a:t>4</a:t>
            </a:fld>
            <a:endParaRPr lang="fr-FR" sz="1400" dirty="0">
              <a:latin typeface="Open Sans" panose="020B0606030504020204"/>
            </a:endParaRPr>
          </a:p>
        </p:txBody>
      </p:sp>
      <p:sp>
        <p:nvSpPr>
          <p:cNvPr id="5" name="ZoneTexte 4"/>
          <p:cNvSpPr txBox="1"/>
          <p:nvPr/>
        </p:nvSpPr>
        <p:spPr>
          <a:xfrm>
            <a:off x="2501073" y="1159933"/>
            <a:ext cx="2553527" cy="1608667"/>
          </a:xfrm>
          <a:prstGeom prst="rect">
            <a:avLst/>
          </a:prstGeom>
          <a:noFill/>
          <a:ln>
            <a:solidFill>
              <a:schemeClr val="tx1"/>
            </a:solidFill>
            <a:prstDash val="dash"/>
          </a:ln>
        </p:spPr>
        <p:txBody>
          <a:bodyPr wrap="square" rtlCol="0">
            <a:spAutoFit/>
          </a:bodyPr>
          <a:lstStyle/>
          <a:p>
            <a:endParaRPr lang="fr-FR" dirty="0"/>
          </a:p>
        </p:txBody>
      </p:sp>
      <p:sp>
        <p:nvSpPr>
          <p:cNvPr id="6" name="ZoneTexte 5"/>
          <p:cNvSpPr txBox="1"/>
          <p:nvPr/>
        </p:nvSpPr>
        <p:spPr>
          <a:xfrm>
            <a:off x="5444414" y="1159933"/>
            <a:ext cx="3810000" cy="1608667"/>
          </a:xfrm>
          <a:prstGeom prst="rect">
            <a:avLst/>
          </a:prstGeom>
          <a:noFill/>
          <a:ln>
            <a:solidFill>
              <a:schemeClr val="tx1"/>
            </a:solidFill>
            <a:prstDash val="dash"/>
          </a:ln>
        </p:spPr>
        <p:txBody>
          <a:bodyPr wrap="square" rtlCol="0">
            <a:spAutoFit/>
          </a:bodyPr>
          <a:lstStyle/>
          <a:p>
            <a:endParaRPr lang="fr-FR" dirty="0"/>
          </a:p>
        </p:txBody>
      </p:sp>
      <p:sp>
        <p:nvSpPr>
          <p:cNvPr id="7" name="ZoneTexte 6"/>
          <p:cNvSpPr txBox="1"/>
          <p:nvPr/>
        </p:nvSpPr>
        <p:spPr>
          <a:xfrm>
            <a:off x="1244600" y="3115732"/>
            <a:ext cx="1681828" cy="1608667"/>
          </a:xfrm>
          <a:prstGeom prst="rect">
            <a:avLst/>
          </a:prstGeom>
          <a:noFill/>
          <a:ln>
            <a:solidFill>
              <a:schemeClr val="tx1"/>
            </a:solidFill>
            <a:prstDash val="dash"/>
          </a:ln>
        </p:spPr>
        <p:txBody>
          <a:bodyPr wrap="square" rtlCol="0">
            <a:spAutoFit/>
          </a:bodyPr>
          <a:lstStyle/>
          <a:p>
            <a:endParaRPr lang="fr-FR" dirty="0"/>
          </a:p>
        </p:txBody>
      </p:sp>
      <p:sp>
        <p:nvSpPr>
          <p:cNvPr id="8" name="ZoneTexte 7"/>
          <p:cNvSpPr txBox="1"/>
          <p:nvPr/>
        </p:nvSpPr>
        <p:spPr>
          <a:xfrm>
            <a:off x="3192780" y="3115733"/>
            <a:ext cx="2967068" cy="1608667"/>
          </a:xfrm>
          <a:prstGeom prst="rect">
            <a:avLst/>
          </a:prstGeom>
          <a:noFill/>
          <a:ln>
            <a:solidFill>
              <a:schemeClr val="tx1"/>
            </a:solidFill>
            <a:prstDash val="dash"/>
          </a:ln>
        </p:spPr>
        <p:txBody>
          <a:bodyPr wrap="square" rtlCol="0">
            <a:spAutoFit/>
          </a:bodyPr>
          <a:lstStyle/>
          <a:p>
            <a:endParaRPr lang="fr-FR" dirty="0"/>
          </a:p>
        </p:txBody>
      </p:sp>
      <p:sp>
        <p:nvSpPr>
          <p:cNvPr id="9" name="ZoneTexte 8"/>
          <p:cNvSpPr txBox="1"/>
          <p:nvPr/>
        </p:nvSpPr>
        <p:spPr>
          <a:xfrm>
            <a:off x="6426200" y="3115733"/>
            <a:ext cx="2828214" cy="1608667"/>
          </a:xfrm>
          <a:prstGeom prst="rect">
            <a:avLst/>
          </a:prstGeom>
          <a:noFill/>
          <a:ln>
            <a:solidFill>
              <a:schemeClr val="tx1"/>
            </a:solidFill>
            <a:prstDash val="dash"/>
          </a:ln>
        </p:spPr>
        <p:txBody>
          <a:bodyPr wrap="square" rtlCol="0">
            <a:spAutoFit/>
          </a:bodyPr>
          <a:lstStyle/>
          <a:p>
            <a:endParaRPr lang="fr-FR" dirty="0"/>
          </a:p>
        </p:txBody>
      </p:sp>
      <p:sp>
        <p:nvSpPr>
          <p:cNvPr id="10" name="ZoneTexte 9"/>
          <p:cNvSpPr txBox="1"/>
          <p:nvPr/>
        </p:nvSpPr>
        <p:spPr>
          <a:xfrm>
            <a:off x="9644230" y="1159933"/>
            <a:ext cx="1363134" cy="432000"/>
          </a:xfrm>
          <a:prstGeom prst="rect">
            <a:avLst/>
          </a:prstGeom>
          <a:noFill/>
          <a:ln>
            <a:solidFill>
              <a:schemeClr val="tx1"/>
            </a:solidFill>
            <a:prstDash val="dash"/>
          </a:ln>
        </p:spPr>
        <p:txBody>
          <a:bodyPr wrap="square" rtlCol="0">
            <a:spAutoFit/>
          </a:bodyPr>
          <a:lstStyle/>
          <a:p>
            <a:endParaRPr lang="fr-FR" dirty="0"/>
          </a:p>
        </p:txBody>
      </p:sp>
      <p:sp>
        <p:nvSpPr>
          <p:cNvPr id="11" name="ZoneTexte 10"/>
          <p:cNvSpPr txBox="1"/>
          <p:nvPr/>
        </p:nvSpPr>
        <p:spPr>
          <a:xfrm>
            <a:off x="9644230" y="1752500"/>
            <a:ext cx="1363134" cy="432000"/>
          </a:xfrm>
          <a:prstGeom prst="rect">
            <a:avLst/>
          </a:prstGeom>
          <a:noFill/>
          <a:ln>
            <a:solidFill>
              <a:schemeClr val="tx1"/>
            </a:solidFill>
            <a:prstDash val="dash"/>
          </a:ln>
        </p:spPr>
        <p:txBody>
          <a:bodyPr wrap="square" rtlCol="0">
            <a:spAutoFit/>
          </a:bodyPr>
          <a:lstStyle/>
          <a:p>
            <a:endParaRPr lang="fr-FR" dirty="0"/>
          </a:p>
        </p:txBody>
      </p:sp>
      <p:sp>
        <p:nvSpPr>
          <p:cNvPr id="12" name="ZoneTexte 11"/>
          <p:cNvSpPr txBox="1"/>
          <p:nvPr/>
        </p:nvSpPr>
        <p:spPr>
          <a:xfrm>
            <a:off x="9644230" y="2345067"/>
            <a:ext cx="1363134" cy="432000"/>
          </a:xfrm>
          <a:prstGeom prst="rect">
            <a:avLst/>
          </a:prstGeom>
          <a:noFill/>
          <a:ln>
            <a:solidFill>
              <a:schemeClr val="tx1"/>
            </a:solidFill>
            <a:prstDash val="dash"/>
          </a:ln>
        </p:spPr>
        <p:txBody>
          <a:bodyPr wrap="square" rtlCol="0">
            <a:spAutoFit/>
          </a:bodyPr>
          <a:lstStyle/>
          <a:p>
            <a:endParaRPr lang="fr-FR" dirty="0"/>
          </a:p>
        </p:txBody>
      </p:sp>
      <p:sp>
        <p:nvSpPr>
          <p:cNvPr id="13" name="ZoneTexte 12"/>
          <p:cNvSpPr txBox="1"/>
          <p:nvPr/>
        </p:nvSpPr>
        <p:spPr>
          <a:xfrm>
            <a:off x="1244600" y="5063066"/>
            <a:ext cx="3810000" cy="1608667"/>
          </a:xfrm>
          <a:prstGeom prst="rect">
            <a:avLst/>
          </a:prstGeom>
          <a:noFill/>
          <a:ln>
            <a:solidFill>
              <a:schemeClr val="tx1"/>
            </a:solidFill>
            <a:prstDash val="dash"/>
          </a:ln>
        </p:spPr>
        <p:txBody>
          <a:bodyPr wrap="square" rtlCol="0">
            <a:spAutoFit/>
          </a:bodyPr>
          <a:lstStyle/>
          <a:p>
            <a:endParaRPr lang="fr-FR" dirty="0"/>
          </a:p>
        </p:txBody>
      </p:sp>
      <p:sp>
        <p:nvSpPr>
          <p:cNvPr id="14" name="ZoneTexte 13"/>
          <p:cNvSpPr txBox="1"/>
          <p:nvPr/>
        </p:nvSpPr>
        <p:spPr>
          <a:xfrm>
            <a:off x="5461690" y="4930576"/>
            <a:ext cx="3810000" cy="1608667"/>
          </a:xfrm>
          <a:prstGeom prst="rect">
            <a:avLst/>
          </a:prstGeom>
          <a:noFill/>
          <a:ln>
            <a:solidFill>
              <a:schemeClr val="tx1"/>
            </a:solidFill>
            <a:prstDash val="dash"/>
          </a:ln>
        </p:spPr>
        <p:txBody>
          <a:bodyPr wrap="square" rtlCol="0">
            <a:spAutoFit/>
          </a:bodyPr>
          <a:lstStyle/>
          <a:p>
            <a:endParaRPr lang="fr-FR" dirty="0"/>
          </a:p>
        </p:txBody>
      </p:sp>
      <p:sp>
        <p:nvSpPr>
          <p:cNvPr id="15" name="ZoneTexte 14"/>
          <p:cNvSpPr txBox="1"/>
          <p:nvPr/>
        </p:nvSpPr>
        <p:spPr>
          <a:xfrm>
            <a:off x="9644230" y="3115732"/>
            <a:ext cx="1363134" cy="3564000"/>
          </a:xfrm>
          <a:prstGeom prst="rect">
            <a:avLst/>
          </a:prstGeom>
          <a:noFill/>
          <a:ln>
            <a:solidFill>
              <a:schemeClr val="tx1"/>
            </a:solidFill>
            <a:prstDash val="dash"/>
          </a:ln>
        </p:spPr>
        <p:txBody>
          <a:bodyPr wrap="square" rtlCol="0">
            <a:spAutoFit/>
          </a:bodyPr>
          <a:lstStyle/>
          <a:p>
            <a:endParaRPr lang="fr-FR" dirty="0"/>
          </a:p>
        </p:txBody>
      </p:sp>
      <p:sp>
        <p:nvSpPr>
          <p:cNvPr id="17" name="ZoneTexte 16"/>
          <p:cNvSpPr txBox="1"/>
          <p:nvPr/>
        </p:nvSpPr>
        <p:spPr>
          <a:xfrm>
            <a:off x="2744987" y="987967"/>
            <a:ext cx="936573" cy="369332"/>
          </a:xfrm>
          <a:prstGeom prst="rect">
            <a:avLst/>
          </a:prstGeom>
          <a:solidFill>
            <a:schemeClr val="bg1"/>
          </a:solidFill>
        </p:spPr>
        <p:txBody>
          <a:bodyPr wrap="square" rtlCol="0">
            <a:spAutoFit/>
          </a:bodyPr>
          <a:lstStyle/>
          <a:p>
            <a:r>
              <a:rPr lang="fr-FR" dirty="0">
                <a:solidFill>
                  <a:srgbClr val="C00000"/>
                </a:solidFill>
              </a:rPr>
              <a:t>Identité</a:t>
            </a:r>
          </a:p>
        </p:txBody>
      </p:sp>
      <p:sp>
        <p:nvSpPr>
          <p:cNvPr id="18" name="ZoneTexte 17"/>
          <p:cNvSpPr txBox="1"/>
          <p:nvPr/>
        </p:nvSpPr>
        <p:spPr>
          <a:xfrm>
            <a:off x="5556095" y="975267"/>
            <a:ext cx="1462771" cy="369332"/>
          </a:xfrm>
          <a:prstGeom prst="rect">
            <a:avLst/>
          </a:prstGeom>
          <a:solidFill>
            <a:schemeClr val="bg1"/>
          </a:solidFill>
        </p:spPr>
        <p:txBody>
          <a:bodyPr wrap="square" rtlCol="0">
            <a:spAutoFit/>
          </a:bodyPr>
          <a:lstStyle/>
          <a:p>
            <a:r>
              <a:rPr lang="fr-FR" dirty="0">
                <a:solidFill>
                  <a:srgbClr val="C00000"/>
                </a:solidFill>
              </a:rPr>
              <a:t>Personnalité </a:t>
            </a:r>
          </a:p>
        </p:txBody>
      </p:sp>
      <p:sp>
        <p:nvSpPr>
          <p:cNvPr id="19" name="ZoneTexte 18"/>
          <p:cNvSpPr txBox="1"/>
          <p:nvPr/>
        </p:nvSpPr>
        <p:spPr>
          <a:xfrm>
            <a:off x="1342752" y="2931066"/>
            <a:ext cx="973728" cy="369332"/>
          </a:xfrm>
          <a:prstGeom prst="rect">
            <a:avLst/>
          </a:prstGeom>
          <a:solidFill>
            <a:schemeClr val="bg1"/>
          </a:solidFill>
        </p:spPr>
        <p:txBody>
          <a:bodyPr wrap="square" rtlCol="0">
            <a:spAutoFit/>
          </a:bodyPr>
          <a:lstStyle/>
          <a:p>
            <a:r>
              <a:rPr lang="fr-FR" dirty="0">
                <a:solidFill>
                  <a:srgbClr val="C00000"/>
                </a:solidFill>
              </a:rPr>
              <a:t>Citation</a:t>
            </a:r>
          </a:p>
        </p:txBody>
      </p:sp>
      <p:sp>
        <p:nvSpPr>
          <p:cNvPr id="20" name="ZoneTexte 19"/>
          <p:cNvSpPr txBox="1"/>
          <p:nvPr/>
        </p:nvSpPr>
        <p:spPr>
          <a:xfrm>
            <a:off x="9521901" y="1237191"/>
            <a:ext cx="316366" cy="277485"/>
          </a:xfrm>
          <a:prstGeom prst="rect">
            <a:avLst/>
          </a:prstGeom>
          <a:solidFill>
            <a:schemeClr val="bg1"/>
          </a:solidFill>
        </p:spPr>
        <p:txBody>
          <a:bodyPr wrap="square" rtlCol="0" anchor="ctr">
            <a:spAutoFit/>
          </a:bodyPr>
          <a:lstStyle/>
          <a:p>
            <a:r>
              <a:rPr lang="fr-FR" dirty="0">
                <a:solidFill>
                  <a:srgbClr val="C00000"/>
                </a:solidFill>
              </a:rPr>
              <a:t>#</a:t>
            </a:r>
          </a:p>
        </p:txBody>
      </p:sp>
      <p:sp>
        <p:nvSpPr>
          <p:cNvPr id="21" name="ZoneTexte 20"/>
          <p:cNvSpPr txBox="1"/>
          <p:nvPr/>
        </p:nvSpPr>
        <p:spPr>
          <a:xfrm>
            <a:off x="9521901" y="1829758"/>
            <a:ext cx="316366" cy="277485"/>
          </a:xfrm>
          <a:prstGeom prst="rect">
            <a:avLst/>
          </a:prstGeom>
          <a:solidFill>
            <a:schemeClr val="bg1"/>
          </a:solidFill>
        </p:spPr>
        <p:txBody>
          <a:bodyPr wrap="square" rtlCol="0" anchor="ctr">
            <a:spAutoFit/>
          </a:bodyPr>
          <a:lstStyle/>
          <a:p>
            <a:r>
              <a:rPr lang="fr-FR" dirty="0">
                <a:solidFill>
                  <a:srgbClr val="C00000"/>
                </a:solidFill>
              </a:rPr>
              <a:t>#</a:t>
            </a:r>
          </a:p>
        </p:txBody>
      </p:sp>
      <p:sp>
        <p:nvSpPr>
          <p:cNvPr id="22" name="ZoneTexte 21"/>
          <p:cNvSpPr txBox="1"/>
          <p:nvPr/>
        </p:nvSpPr>
        <p:spPr>
          <a:xfrm>
            <a:off x="9521901" y="2422325"/>
            <a:ext cx="316366" cy="277485"/>
          </a:xfrm>
          <a:prstGeom prst="rect">
            <a:avLst/>
          </a:prstGeom>
          <a:solidFill>
            <a:schemeClr val="bg1"/>
          </a:solidFill>
        </p:spPr>
        <p:txBody>
          <a:bodyPr wrap="square" rtlCol="0" anchor="ctr">
            <a:spAutoFit/>
          </a:bodyPr>
          <a:lstStyle/>
          <a:p>
            <a:r>
              <a:rPr lang="fr-FR" dirty="0">
                <a:solidFill>
                  <a:srgbClr val="C00000"/>
                </a:solidFill>
              </a:rPr>
              <a:t>#</a:t>
            </a:r>
          </a:p>
        </p:txBody>
      </p:sp>
      <p:sp>
        <p:nvSpPr>
          <p:cNvPr id="23" name="ZoneTexte 22"/>
          <p:cNvSpPr txBox="1"/>
          <p:nvPr/>
        </p:nvSpPr>
        <p:spPr>
          <a:xfrm>
            <a:off x="3259841" y="2939534"/>
            <a:ext cx="1159584" cy="369332"/>
          </a:xfrm>
          <a:prstGeom prst="rect">
            <a:avLst/>
          </a:prstGeom>
          <a:solidFill>
            <a:schemeClr val="bg1"/>
          </a:solidFill>
        </p:spPr>
        <p:txBody>
          <a:bodyPr wrap="square" rtlCol="0">
            <a:spAutoFit/>
          </a:bodyPr>
          <a:lstStyle/>
          <a:p>
            <a:r>
              <a:rPr lang="fr-FR" dirty="0">
                <a:solidFill>
                  <a:srgbClr val="C00000"/>
                </a:solidFill>
              </a:rPr>
              <a:t>Objectifs</a:t>
            </a:r>
          </a:p>
        </p:txBody>
      </p:sp>
      <p:sp>
        <p:nvSpPr>
          <p:cNvPr id="24" name="ZoneTexte 23"/>
          <p:cNvSpPr txBox="1"/>
          <p:nvPr/>
        </p:nvSpPr>
        <p:spPr>
          <a:xfrm>
            <a:off x="6472940" y="2939534"/>
            <a:ext cx="1047905" cy="369332"/>
          </a:xfrm>
          <a:prstGeom prst="rect">
            <a:avLst/>
          </a:prstGeom>
          <a:solidFill>
            <a:schemeClr val="bg1"/>
          </a:solidFill>
        </p:spPr>
        <p:txBody>
          <a:bodyPr wrap="square" rtlCol="0">
            <a:spAutoFit/>
          </a:bodyPr>
          <a:lstStyle/>
          <a:p>
            <a:r>
              <a:rPr lang="fr-FR" dirty="0">
                <a:solidFill>
                  <a:srgbClr val="C00000"/>
                </a:solidFill>
              </a:rPr>
              <a:t>Craintes</a:t>
            </a:r>
          </a:p>
        </p:txBody>
      </p:sp>
      <p:sp>
        <p:nvSpPr>
          <p:cNvPr id="25" name="ZoneTexte 24"/>
          <p:cNvSpPr txBox="1"/>
          <p:nvPr/>
        </p:nvSpPr>
        <p:spPr>
          <a:xfrm>
            <a:off x="9680084" y="2939534"/>
            <a:ext cx="1106449" cy="369332"/>
          </a:xfrm>
          <a:prstGeom prst="rect">
            <a:avLst/>
          </a:prstGeom>
          <a:solidFill>
            <a:schemeClr val="bg1"/>
          </a:solidFill>
        </p:spPr>
        <p:txBody>
          <a:bodyPr wrap="square" rtlCol="0">
            <a:spAutoFit/>
          </a:bodyPr>
          <a:lstStyle/>
          <a:p>
            <a:r>
              <a:rPr lang="fr-FR" dirty="0">
                <a:solidFill>
                  <a:srgbClr val="C00000"/>
                </a:solidFill>
              </a:rPr>
              <a:t>Marques</a:t>
            </a:r>
          </a:p>
        </p:txBody>
      </p:sp>
      <p:sp>
        <p:nvSpPr>
          <p:cNvPr id="26" name="ZoneTexte 25"/>
          <p:cNvSpPr txBox="1"/>
          <p:nvPr/>
        </p:nvSpPr>
        <p:spPr>
          <a:xfrm>
            <a:off x="1356281" y="4886867"/>
            <a:ext cx="1549400" cy="369332"/>
          </a:xfrm>
          <a:prstGeom prst="rect">
            <a:avLst/>
          </a:prstGeom>
          <a:solidFill>
            <a:schemeClr val="bg1"/>
          </a:solidFill>
        </p:spPr>
        <p:txBody>
          <a:bodyPr wrap="square" rtlCol="0">
            <a:spAutoFit/>
          </a:bodyPr>
          <a:lstStyle/>
          <a:p>
            <a:r>
              <a:rPr lang="fr-FR" dirty="0">
                <a:solidFill>
                  <a:srgbClr val="C00000"/>
                </a:solidFill>
              </a:rPr>
              <a:t>Technologies</a:t>
            </a:r>
          </a:p>
        </p:txBody>
      </p:sp>
      <p:sp>
        <p:nvSpPr>
          <p:cNvPr id="27" name="ZoneTexte 26"/>
          <p:cNvSpPr txBox="1"/>
          <p:nvPr/>
        </p:nvSpPr>
        <p:spPr>
          <a:xfrm>
            <a:off x="5556095" y="4886867"/>
            <a:ext cx="870105" cy="369332"/>
          </a:xfrm>
          <a:prstGeom prst="rect">
            <a:avLst/>
          </a:prstGeom>
          <a:solidFill>
            <a:schemeClr val="bg1"/>
          </a:solidFill>
        </p:spPr>
        <p:txBody>
          <a:bodyPr wrap="square" rtlCol="0">
            <a:spAutoFit/>
          </a:bodyPr>
          <a:lstStyle/>
          <a:p>
            <a:r>
              <a:rPr lang="fr-FR" dirty="0">
                <a:solidFill>
                  <a:srgbClr val="C00000"/>
                </a:solidFill>
              </a:rPr>
              <a:t>Divers</a:t>
            </a:r>
          </a:p>
        </p:txBody>
      </p:sp>
      <p:sp>
        <p:nvSpPr>
          <p:cNvPr id="28" name="ZoneTexte 27"/>
          <p:cNvSpPr txBox="1"/>
          <p:nvPr/>
        </p:nvSpPr>
        <p:spPr>
          <a:xfrm>
            <a:off x="2501072" y="1364635"/>
            <a:ext cx="2553527" cy="1107996"/>
          </a:xfrm>
          <a:prstGeom prst="rect">
            <a:avLst/>
          </a:prstGeom>
          <a:noFill/>
        </p:spPr>
        <p:txBody>
          <a:bodyPr wrap="square" rtlCol="0">
            <a:spAutoFit/>
          </a:bodyPr>
          <a:lstStyle/>
          <a:p>
            <a:pPr>
              <a:spcAft>
                <a:spcPts val="600"/>
              </a:spcAft>
            </a:pPr>
            <a:r>
              <a:rPr lang="fr-FR" sz="1400" dirty="0" err="1">
                <a:solidFill>
                  <a:schemeClr val="bg2">
                    <a:lumMod val="50000"/>
                  </a:schemeClr>
                </a:solidFill>
              </a:rPr>
              <a:t>Chemsi</a:t>
            </a:r>
            <a:r>
              <a:rPr lang="fr-FR" sz="1400" dirty="0">
                <a:solidFill>
                  <a:schemeClr val="bg2">
                    <a:lumMod val="50000"/>
                  </a:schemeClr>
                </a:solidFill>
              </a:rPr>
              <a:t>, 27 ans</a:t>
            </a:r>
          </a:p>
          <a:p>
            <a:pPr>
              <a:spcAft>
                <a:spcPts val="600"/>
              </a:spcAft>
            </a:pPr>
            <a:r>
              <a:rPr lang="fr-FR" sz="1400" dirty="0">
                <a:solidFill>
                  <a:schemeClr val="bg2">
                    <a:lumMod val="50000"/>
                  </a:schemeClr>
                </a:solidFill>
              </a:rPr>
              <a:t>Mariée, 1 fille de 1 an</a:t>
            </a:r>
          </a:p>
          <a:p>
            <a:pPr>
              <a:spcAft>
                <a:spcPts val="600"/>
              </a:spcAft>
            </a:pPr>
            <a:r>
              <a:rPr lang="fr-FR" sz="1400" dirty="0">
                <a:solidFill>
                  <a:schemeClr val="bg2">
                    <a:lumMod val="50000"/>
                  </a:schemeClr>
                </a:solidFill>
              </a:rPr>
              <a:t>Cadre Dans une agence de Com</a:t>
            </a:r>
          </a:p>
        </p:txBody>
      </p:sp>
      <p:sp>
        <p:nvSpPr>
          <p:cNvPr id="32" name="ZoneTexte 31"/>
          <p:cNvSpPr txBox="1"/>
          <p:nvPr/>
        </p:nvSpPr>
        <p:spPr>
          <a:xfrm>
            <a:off x="5519801" y="1271460"/>
            <a:ext cx="3730413" cy="698717"/>
          </a:xfrm>
          <a:prstGeom prst="rect">
            <a:avLst/>
          </a:prstGeom>
          <a:noFill/>
        </p:spPr>
        <p:txBody>
          <a:bodyPr wrap="square" rtlCol="0">
            <a:spAutoFit/>
          </a:bodyPr>
          <a:lstStyle/>
          <a:p>
            <a:pPr>
              <a:lnSpc>
                <a:spcPct val="150000"/>
              </a:lnSpc>
              <a:spcAft>
                <a:spcPts val="600"/>
              </a:spcAft>
            </a:pPr>
            <a:r>
              <a:rPr lang="fr-FR" sz="1400" dirty="0">
                <a:solidFill>
                  <a:schemeClr val="bg2">
                    <a:lumMod val="50000"/>
                  </a:schemeClr>
                </a:solidFill>
              </a:rPr>
              <a:t>Active – Dynamique – sportive – bloggeuse Sport et </a:t>
            </a:r>
            <a:r>
              <a:rPr lang="fr-FR" sz="1400" dirty="0" err="1">
                <a:solidFill>
                  <a:schemeClr val="bg2">
                    <a:lumMod val="50000"/>
                  </a:schemeClr>
                </a:solidFill>
              </a:rPr>
              <a:t>Lifestyle</a:t>
            </a:r>
            <a:endParaRPr lang="fr-FR" sz="1400" dirty="0">
              <a:solidFill>
                <a:schemeClr val="bg2">
                  <a:lumMod val="50000"/>
                </a:schemeClr>
              </a:solidFill>
            </a:endParaRPr>
          </a:p>
        </p:txBody>
      </p:sp>
      <p:sp>
        <p:nvSpPr>
          <p:cNvPr id="49" name="ZoneTexte 48"/>
          <p:cNvSpPr txBox="1"/>
          <p:nvPr/>
        </p:nvSpPr>
        <p:spPr>
          <a:xfrm>
            <a:off x="9753891" y="1222045"/>
            <a:ext cx="1423042" cy="276999"/>
          </a:xfrm>
          <a:prstGeom prst="rect">
            <a:avLst/>
          </a:prstGeom>
          <a:noFill/>
        </p:spPr>
        <p:txBody>
          <a:bodyPr wrap="square" rtlCol="0">
            <a:spAutoFit/>
          </a:bodyPr>
          <a:lstStyle/>
          <a:p>
            <a:pPr>
              <a:spcAft>
                <a:spcPts val="600"/>
              </a:spcAft>
            </a:pPr>
            <a:r>
              <a:rPr lang="fr-FR" sz="1200" dirty="0">
                <a:solidFill>
                  <a:schemeClr val="bg2">
                    <a:lumMod val="50000"/>
                  </a:schemeClr>
                </a:solidFill>
              </a:rPr>
              <a:t>Tendance</a:t>
            </a:r>
          </a:p>
        </p:txBody>
      </p:sp>
      <p:sp>
        <p:nvSpPr>
          <p:cNvPr id="50" name="ZoneTexte 49"/>
          <p:cNvSpPr txBox="1"/>
          <p:nvPr/>
        </p:nvSpPr>
        <p:spPr>
          <a:xfrm>
            <a:off x="9753891" y="1814612"/>
            <a:ext cx="1537995" cy="276999"/>
          </a:xfrm>
          <a:prstGeom prst="rect">
            <a:avLst/>
          </a:prstGeom>
          <a:noFill/>
        </p:spPr>
        <p:txBody>
          <a:bodyPr wrap="square" rtlCol="0">
            <a:spAutoFit/>
          </a:bodyPr>
          <a:lstStyle/>
          <a:p>
            <a:pPr>
              <a:spcAft>
                <a:spcPts val="600"/>
              </a:spcAft>
            </a:pPr>
            <a:r>
              <a:rPr lang="fr-FR" sz="1200" dirty="0">
                <a:solidFill>
                  <a:schemeClr val="bg2">
                    <a:lumMod val="50000"/>
                  </a:schemeClr>
                </a:solidFill>
              </a:rPr>
              <a:t>Mère Active</a:t>
            </a:r>
          </a:p>
        </p:txBody>
      </p:sp>
      <p:sp>
        <p:nvSpPr>
          <p:cNvPr id="53" name="ZoneTexte 52"/>
          <p:cNvSpPr txBox="1"/>
          <p:nvPr/>
        </p:nvSpPr>
        <p:spPr>
          <a:xfrm>
            <a:off x="3184220" y="3186071"/>
            <a:ext cx="2978971" cy="1577355"/>
          </a:xfrm>
          <a:prstGeom prst="rect">
            <a:avLst/>
          </a:prstGeom>
          <a:noFill/>
        </p:spPr>
        <p:txBody>
          <a:bodyPr wrap="square" rtlCol="0">
            <a:spAutoFit/>
          </a:bodyPr>
          <a:lstStyle/>
          <a:p>
            <a:pPr marL="85725" indent="-85725">
              <a:spcAft>
                <a:spcPts val="300"/>
              </a:spcAft>
              <a:buFontTx/>
              <a:buChar char="-"/>
            </a:pPr>
            <a:r>
              <a:rPr lang="fr-FR" sz="1200" dirty="0">
                <a:solidFill>
                  <a:schemeClr val="bg2">
                    <a:lumMod val="50000"/>
                  </a:schemeClr>
                </a:solidFill>
              </a:rPr>
              <a:t>Instantanéité du service / rapidité</a:t>
            </a:r>
          </a:p>
          <a:p>
            <a:pPr marL="85725" indent="-85725">
              <a:spcAft>
                <a:spcPts val="300"/>
              </a:spcAft>
              <a:buFontTx/>
              <a:buChar char="-"/>
            </a:pPr>
            <a:r>
              <a:rPr lang="fr-FR" sz="1200" dirty="0">
                <a:solidFill>
                  <a:schemeClr val="bg2">
                    <a:lumMod val="50000"/>
                  </a:schemeClr>
                </a:solidFill>
              </a:rPr>
              <a:t>Garder la main / Autonomie</a:t>
            </a:r>
          </a:p>
          <a:p>
            <a:pPr marL="85725" indent="-85725">
              <a:spcAft>
                <a:spcPts val="300"/>
              </a:spcAft>
              <a:buFontTx/>
              <a:buChar char="-"/>
            </a:pPr>
            <a:r>
              <a:rPr lang="fr-FR" sz="1200" dirty="0">
                <a:solidFill>
                  <a:schemeClr val="bg2">
                    <a:lumMod val="50000"/>
                  </a:schemeClr>
                </a:solidFill>
              </a:rPr>
              <a:t>Gain de temps / Efficacité</a:t>
            </a:r>
          </a:p>
          <a:p>
            <a:pPr marL="85725" indent="-85725">
              <a:spcAft>
                <a:spcPts val="300"/>
              </a:spcAft>
              <a:buFontTx/>
              <a:buChar char="-"/>
            </a:pPr>
            <a:r>
              <a:rPr lang="fr-FR" sz="1200" dirty="0">
                <a:solidFill>
                  <a:schemeClr val="bg2">
                    <a:lumMod val="50000"/>
                  </a:schemeClr>
                </a:solidFill>
              </a:rPr>
              <a:t>Qualité du service</a:t>
            </a:r>
          </a:p>
          <a:p>
            <a:pPr marL="85725" indent="-85725">
              <a:spcAft>
                <a:spcPts val="300"/>
              </a:spcAft>
              <a:buFontTx/>
              <a:buChar char="-"/>
            </a:pPr>
            <a:r>
              <a:rPr lang="fr-FR" sz="1200" dirty="0">
                <a:solidFill>
                  <a:schemeClr val="bg2">
                    <a:lumMod val="50000"/>
                  </a:schemeClr>
                </a:solidFill>
              </a:rPr>
              <a:t>Orientation rapide des services (corner / physique)</a:t>
            </a:r>
          </a:p>
          <a:p>
            <a:pPr marL="85725" indent="-85725">
              <a:spcAft>
                <a:spcPts val="300"/>
              </a:spcAft>
              <a:buFontTx/>
              <a:buChar char="-"/>
            </a:pPr>
            <a:r>
              <a:rPr lang="fr-FR" sz="1200" dirty="0">
                <a:solidFill>
                  <a:schemeClr val="bg2">
                    <a:lumMod val="50000"/>
                  </a:schemeClr>
                </a:solidFill>
              </a:rPr>
              <a:t>Agrémenter les moments d’attente</a:t>
            </a:r>
          </a:p>
        </p:txBody>
      </p:sp>
      <p:sp>
        <p:nvSpPr>
          <p:cNvPr id="59" name="ZoneTexte 58"/>
          <p:cNvSpPr txBox="1"/>
          <p:nvPr/>
        </p:nvSpPr>
        <p:spPr>
          <a:xfrm>
            <a:off x="6472940" y="3186071"/>
            <a:ext cx="2777274" cy="1315745"/>
          </a:xfrm>
          <a:prstGeom prst="rect">
            <a:avLst/>
          </a:prstGeom>
          <a:noFill/>
        </p:spPr>
        <p:txBody>
          <a:bodyPr wrap="square" rtlCol="0">
            <a:spAutoFit/>
          </a:bodyPr>
          <a:lstStyle/>
          <a:p>
            <a:pPr marL="85725" indent="-85725">
              <a:spcAft>
                <a:spcPts val="300"/>
              </a:spcAft>
              <a:buFontTx/>
              <a:buChar char="-"/>
            </a:pPr>
            <a:r>
              <a:rPr lang="fr-FR" sz="1200" dirty="0">
                <a:solidFill>
                  <a:schemeClr val="bg2">
                    <a:lumMod val="50000"/>
                  </a:schemeClr>
                </a:solidFill>
              </a:rPr>
              <a:t>Perte de temps</a:t>
            </a:r>
          </a:p>
          <a:p>
            <a:pPr marL="85725" indent="-85725">
              <a:spcAft>
                <a:spcPts val="300"/>
              </a:spcAft>
              <a:buFontTx/>
              <a:buChar char="-"/>
            </a:pPr>
            <a:r>
              <a:rPr lang="fr-FR" sz="1200" dirty="0">
                <a:solidFill>
                  <a:schemeClr val="bg2">
                    <a:lumMod val="50000"/>
                  </a:schemeClr>
                </a:solidFill>
              </a:rPr>
              <a:t>Non compréhension / pas de guide/ mauvaise orientation client</a:t>
            </a:r>
          </a:p>
          <a:p>
            <a:pPr marL="85725" indent="-85725">
              <a:spcAft>
                <a:spcPts val="300"/>
              </a:spcAft>
              <a:buFontTx/>
              <a:buChar char="-"/>
            </a:pPr>
            <a:r>
              <a:rPr lang="fr-FR" sz="1200" dirty="0">
                <a:solidFill>
                  <a:schemeClr val="bg2">
                    <a:lumMod val="50000"/>
                  </a:schemeClr>
                </a:solidFill>
              </a:rPr>
              <a:t>Incompréhension de mes besoins</a:t>
            </a:r>
          </a:p>
          <a:p>
            <a:pPr marL="85725" indent="-85725">
              <a:spcAft>
                <a:spcPts val="300"/>
              </a:spcAft>
              <a:buFontTx/>
              <a:buChar char="-"/>
            </a:pPr>
            <a:r>
              <a:rPr lang="fr-FR" sz="1200" dirty="0">
                <a:solidFill>
                  <a:schemeClr val="bg2">
                    <a:lumMod val="50000"/>
                  </a:schemeClr>
                </a:solidFill>
              </a:rPr>
              <a:t>Sécurité / confidentialité / traitement des données perso</a:t>
            </a:r>
          </a:p>
        </p:txBody>
      </p:sp>
      <p:sp>
        <p:nvSpPr>
          <p:cNvPr id="63" name="ZoneTexte 62"/>
          <p:cNvSpPr txBox="1"/>
          <p:nvPr/>
        </p:nvSpPr>
        <p:spPr>
          <a:xfrm>
            <a:off x="5427138" y="5282940"/>
            <a:ext cx="3895152" cy="738664"/>
          </a:xfrm>
          <a:prstGeom prst="rect">
            <a:avLst/>
          </a:prstGeom>
          <a:noFill/>
        </p:spPr>
        <p:txBody>
          <a:bodyPr wrap="square" rtlCol="0">
            <a:spAutoFit/>
          </a:bodyPr>
          <a:lstStyle/>
          <a:p>
            <a:pPr>
              <a:spcAft>
                <a:spcPts val="600"/>
              </a:spcAft>
            </a:pPr>
            <a:r>
              <a:rPr lang="fr-FR" sz="1400" dirty="0">
                <a:solidFill>
                  <a:schemeClr val="bg2">
                    <a:lumMod val="50000"/>
                  </a:schemeClr>
                </a:solidFill>
              </a:rPr>
              <a:t>Se lasse rapidement – Maman Gâteuse – </a:t>
            </a:r>
            <a:r>
              <a:rPr lang="fr-FR" sz="1400" dirty="0" err="1">
                <a:solidFill>
                  <a:schemeClr val="bg2">
                    <a:lumMod val="50000"/>
                  </a:schemeClr>
                </a:solidFill>
              </a:rPr>
              <a:t>Personal</a:t>
            </a:r>
            <a:r>
              <a:rPr lang="fr-FR" sz="1400" dirty="0">
                <a:solidFill>
                  <a:schemeClr val="bg2">
                    <a:lumMod val="50000"/>
                  </a:schemeClr>
                </a:solidFill>
              </a:rPr>
              <a:t> </a:t>
            </a:r>
            <a:r>
              <a:rPr lang="fr-FR" sz="1400" dirty="0" err="1">
                <a:solidFill>
                  <a:schemeClr val="bg2">
                    <a:lumMod val="50000"/>
                  </a:schemeClr>
                </a:solidFill>
              </a:rPr>
              <a:t>project</a:t>
            </a:r>
            <a:r>
              <a:rPr lang="fr-FR" sz="1400" dirty="0">
                <a:solidFill>
                  <a:schemeClr val="bg2">
                    <a:lumMod val="50000"/>
                  </a:schemeClr>
                </a:solidFill>
              </a:rPr>
              <a:t> (Sport/Yoga/</a:t>
            </a:r>
            <a:r>
              <a:rPr lang="fr-FR" sz="1400" dirty="0" err="1">
                <a:solidFill>
                  <a:schemeClr val="bg2">
                    <a:lumMod val="50000"/>
                  </a:schemeClr>
                </a:solidFill>
              </a:rPr>
              <a:t>Detox</a:t>
            </a:r>
            <a:r>
              <a:rPr lang="fr-FR" sz="1400" dirty="0">
                <a:solidFill>
                  <a:schemeClr val="bg2">
                    <a:lumMod val="50000"/>
                  </a:schemeClr>
                </a:solidFill>
              </a:rPr>
              <a:t>) – Voyageuse dans l’âme – Sorties entre copines</a:t>
            </a:r>
          </a:p>
        </p:txBody>
      </p:sp>
      <p:sp>
        <p:nvSpPr>
          <p:cNvPr id="72" name="ZoneTexte 71"/>
          <p:cNvSpPr txBox="1"/>
          <p:nvPr/>
        </p:nvSpPr>
        <p:spPr>
          <a:xfrm>
            <a:off x="9753891" y="2405791"/>
            <a:ext cx="1253473" cy="276999"/>
          </a:xfrm>
          <a:prstGeom prst="rect">
            <a:avLst/>
          </a:prstGeom>
          <a:noFill/>
        </p:spPr>
        <p:txBody>
          <a:bodyPr wrap="square" rtlCol="0">
            <a:spAutoFit/>
          </a:bodyPr>
          <a:lstStyle/>
          <a:p>
            <a:pPr>
              <a:spcAft>
                <a:spcPts val="600"/>
              </a:spcAft>
            </a:pPr>
            <a:r>
              <a:rPr lang="fr-FR" sz="1200" dirty="0">
                <a:solidFill>
                  <a:schemeClr val="bg2">
                    <a:lumMod val="50000"/>
                  </a:schemeClr>
                </a:solidFill>
              </a:rPr>
              <a:t>Geek</a:t>
            </a:r>
          </a:p>
        </p:txBody>
      </p:sp>
      <p:sp>
        <p:nvSpPr>
          <p:cNvPr id="75" name="ZoneTexte 74"/>
          <p:cNvSpPr txBox="1"/>
          <p:nvPr/>
        </p:nvSpPr>
        <p:spPr>
          <a:xfrm>
            <a:off x="1327902" y="5286007"/>
            <a:ext cx="3726696" cy="523220"/>
          </a:xfrm>
          <a:prstGeom prst="rect">
            <a:avLst/>
          </a:prstGeom>
          <a:noFill/>
        </p:spPr>
        <p:txBody>
          <a:bodyPr wrap="square" rtlCol="0">
            <a:spAutoFit/>
          </a:bodyPr>
          <a:lstStyle/>
          <a:p>
            <a:pPr>
              <a:spcAft>
                <a:spcPts val="600"/>
              </a:spcAft>
            </a:pPr>
            <a:r>
              <a:rPr lang="fr-FR" sz="1400" dirty="0">
                <a:solidFill>
                  <a:schemeClr val="bg2">
                    <a:lumMod val="50000"/>
                  </a:schemeClr>
                </a:solidFill>
              </a:rPr>
              <a:t>Réseaux sociaux – Apple (</a:t>
            </a:r>
            <a:r>
              <a:rPr lang="fr-FR" sz="1400" dirty="0" err="1">
                <a:solidFill>
                  <a:schemeClr val="bg2">
                    <a:lumMod val="50000"/>
                  </a:schemeClr>
                </a:solidFill>
              </a:rPr>
              <a:t>iphone</a:t>
            </a:r>
            <a:r>
              <a:rPr lang="fr-FR" sz="1400" dirty="0">
                <a:solidFill>
                  <a:schemeClr val="bg2">
                    <a:lumMod val="50000"/>
                  </a:schemeClr>
                </a:solidFill>
              </a:rPr>
              <a:t> X) – </a:t>
            </a:r>
            <a:r>
              <a:rPr lang="fr-FR" sz="1400" dirty="0" err="1">
                <a:solidFill>
                  <a:schemeClr val="bg2">
                    <a:lumMod val="50000"/>
                  </a:schemeClr>
                </a:solidFill>
              </a:rPr>
              <a:t>Macbook</a:t>
            </a:r>
            <a:r>
              <a:rPr lang="fr-FR" sz="1400" dirty="0">
                <a:solidFill>
                  <a:schemeClr val="bg2">
                    <a:lumMod val="50000"/>
                  </a:schemeClr>
                </a:solidFill>
              </a:rPr>
              <a:t> air – Internet </a:t>
            </a:r>
            <a:r>
              <a:rPr lang="fr-FR" sz="1400" dirty="0" err="1">
                <a:solidFill>
                  <a:schemeClr val="bg2">
                    <a:lumMod val="50000"/>
                  </a:schemeClr>
                </a:solidFill>
              </a:rPr>
              <a:t>Addict</a:t>
            </a:r>
            <a:r>
              <a:rPr lang="fr-FR" sz="1400" dirty="0">
                <a:solidFill>
                  <a:schemeClr val="bg2">
                    <a:lumMod val="50000"/>
                  </a:schemeClr>
                </a:solidFill>
              </a:rPr>
              <a:t> – Apple Watch</a:t>
            </a:r>
          </a:p>
        </p:txBody>
      </p:sp>
      <p:sp>
        <p:nvSpPr>
          <p:cNvPr id="78" name="ZoneTexte 77"/>
          <p:cNvSpPr txBox="1"/>
          <p:nvPr/>
        </p:nvSpPr>
        <p:spPr>
          <a:xfrm>
            <a:off x="9594377" y="3323726"/>
            <a:ext cx="1537995" cy="2277547"/>
          </a:xfrm>
          <a:prstGeom prst="rect">
            <a:avLst/>
          </a:prstGeom>
          <a:noFill/>
        </p:spPr>
        <p:txBody>
          <a:bodyPr wrap="square" rtlCol="0">
            <a:spAutoFit/>
          </a:bodyPr>
          <a:lstStyle/>
          <a:p>
            <a:pPr>
              <a:spcAft>
                <a:spcPts val="600"/>
              </a:spcAft>
            </a:pPr>
            <a:r>
              <a:rPr lang="fr-FR" sz="1400" dirty="0">
                <a:solidFill>
                  <a:schemeClr val="bg2">
                    <a:lumMod val="50000"/>
                  </a:schemeClr>
                </a:solidFill>
              </a:rPr>
              <a:t>Apple</a:t>
            </a:r>
          </a:p>
          <a:p>
            <a:pPr>
              <a:spcAft>
                <a:spcPts val="600"/>
              </a:spcAft>
            </a:pPr>
            <a:r>
              <a:rPr lang="fr-FR" sz="1400" dirty="0" err="1">
                <a:solidFill>
                  <a:schemeClr val="bg2">
                    <a:lumMod val="50000"/>
                  </a:schemeClr>
                </a:solidFill>
              </a:rPr>
              <a:t>Fitbit</a:t>
            </a:r>
            <a:endParaRPr lang="fr-FR" sz="1400" dirty="0">
              <a:solidFill>
                <a:schemeClr val="bg2">
                  <a:lumMod val="50000"/>
                </a:schemeClr>
              </a:solidFill>
            </a:endParaRPr>
          </a:p>
          <a:p>
            <a:pPr>
              <a:spcAft>
                <a:spcPts val="600"/>
              </a:spcAft>
            </a:pPr>
            <a:r>
              <a:rPr lang="fr-FR" sz="1400" dirty="0">
                <a:solidFill>
                  <a:schemeClr val="bg2">
                    <a:lumMod val="50000"/>
                  </a:schemeClr>
                </a:solidFill>
              </a:rPr>
              <a:t>Adidas</a:t>
            </a:r>
          </a:p>
          <a:p>
            <a:pPr>
              <a:spcAft>
                <a:spcPts val="600"/>
              </a:spcAft>
            </a:pPr>
            <a:r>
              <a:rPr lang="fr-FR" sz="1400" dirty="0">
                <a:solidFill>
                  <a:schemeClr val="bg2">
                    <a:lumMod val="50000"/>
                  </a:schemeClr>
                </a:solidFill>
              </a:rPr>
              <a:t>Green </a:t>
            </a:r>
            <a:r>
              <a:rPr lang="fr-FR" sz="1400" dirty="0" err="1">
                <a:solidFill>
                  <a:schemeClr val="bg2">
                    <a:lumMod val="50000"/>
                  </a:schemeClr>
                </a:solidFill>
              </a:rPr>
              <a:t>Salad</a:t>
            </a:r>
            <a:r>
              <a:rPr lang="fr-FR" sz="1400" dirty="0">
                <a:solidFill>
                  <a:schemeClr val="bg2">
                    <a:lumMod val="50000"/>
                  </a:schemeClr>
                </a:solidFill>
              </a:rPr>
              <a:t> Bar</a:t>
            </a:r>
          </a:p>
          <a:p>
            <a:pPr>
              <a:spcAft>
                <a:spcPts val="600"/>
              </a:spcAft>
            </a:pPr>
            <a:r>
              <a:rPr lang="fr-FR" sz="1400" dirty="0">
                <a:solidFill>
                  <a:schemeClr val="bg2">
                    <a:lumMod val="50000"/>
                  </a:schemeClr>
                </a:solidFill>
              </a:rPr>
              <a:t>Green </a:t>
            </a:r>
            <a:r>
              <a:rPr lang="fr-FR" sz="1400" dirty="0" err="1">
                <a:solidFill>
                  <a:schemeClr val="bg2">
                    <a:lumMod val="50000"/>
                  </a:schemeClr>
                </a:solidFill>
              </a:rPr>
              <a:t>Detox</a:t>
            </a:r>
            <a:r>
              <a:rPr lang="fr-FR" sz="1400" dirty="0">
                <a:solidFill>
                  <a:schemeClr val="bg2">
                    <a:lumMod val="50000"/>
                  </a:schemeClr>
                </a:solidFill>
              </a:rPr>
              <a:t> Juice</a:t>
            </a:r>
          </a:p>
          <a:p>
            <a:pPr>
              <a:spcAft>
                <a:spcPts val="600"/>
              </a:spcAft>
            </a:pPr>
            <a:r>
              <a:rPr lang="fr-FR" sz="1400" dirty="0">
                <a:solidFill>
                  <a:schemeClr val="bg2">
                    <a:lumMod val="50000"/>
                  </a:schemeClr>
                </a:solidFill>
              </a:rPr>
              <a:t>Starbucks</a:t>
            </a:r>
          </a:p>
          <a:p>
            <a:pPr>
              <a:spcAft>
                <a:spcPts val="600"/>
              </a:spcAft>
            </a:pPr>
            <a:r>
              <a:rPr lang="fr-FR" sz="1400" dirty="0">
                <a:solidFill>
                  <a:schemeClr val="bg2">
                    <a:lumMod val="50000"/>
                  </a:schemeClr>
                </a:solidFill>
              </a:rPr>
              <a:t>Mini Cooper</a:t>
            </a:r>
          </a:p>
        </p:txBody>
      </p:sp>
      <p:sp>
        <p:nvSpPr>
          <p:cNvPr id="52" name="ZoneTexte 51"/>
          <p:cNvSpPr txBox="1"/>
          <p:nvPr/>
        </p:nvSpPr>
        <p:spPr>
          <a:xfrm>
            <a:off x="1327903" y="3280821"/>
            <a:ext cx="1695422" cy="1400383"/>
          </a:xfrm>
          <a:prstGeom prst="rect">
            <a:avLst/>
          </a:prstGeom>
          <a:noFill/>
        </p:spPr>
        <p:txBody>
          <a:bodyPr wrap="square" rtlCol="0">
            <a:spAutoFit/>
          </a:bodyPr>
          <a:lstStyle/>
          <a:p>
            <a:pPr>
              <a:spcAft>
                <a:spcPts val="600"/>
              </a:spcAft>
            </a:pPr>
            <a:r>
              <a:rPr lang="fr-FR" sz="1600" dirty="0">
                <a:solidFill>
                  <a:schemeClr val="bg2">
                    <a:lumMod val="50000"/>
                  </a:schemeClr>
                </a:solidFill>
              </a:rPr>
              <a:t>« Time </a:t>
            </a:r>
            <a:r>
              <a:rPr lang="fr-FR" sz="1600" dirty="0" err="1">
                <a:solidFill>
                  <a:schemeClr val="bg2">
                    <a:lumMod val="50000"/>
                  </a:schemeClr>
                </a:solidFill>
              </a:rPr>
              <a:t>is</a:t>
            </a:r>
            <a:r>
              <a:rPr lang="fr-FR" sz="1600" dirty="0">
                <a:solidFill>
                  <a:schemeClr val="bg2">
                    <a:lumMod val="50000"/>
                  </a:schemeClr>
                </a:solidFill>
              </a:rPr>
              <a:t> Money»</a:t>
            </a:r>
          </a:p>
          <a:p>
            <a:pPr>
              <a:spcAft>
                <a:spcPts val="600"/>
              </a:spcAft>
            </a:pPr>
            <a:r>
              <a:rPr lang="fr-FR" sz="1600" dirty="0">
                <a:solidFill>
                  <a:schemeClr val="bg2">
                    <a:lumMod val="50000"/>
                  </a:schemeClr>
                </a:solidFill>
              </a:rPr>
              <a:t>« Jamais mieux servi que par soi-même »</a:t>
            </a:r>
          </a:p>
        </p:txBody>
      </p:sp>
      <p:pic>
        <p:nvPicPr>
          <p:cNvPr id="55" name="Picture 14" descr="Résultat de recherche d'images pour &quot;instagram png&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5986" y="6073041"/>
            <a:ext cx="327608" cy="32760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Résultat de recherche d'images pour &quot;linkedin png&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0835" y="6073313"/>
            <a:ext cx="343875" cy="34387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2" descr="Résultat de recherche d'images pour &quot;facebook png&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616" y="6081446"/>
            <a:ext cx="327608" cy="32760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ésultat de recherche d'images pour &quot;logo twitter noir et blanc&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4987" y="6069445"/>
            <a:ext cx="351896" cy="3518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FB1F66E-34A6-4A9F-A9A2-C1B76072D23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3834" y="363389"/>
            <a:ext cx="1840962" cy="2602523"/>
          </a:xfrm>
          <a:prstGeom prst="rect">
            <a:avLst/>
          </a:prstGeom>
        </p:spPr>
      </p:pic>
    </p:spTree>
    <p:extLst>
      <p:ext uri="{BB962C8B-B14F-4D97-AF65-F5344CB8AC3E}">
        <p14:creationId xmlns:p14="http://schemas.microsoft.com/office/powerpoint/2010/main" val="7827774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69240" y="188914"/>
            <a:ext cx="10479616" cy="561975"/>
          </a:xfrm>
        </p:spPr>
        <p:txBody>
          <a:bodyPr>
            <a:normAutofit fontScale="90000"/>
          </a:bodyPr>
          <a:lstStyle/>
          <a:p>
            <a:pPr algn="r"/>
            <a:r>
              <a:rPr lang="fr-FR" dirty="0"/>
              <a:t>Fiche persona</a:t>
            </a:r>
          </a:p>
        </p:txBody>
      </p:sp>
      <p:sp>
        <p:nvSpPr>
          <p:cNvPr id="4" name="Espace réservé du numéro de diapositive 3"/>
          <p:cNvSpPr>
            <a:spLocks noGrp="1"/>
          </p:cNvSpPr>
          <p:nvPr>
            <p:ph type="sldNum" sz="quarter" idx="4294967295"/>
          </p:nvPr>
        </p:nvSpPr>
        <p:spPr>
          <a:xfrm>
            <a:off x="11752444" y="6396844"/>
            <a:ext cx="315911" cy="315911"/>
          </a:xfrm>
        </p:spPr>
        <p:txBody>
          <a:bodyPr/>
          <a:lstStyle/>
          <a:p>
            <a:pPr>
              <a:defRPr/>
            </a:pPr>
            <a:fld id="{0CF0C1BB-6E00-4BAA-B7F5-AD2746EEB444}" type="slidenum">
              <a:rPr lang="fr-FR" sz="1400" smtClean="0">
                <a:latin typeface="Open Sans" panose="020B0606030504020204"/>
              </a:rPr>
              <a:pPr>
                <a:defRPr/>
              </a:pPr>
              <a:t>5</a:t>
            </a:fld>
            <a:endParaRPr lang="fr-FR" sz="1400" dirty="0">
              <a:latin typeface="Open Sans" panose="020B0606030504020204"/>
            </a:endParaRPr>
          </a:p>
        </p:txBody>
      </p:sp>
      <p:sp>
        <p:nvSpPr>
          <p:cNvPr id="5" name="ZoneTexte 4"/>
          <p:cNvSpPr txBox="1"/>
          <p:nvPr/>
        </p:nvSpPr>
        <p:spPr>
          <a:xfrm>
            <a:off x="2501073" y="1159933"/>
            <a:ext cx="2553527" cy="1608667"/>
          </a:xfrm>
          <a:prstGeom prst="rect">
            <a:avLst/>
          </a:prstGeom>
          <a:noFill/>
          <a:ln>
            <a:solidFill>
              <a:schemeClr val="tx1"/>
            </a:solidFill>
            <a:prstDash val="dash"/>
          </a:ln>
        </p:spPr>
        <p:txBody>
          <a:bodyPr wrap="square" rtlCol="0">
            <a:spAutoFit/>
          </a:bodyPr>
          <a:lstStyle/>
          <a:p>
            <a:endParaRPr lang="fr-FR" dirty="0"/>
          </a:p>
        </p:txBody>
      </p:sp>
      <p:sp>
        <p:nvSpPr>
          <p:cNvPr id="6" name="ZoneTexte 5"/>
          <p:cNvSpPr txBox="1"/>
          <p:nvPr/>
        </p:nvSpPr>
        <p:spPr>
          <a:xfrm>
            <a:off x="5444414" y="1159933"/>
            <a:ext cx="3810000" cy="1608667"/>
          </a:xfrm>
          <a:prstGeom prst="rect">
            <a:avLst/>
          </a:prstGeom>
          <a:noFill/>
          <a:ln>
            <a:solidFill>
              <a:schemeClr val="tx1"/>
            </a:solidFill>
            <a:prstDash val="dash"/>
          </a:ln>
        </p:spPr>
        <p:txBody>
          <a:bodyPr wrap="square" rtlCol="0">
            <a:spAutoFit/>
          </a:bodyPr>
          <a:lstStyle/>
          <a:p>
            <a:endParaRPr lang="fr-FR" dirty="0"/>
          </a:p>
        </p:txBody>
      </p:sp>
      <p:sp>
        <p:nvSpPr>
          <p:cNvPr id="7" name="ZoneTexte 6"/>
          <p:cNvSpPr txBox="1"/>
          <p:nvPr/>
        </p:nvSpPr>
        <p:spPr>
          <a:xfrm>
            <a:off x="1244600" y="3115732"/>
            <a:ext cx="1681828" cy="1608667"/>
          </a:xfrm>
          <a:prstGeom prst="rect">
            <a:avLst/>
          </a:prstGeom>
          <a:noFill/>
          <a:ln>
            <a:solidFill>
              <a:schemeClr val="tx1"/>
            </a:solidFill>
            <a:prstDash val="dash"/>
          </a:ln>
        </p:spPr>
        <p:txBody>
          <a:bodyPr wrap="square" rtlCol="0">
            <a:spAutoFit/>
          </a:bodyPr>
          <a:lstStyle/>
          <a:p>
            <a:endParaRPr lang="fr-FR" dirty="0"/>
          </a:p>
        </p:txBody>
      </p:sp>
      <p:sp>
        <p:nvSpPr>
          <p:cNvPr id="8" name="ZoneTexte 7"/>
          <p:cNvSpPr txBox="1"/>
          <p:nvPr/>
        </p:nvSpPr>
        <p:spPr>
          <a:xfrm>
            <a:off x="3192780" y="3115733"/>
            <a:ext cx="2967068" cy="1608667"/>
          </a:xfrm>
          <a:prstGeom prst="rect">
            <a:avLst/>
          </a:prstGeom>
          <a:noFill/>
          <a:ln>
            <a:solidFill>
              <a:schemeClr val="tx1"/>
            </a:solidFill>
            <a:prstDash val="dash"/>
          </a:ln>
        </p:spPr>
        <p:txBody>
          <a:bodyPr wrap="square" rtlCol="0">
            <a:spAutoFit/>
          </a:bodyPr>
          <a:lstStyle/>
          <a:p>
            <a:endParaRPr lang="fr-FR" dirty="0"/>
          </a:p>
        </p:txBody>
      </p:sp>
      <p:sp>
        <p:nvSpPr>
          <p:cNvPr id="9" name="ZoneTexte 8"/>
          <p:cNvSpPr txBox="1"/>
          <p:nvPr/>
        </p:nvSpPr>
        <p:spPr>
          <a:xfrm>
            <a:off x="6426200" y="3115733"/>
            <a:ext cx="2828214" cy="1608667"/>
          </a:xfrm>
          <a:prstGeom prst="rect">
            <a:avLst/>
          </a:prstGeom>
          <a:noFill/>
          <a:ln>
            <a:solidFill>
              <a:schemeClr val="tx1"/>
            </a:solidFill>
            <a:prstDash val="dash"/>
          </a:ln>
        </p:spPr>
        <p:txBody>
          <a:bodyPr wrap="square" rtlCol="0">
            <a:spAutoFit/>
          </a:bodyPr>
          <a:lstStyle/>
          <a:p>
            <a:endParaRPr lang="fr-FR" dirty="0"/>
          </a:p>
        </p:txBody>
      </p:sp>
      <p:sp>
        <p:nvSpPr>
          <p:cNvPr id="10" name="ZoneTexte 9"/>
          <p:cNvSpPr txBox="1"/>
          <p:nvPr/>
        </p:nvSpPr>
        <p:spPr>
          <a:xfrm>
            <a:off x="9644230" y="1159933"/>
            <a:ext cx="1363134" cy="432000"/>
          </a:xfrm>
          <a:prstGeom prst="rect">
            <a:avLst/>
          </a:prstGeom>
          <a:noFill/>
          <a:ln>
            <a:solidFill>
              <a:schemeClr val="tx1"/>
            </a:solidFill>
            <a:prstDash val="dash"/>
          </a:ln>
        </p:spPr>
        <p:txBody>
          <a:bodyPr wrap="square" rtlCol="0">
            <a:spAutoFit/>
          </a:bodyPr>
          <a:lstStyle/>
          <a:p>
            <a:endParaRPr lang="fr-FR" dirty="0"/>
          </a:p>
        </p:txBody>
      </p:sp>
      <p:sp>
        <p:nvSpPr>
          <p:cNvPr id="11" name="ZoneTexte 10"/>
          <p:cNvSpPr txBox="1"/>
          <p:nvPr/>
        </p:nvSpPr>
        <p:spPr>
          <a:xfrm>
            <a:off x="9644230" y="1752500"/>
            <a:ext cx="1363134" cy="432000"/>
          </a:xfrm>
          <a:prstGeom prst="rect">
            <a:avLst/>
          </a:prstGeom>
          <a:noFill/>
          <a:ln>
            <a:solidFill>
              <a:schemeClr val="tx1"/>
            </a:solidFill>
            <a:prstDash val="dash"/>
          </a:ln>
        </p:spPr>
        <p:txBody>
          <a:bodyPr wrap="square" rtlCol="0">
            <a:spAutoFit/>
          </a:bodyPr>
          <a:lstStyle/>
          <a:p>
            <a:endParaRPr lang="fr-FR" dirty="0"/>
          </a:p>
        </p:txBody>
      </p:sp>
      <p:sp>
        <p:nvSpPr>
          <p:cNvPr id="12" name="ZoneTexte 11"/>
          <p:cNvSpPr txBox="1"/>
          <p:nvPr/>
        </p:nvSpPr>
        <p:spPr>
          <a:xfrm>
            <a:off x="9644230" y="2345067"/>
            <a:ext cx="1363134" cy="432000"/>
          </a:xfrm>
          <a:prstGeom prst="rect">
            <a:avLst/>
          </a:prstGeom>
          <a:noFill/>
          <a:ln>
            <a:solidFill>
              <a:schemeClr val="tx1"/>
            </a:solidFill>
            <a:prstDash val="dash"/>
          </a:ln>
        </p:spPr>
        <p:txBody>
          <a:bodyPr wrap="square" rtlCol="0">
            <a:spAutoFit/>
          </a:bodyPr>
          <a:lstStyle/>
          <a:p>
            <a:endParaRPr lang="fr-FR" dirty="0"/>
          </a:p>
        </p:txBody>
      </p:sp>
      <p:sp>
        <p:nvSpPr>
          <p:cNvPr id="13" name="ZoneTexte 12"/>
          <p:cNvSpPr txBox="1"/>
          <p:nvPr/>
        </p:nvSpPr>
        <p:spPr>
          <a:xfrm>
            <a:off x="1244600" y="5063066"/>
            <a:ext cx="3810000" cy="1608667"/>
          </a:xfrm>
          <a:prstGeom prst="rect">
            <a:avLst/>
          </a:prstGeom>
          <a:noFill/>
          <a:ln>
            <a:solidFill>
              <a:schemeClr val="tx1"/>
            </a:solidFill>
            <a:prstDash val="dash"/>
          </a:ln>
        </p:spPr>
        <p:txBody>
          <a:bodyPr wrap="square" rtlCol="0">
            <a:spAutoFit/>
          </a:bodyPr>
          <a:lstStyle/>
          <a:p>
            <a:endParaRPr lang="fr-FR" dirty="0"/>
          </a:p>
        </p:txBody>
      </p:sp>
      <p:sp>
        <p:nvSpPr>
          <p:cNvPr id="14" name="ZoneTexte 13"/>
          <p:cNvSpPr txBox="1"/>
          <p:nvPr/>
        </p:nvSpPr>
        <p:spPr>
          <a:xfrm>
            <a:off x="5461690" y="4930576"/>
            <a:ext cx="3810000" cy="1608667"/>
          </a:xfrm>
          <a:prstGeom prst="rect">
            <a:avLst/>
          </a:prstGeom>
          <a:noFill/>
          <a:ln>
            <a:solidFill>
              <a:schemeClr val="tx1"/>
            </a:solidFill>
            <a:prstDash val="dash"/>
          </a:ln>
        </p:spPr>
        <p:txBody>
          <a:bodyPr wrap="square" rtlCol="0">
            <a:spAutoFit/>
          </a:bodyPr>
          <a:lstStyle/>
          <a:p>
            <a:endParaRPr lang="fr-FR" dirty="0"/>
          </a:p>
        </p:txBody>
      </p:sp>
      <p:sp>
        <p:nvSpPr>
          <p:cNvPr id="15" name="ZoneTexte 14"/>
          <p:cNvSpPr txBox="1"/>
          <p:nvPr/>
        </p:nvSpPr>
        <p:spPr>
          <a:xfrm>
            <a:off x="9644230" y="3115732"/>
            <a:ext cx="1363134" cy="3564000"/>
          </a:xfrm>
          <a:prstGeom prst="rect">
            <a:avLst/>
          </a:prstGeom>
          <a:noFill/>
          <a:ln>
            <a:solidFill>
              <a:schemeClr val="tx1"/>
            </a:solidFill>
            <a:prstDash val="dash"/>
          </a:ln>
        </p:spPr>
        <p:txBody>
          <a:bodyPr wrap="square" rtlCol="0">
            <a:spAutoFit/>
          </a:bodyPr>
          <a:lstStyle/>
          <a:p>
            <a:endParaRPr lang="fr-FR" dirty="0"/>
          </a:p>
        </p:txBody>
      </p:sp>
      <p:sp>
        <p:nvSpPr>
          <p:cNvPr id="17" name="ZoneTexte 16"/>
          <p:cNvSpPr txBox="1"/>
          <p:nvPr/>
        </p:nvSpPr>
        <p:spPr>
          <a:xfrm>
            <a:off x="2744987" y="987967"/>
            <a:ext cx="936573" cy="369332"/>
          </a:xfrm>
          <a:prstGeom prst="rect">
            <a:avLst/>
          </a:prstGeom>
          <a:solidFill>
            <a:schemeClr val="bg1"/>
          </a:solidFill>
        </p:spPr>
        <p:txBody>
          <a:bodyPr wrap="square" rtlCol="0">
            <a:spAutoFit/>
          </a:bodyPr>
          <a:lstStyle/>
          <a:p>
            <a:r>
              <a:rPr lang="fr-FR" dirty="0">
                <a:solidFill>
                  <a:srgbClr val="C00000"/>
                </a:solidFill>
              </a:rPr>
              <a:t>Identité</a:t>
            </a:r>
          </a:p>
        </p:txBody>
      </p:sp>
      <p:sp>
        <p:nvSpPr>
          <p:cNvPr id="18" name="ZoneTexte 17"/>
          <p:cNvSpPr txBox="1"/>
          <p:nvPr/>
        </p:nvSpPr>
        <p:spPr>
          <a:xfrm>
            <a:off x="5556095" y="975267"/>
            <a:ext cx="1462771" cy="369332"/>
          </a:xfrm>
          <a:prstGeom prst="rect">
            <a:avLst/>
          </a:prstGeom>
          <a:solidFill>
            <a:schemeClr val="bg1"/>
          </a:solidFill>
        </p:spPr>
        <p:txBody>
          <a:bodyPr wrap="square" rtlCol="0">
            <a:spAutoFit/>
          </a:bodyPr>
          <a:lstStyle/>
          <a:p>
            <a:r>
              <a:rPr lang="fr-FR" dirty="0">
                <a:solidFill>
                  <a:srgbClr val="C00000"/>
                </a:solidFill>
              </a:rPr>
              <a:t>Personnalité </a:t>
            </a:r>
          </a:p>
        </p:txBody>
      </p:sp>
      <p:sp>
        <p:nvSpPr>
          <p:cNvPr id="19" name="ZoneTexte 18"/>
          <p:cNvSpPr txBox="1"/>
          <p:nvPr/>
        </p:nvSpPr>
        <p:spPr>
          <a:xfrm>
            <a:off x="1342752" y="2931066"/>
            <a:ext cx="973728" cy="369332"/>
          </a:xfrm>
          <a:prstGeom prst="rect">
            <a:avLst/>
          </a:prstGeom>
          <a:solidFill>
            <a:schemeClr val="bg1"/>
          </a:solidFill>
        </p:spPr>
        <p:txBody>
          <a:bodyPr wrap="square" rtlCol="0">
            <a:spAutoFit/>
          </a:bodyPr>
          <a:lstStyle/>
          <a:p>
            <a:r>
              <a:rPr lang="fr-FR" dirty="0">
                <a:solidFill>
                  <a:srgbClr val="C00000"/>
                </a:solidFill>
              </a:rPr>
              <a:t>Citation</a:t>
            </a:r>
          </a:p>
        </p:txBody>
      </p:sp>
      <p:sp>
        <p:nvSpPr>
          <p:cNvPr id="20" name="ZoneTexte 19"/>
          <p:cNvSpPr txBox="1"/>
          <p:nvPr/>
        </p:nvSpPr>
        <p:spPr>
          <a:xfrm>
            <a:off x="9521901" y="1237191"/>
            <a:ext cx="316366" cy="277485"/>
          </a:xfrm>
          <a:prstGeom prst="rect">
            <a:avLst/>
          </a:prstGeom>
          <a:solidFill>
            <a:schemeClr val="bg1"/>
          </a:solidFill>
        </p:spPr>
        <p:txBody>
          <a:bodyPr wrap="square" rtlCol="0" anchor="ctr">
            <a:spAutoFit/>
          </a:bodyPr>
          <a:lstStyle/>
          <a:p>
            <a:r>
              <a:rPr lang="fr-FR" dirty="0">
                <a:solidFill>
                  <a:srgbClr val="C00000"/>
                </a:solidFill>
              </a:rPr>
              <a:t>#</a:t>
            </a:r>
          </a:p>
        </p:txBody>
      </p:sp>
      <p:sp>
        <p:nvSpPr>
          <p:cNvPr id="21" name="ZoneTexte 20"/>
          <p:cNvSpPr txBox="1"/>
          <p:nvPr/>
        </p:nvSpPr>
        <p:spPr>
          <a:xfrm>
            <a:off x="9521901" y="1829758"/>
            <a:ext cx="316366" cy="277485"/>
          </a:xfrm>
          <a:prstGeom prst="rect">
            <a:avLst/>
          </a:prstGeom>
          <a:solidFill>
            <a:schemeClr val="bg1"/>
          </a:solidFill>
        </p:spPr>
        <p:txBody>
          <a:bodyPr wrap="square" rtlCol="0" anchor="ctr">
            <a:spAutoFit/>
          </a:bodyPr>
          <a:lstStyle/>
          <a:p>
            <a:r>
              <a:rPr lang="fr-FR" dirty="0">
                <a:solidFill>
                  <a:srgbClr val="C00000"/>
                </a:solidFill>
              </a:rPr>
              <a:t>#</a:t>
            </a:r>
          </a:p>
        </p:txBody>
      </p:sp>
      <p:sp>
        <p:nvSpPr>
          <p:cNvPr id="22" name="ZoneTexte 21"/>
          <p:cNvSpPr txBox="1"/>
          <p:nvPr/>
        </p:nvSpPr>
        <p:spPr>
          <a:xfrm>
            <a:off x="9521901" y="2422325"/>
            <a:ext cx="316366" cy="277485"/>
          </a:xfrm>
          <a:prstGeom prst="rect">
            <a:avLst/>
          </a:prstGeom>
          <a:solidFill>
            <a:schemeClr val="bg1"/>
          </a:solidFill>
        </p:spPr>
        <p:txBody>
          <a:bodyPr wrap="square" rtlCol="0" anchor="ctr">
            <a:spAutoFit/>
          </a:bodyPr>
          <a:lstStyle/>
          <a:p>
            <a:r>
              <a:rPr lang="fr-FR" dirty="0">
                <a:solidFill>
                  <a:srgbClr val="C00000"/>
                </a:solidFill>
              </a:rPr>
              <a:t>#</a:t>
            </a:r>
          </a:p>
        </p:txBody>
      </p:sp>
      <p:sp>
        <p:nvSpPr>
          <p:cNvPr id="23" name="ZoneTexte 22"/>
          <p:cNvSpPr txBox="1"/>
          <p:nvPr/>
        </p:nvSpPr>
        <p:spPr>
          <a:xfrm>
            <a:off x="3259841" y="2939534"/>
            <a:ext cx="1159584" cy="369332"/>
          </a:xfrm>
          <a:prstGeom prst="rect">
            <a:avLst/>
          </a:prstGeom>
          <a:solidFill>
            <a:schemeClr val="bg1"/>
          </a:solidFill>
        </p:spPr>
        <p:txBody>
          <a:bodyPr wrap="square" rtlCol="0">
            <a:spAutoFit/>
          </a:bodyPr>
          <a:lstStyle/>
          <a:p>
            <a:r>
              <a:rPr lang="fr-FR" dirty="0">
                <a:solidFill>
                  <a:srgbClr val="C00000"/>
                </a:solidFill>
              </a:rPr>
              <a:t>Objectifs</a:t>
            </a:r>
          </a:p>
        </p:txBody>
      </p:sp>
      <p:sp>
        <p:nvSpPr>
          <p:cNvPr id="24" name="ZoneTexte 23"/>
          <p:cNvSpPr txBox="1"/>
          <p:nvPr/>
        </p:nvSpPr>
        <p:spPr>
          <a:xfrm>
            <a:off x="6472940" y="2939534"/>
            <a:ext cx="1047905" cy="369332"/>
          </a:xfrm>
          <a:prstGeom prst="rect">
            <a:avLst/>
          </a:prstGeom>
          <a:solidFill>
            <a:schemeClr val="bg1"/>
          </a:solidFill>
        </p:spPr>
        <p:txBody>
          <a:bodyPr wrap="square" rtlCol="0">
            <a:spAutoFit/>
          </a:bodyPr>
          <a:lstStyle/>
          <a:p>
            <a:r>
              <a:rPr lang="fr-FR" dirty="0">
                <a:solidFill>
                  <a:srgbClr val="C00000"/>
                </a:solidFill>
              </a:rPr>
              <a:t>Craintes</a:t>
            </a:r>
          </a:p>
        </p:txBody>
      </p:sp>
      <p:sp>
        <p:nvSpPr>
          <p:cNvPr id="25" name="ZoneTexte 24"/>
          <p:cNvSpPr txBox="1"/>
          <p:nvPr/>
        </p:nvSpPr>
        <p:spPr>
          <a:xfrm>
            <a:off x="9680084" y="2939534"/>
            <a:ext cx="1106449" cy="369332"/>
          </a:xfrm>
          <a:prstGeom prst="rect">
            <a:avLst/>
          </a:prstGeom>
          <a:solidFill>
            <a:schemeClr val="bg1"/>
          </a:solidFill>
        </p:spPr>
        <p:txBody>
          <a:bodyPr wrap="square" rtlCol="0">
            <a:spAutoFit/>
          </a:bodyPr>
          <a:lstStyle/>
          <a:p>
            <a:r>
              <a:rPr lang="fr-FR" dirty="0">
                <a:solidFill>
                  <a:srgbClr val="C00000"/>
                </a:solidFill>
              </a:rPr>
              <a:t>Marques</a:t>
            </a:r>
          </a:p>
        </p:txBody>
      </p:sp>
      <p:sp>
        <p:nvSpPr>
          <p:cNvPr id="26" name="ZoneTexte 25"/>
          <p:cNvSpPr txBox="1"/>
          <p:nvPr/>
        </p:nvSpPr>
        <p:spPr>
          <a:xfrm>
            <a:off x="1356281" y="4886867"/>
            <a:ext cx="1549400" cy="369332"/>
          </a:xfrm>
          <a:prstGeom prst="rect">
            <a:avLst/>
          </a:prstGeom>
          <a:solidFill>
            <a:schemeClr val="bg1"/>
          </a:solidFill>
        </p:spPr>
        <p:txBody>
          <a:bodyPr wrap="square" rtlCol="0">
            <a:spAutoFit/>
          </a:bodyPr>
          <a:lstStyle/>
          <a:p>
            <a:r>
              <a:rPr lang="fr-FR" dirty="0">
                <a:solidFill>
                  <a:srgbClr val="C00000"/>
                </a:solidFill>
              </a:rPr>
              <a:t>Technologies</a:t>
            </a:r>
          </a:p>
        </p:txBody>
      </p:sp>
      <p:sp>
        <p:nvSpPr>
          <p:cNvPr id="27" name="ZoneTexte 26"/>
          <p:cNvSpPr txBox="1"/>
          <p:nvPr/>
        </p:nvSpPr>
        <p:spPr>
          <a:xfrm>
            <a:off x="5556095" y="4886867"/>
            <a:ext cx="870105" cy="369332"/>
          </a:xfrm>
          <a:prstGeom prst="rect">
            <a:avLst/>
          </a:prstGeom>
          <a:solidFill>
            <a:schemeClr val="bg1"/>
          </a:solidFill>
        </p:spPr>
        <p:txBody>
          <a:bodyPr wrap="square" rtlCol="0">
            <a:spAutoFit/>
          </a:bodyPr>
          <a:lstStyle/>
          <a:p>
            <a:r>
              <a:rPr lang="fr-FR" dirty="0">
                <a:solidFill>
                  <a:srgbClr val="C00000"/>
                </a:solidFill>
              </a:rPr>
              <a:t>Divers</a:t>
            </a:r>
          </a:p>
        </p:txBody>
      </p:sp>
      <p:sp>
        <p:nvSpPr>
          <p:cNvPr id="28" name="ZoneTexte 27"/>
          <p:cNvSpPr txBox="1"/>
          <p:nvPr/>
        </p:nvSpPr>
        <p:spPr>
          <a:xfrm>
            <a:off x="2501072" y="1364635"/>
            <a:ext cx="2553527" cy="1400383"/>
          </a:xfrm>
          <a:prstGeom prst="rect">
            <a:avLst/>
          </a:prstGeom>
          <a:noFill/>
        </p:spPr>
        <p:txBody>
          <a:bodyPr wrap="square" rtlCol="0">
            <a:spAutoFit/>
          </a:bodyPr>
          <a:lstStyle/>
          <a:p>
            <a:pPr>
              <a:spcAft>
                <a:spcPts val="600"/>
              </a:spcAft>
            </a:pPr>
            <a:r>
              <a:rPr lang="fr-FR" sz="1400" dirty="0">
                <a:solidFill>
                  <a:schemeClr val="bg2">
                    <a:lumMod val="50000"/>
                  </a:schemeClr>
                </a:solidFill>
              </a:rPr>
              <a:t>Abdellah, 35 ans, Casa Beauséjour</a:t>
            </a:r>
          </a:p>
          <a:p>
            <a:pPr>
              <a:spcAft>
                <a:spcPts val="600"/>
              </a:spcAft>
            </a:pPr>
            <a:r>
              <a:rPr lang="fr-FR" sz="1400" dirty="0">
                <a:solidFill>
                  <a:schemeClr val="bg2">
                    <a:lumMod val="50000"/>
                  </a:schemeClr>
                </a:solidFill>
              </a:rPr>
              <a:t>Faculté El Jadida</a:t>
            </a:r>
          </a:p>
          <a:p>
            <a:pPr>
              <a:spcAft>
                <a:spcPts val="600"/>
              </a:spcAft>
            </a:pPr>
            <a:r>
              <a:rPr lang="fr-FR" sz="1400" dirty="0">
                <a:solidFill>
                  <a:schemeClr val="bg2">
                    <a:lumMod val="50000"/>
                  </a:schemeClr>
                </a:solidFill>
              </a:rPr>
              <a:t>Marié, 3 enfants</a:t>
            </a:r>
          </a:p>
          <a:p>
            <a:pPr>
              <a:spcAft>
                <a:spcPts val="600"/>
              </a:spcAft>
            </a:pPr>
            <a:r>
              <a:rPr lang="fr-FR" sz="1400" dirty="0">
                <a:solidFill>
                  <a:schemeClr val="bg2">
                    <a:lumMod val="50000"/>
                  </a:schemeClr>
                </a:solidFill>
              </a:rPr>
              <a:t>Comptable</a:t>
            </a:r>
          </a:p>
        </p:txBody>
      </p:sp>
      <p:sp>
        <p:nvSpPr>
          <p:cNvPr id="32" name="ZoneTexte 31"/>
          <p:cNvSpPr txBox="1"/>
          <p:nvPr/>
        </p:nvSpPr>
        <p:spPr>
          <a:xfrm>
            <a:off x="5519801" y="1271460"/>
            <a:ext cx="3730413" cy="1061829"/>
          </a:xfrm>
          <a:prstGeom prst="rect">
            <a:avLst/>
          </a:prstGeom>
          <a:noFill/>
        </p:spPr>
        <p:txBody>
          <a:bodyPr wrap="square" rtlCol="0">
            <a:spAutoFit/>
          </a:bodyPr>
          <a:lstStyle/>
          <a:p>
            <a:pPr>
              <a:lnSpc>
                <a:spcPct val="150000"/>
              </a:lnSpc>
              <a:spcAft>
                <a:spcPts val="600"/>
              </a:spcAft>
            </a:pPr>
            <a:r>
              <a:rPr lang="fr-FR" sz="1400" dirty="0">
                <a:solidFill>
                  <a:schemeClr val="bg2">
                    <a:lumMod val="50000"/>
                  </a:schemeClr>
                </a:solidFill>
              </a:rPr>
              <a:t>Réservé – Pieux – Autoritaire – Râleur – Sens du détail – Intimidé par les nouvelles technologies</a:t>
            </a:r>
          </a:p>
        </p:txBody>
      </p:sp>
      <p:sp>
        <p:nvSpPr>
          <p:cNvPr id="49" name="ZoneTexte 48"/>
          <p:cNvSpPr txBox="1"/>
          <p:nvPr/>
        </p:nvSpPr>
        <p:spPr>
          <a:xfrm>
            <a:off x="9753891" y="1222045"/>
            <a:ext cx="1423042" cy="276999"/>
          </a:xfrm>
          <a:prstGeom prst="rect">
            <a:avLst/>
          </a:prstGeom>
          <a:noFill/>
        </p:spPr>
        <p:txBody>
          <a:bodyPr wrap="square" rtlCol="0">
            <a:spAutoFit/>
          </a:bodyPr>
          <a:lstStyle/>
          <a:p>
            <a:pPr>
              <a:spcAft>
                <a:spcPts val="600"/>
              </a:spcAft>
            </a:pPr>
            <a:r>
              <a:rPr lang="fr-FR" sz="1200" dirty="0">
                <a:solidFill>
                  <a:schemeClr val="bg2">
                    <a:lumMod val="50000"/>
                  </a:schemeClr>
                </a:solidFill>
              </a:rPr>
              <a:t>Optimisation</a:t>
            </a:r>
          </a:p>
        </p:txBody>
      </p:sp>
      <p:sp>
        <p:nvSpPr>
          <p:cNvPr id="50" name="ZoneTexte 49"/>
          <p:cNvSpPr txBox="1"/>
          <p:nvPr/>
        </p:nvSpPr>
        <p:spPr>
          <a:xfrm>
            <a:off x="9753891" y="1814612"/>
            <a:ext cx="1537995" cy="276999"/>
          </a:xfrm>
          <a:prstGeom prst="rect">
            <a:avLst/>
          </a:prstGeom>
          <a:noFill/>
        </p:spPr>
        <p:txBody>
          <a:bodyPr wrap="square" rtlCol="0">
            <a:spAutoFit/>
          </a:bodyPr>
          <a:lstStyle/>
          <a:p>
            <a:pPr>
              <a:spcAft>
                <a:spcPts val="600"/>
              </a:spcAft>
            </a:pPr>
            <a:r>
              <a:rPr lang="fr-FR" sz="1200" dirty="0" err="1">
                <a:solidFill>
                  <a:schemeClr val="bg2">
                    <a:lumMod val="50000"/>
                  </a:schemeClr>
                </a:solidFill>
              </a:rPr>
              <a:t>Rdat</a:t>
            </a:r>
            <a:r>
              <a:rPr lang="fr-FR" sz="1200" dirty="0">
                <a:solidFill>
                  <a:schemeClr val="bg2">
                    <a:lumMod val="50000"/>
                  </a:schemeClr>
                </a:solidFill>
              </a:rPr>
              <a:t> </a:t>
            </a:r>
            <a:r>
              <a:rPr lang="fr-FR" sz="1200" dirty="0" err="1">
                <a:solidFill>
                  <a:schemeClr val="bg2">
                    <a:lumMod val="50000"/>
                  </a:schemeClr>
                </a:solidFill>
              </a:rPr>
              <a:t>Lwalidin</a:t>
            </a:r>
            <a:endParaRPr lang="fr-FR" sz="1200" dirty="0">
              <a:solidFill>
                <a:schemeClr val="bg2">
                  <a:lumMod val="50000"/>
                </a:schemeClr>
              </a:solidFill>
            </a:endParaRPr>
          </a:p>
        </p:txBody>
      </p:sp>
      <p:sp>
        <p:nvSpPr>
          <p:cNvPr id="53" name="ZoneTexte 52"/>
          <p:cNvSpPr txBox="1"/>
          <p:nvPr/>
        </p:nvSpPr>
        <p:spPr>
          <a:xfrm>
            <a:off x="3184220" y="3292151"/>
            <a:ext cx="2978971" cy="946413"/>
          </a:xfrm>
          <a:prstGeom prst="rect">
            <a:avLst/>
          </a:prstGeom>
          <a:noFill/>
        </p:spPr>
        <p:txBody>
          <a:bodyPr wrap="square" rtlCol="0">
            <a:spAutoFit/>
          </a:bodyPr>
          <a:lstStyle/>
          <a:p>
            <a:pPr marL="85725" indent="-85725">
              <a:spcAft>
                <a:spcPts val="300"/>
              </a:spcAft>
              <a:buFontTx/>
              <a:buChar char="-"/>
            </a:pPr>
            <a:r>
              <a:rPr lang="fr-FR" sz="1200" dirty="0">
                <a:solidFill>
                  <a:schemeClr val="bg2">
                    <a:lumMod val="50000"/>
                  </a:schemeClr>
                </a:solidFill>
              </a:rPr>
              <a:t>Acheter un appartement </a:t>
            </a:r>
          </a:p>
          <a:p>
            <a:pPr marL="85725" indent="-85725">
              <a:spcAft>
                <a:spcPts val="300"/>
              </a:spcAft>
              <a:buFontTx/>
              <a:buChar char="-"/>
            </a:pPr>
            <a:r>
              <a:rPr lang="fr-FR" sz="1200" dirty="0">
                <a:solidFill>
                  <a:schemeClr val="bg2">
                    <a:lumMod val="50000"/>
                  </a:schemeClr>
                </a:solidFill>
              </a:rPr>
              <a:t>Optimiser son budget</a:t>
            </a:r>
          </a:p>
          <a:p>
            <a:pPr marL="85725" indent="-85725">
              <a:spcAft>
                <a:spcPts val="300"/>
              </a:spcAft>
              <a:buFontTx/>
              <a:buChar char="-"/>
            </a:pPr>
            <a:r>
              <a:rPr lang="fr-FR" sz="1200" dirty="0">
                <a:solidFill>
                  <a:schemeClr val="bg2">
                    <a:lumMod val="50000"/>
                  </a:schemeClr>
                </a:solidFill>
              </a:rPr>
              <a:t>Epargner pour ses vieux jours</a:t>
            </a:r>
          </a:p>
          <a:p>
            <a:pPr marL="85725" indent="-85725">
              <a:spcAft>
                <a:spcPts val="300"/>
              </a:spcAft>
              <a:buFontTx/>
              <a:buChar char="-"/>
            </a:pPr>
            <a:r>
              <a:rPr lang="fr-FR" sz="1200" dirty="0">
                <a:solidFill>
                  <a:schemeClr val="bg2">
                    <a:lumMod val="50000"/>
                  </a:schemeClr>
                </a:solidFill>
              </a:rPr>
              <a:t>Aller avec  sa mère au Hajj </a:t>
            </a:r>
          </a:p>
        </p:txBody>
      </p:sp>
      <p:sp>
        <p:nvSpPr>
          <p:cNvPr id="59" name="ZoneTexte 58"/>
          <p:cNvSpPr txBox="1"/>
          <p:nvPr/>
        </p:nvSpPr>
        <p:spPr>
          <a:xfrm>
            <a:off x="6472940" y="3292151"/>
            <a:ext cx="2777274" cy="1354217"/>
          </a:xfrm>
          <a:prstGeom prst="rect">
            <a:avLst/>
          </a:prstGeom>
          <a:noFill/>
        </p:spPr>
        <p:txBody>
          <a:bodyPr wrap="square" rtlCol="0">
            <a:spAutoFit/>
          </a:bodyPr>
          <a:lstStyle/>
          <a:p>
            <a:pPr marL="85725" indent="-85725">
              <a:spcAft>
                <a:spcPts val="300"/>
              </a:spcAft>
              <a:buFontTx/>
              <a:buChar char="-"/>
            </a:pPr>
            <a:r>
              <a:rPr lang="fr-FR" sz="1200" dirty="0">
                <a:solidFill>
                  <a:schemeClr val="bg2">
                    <a:lumMod val="50000"/>
                  </a:schemeClr>
                </a:solidFill>
              </a:rPr>
              <a:t>Perdre du temps</a:t>
            </a:r>
          </a:p>
          <a:p>
            <a:pPr marL="85725" indent="-85725">
              <a:spcAft>
                <a:spcPts val="300"/>
              </a:spcAft>
              <a:buFontTx/>
              <a:buChar char="-"/>
            </a:pPr>
            <a:r>
              <a:rPr lang="fr-FR" sz="1200" dirty="0">
                <a:solidFill>
                  <a:schemeClr val="bg2">
                    <a:lumMod val="50000"/>
                  </a:schemeClr>
                </a:solidFill>
              </a:rPr>
              <a:t>Perdre de l’argent </a:t>
            </a:r>
          </a:p>
          <a:p>
            <a:pPr marL="85725" indent="-85725">
              <a:spcAft>
                <a:spcPts val="300"/>
              </a:spcAft>
              <a:buFontTx/>
              <a:buChar char="-"/>
            </a:pPr>
            <a:r>
              <a:rPr lang="fr-FR" sz="1200" dirty="0">
                <a:solidFill>
                  <a:schemeClr val="bg2">
                    <a:lumMod val="50000"/>
                  </a:schemeClr>
                </a:solidFill>
              </a:rPr>
              <a:t>Prêt de ses sous / Regardant sur ses dépenses</a:t>
            </a:r>
          </a:p>
          <a:p>
            <a:pPr marL="85725" indent="-85725">
              <a:spcAft>
                <a:spcPts val="300"/>
              </a:spcAft>
              <a:buFontTx/>
              <a:buChar char="-"/>
            </a:pPr>
            <a:r>
              <a:rPr lang="fr-FR" sz="1200" dirty="0">
                <a:solidFill>
                  <a:schemeClr val="bg2">
                    <a:lumMod val="50000"/>
                  </a:schemeClr>
                </a:solidFill>
              </a:rPr>
              <a:t>Erreur sur la gestion de ses comptes</a:t>
            </a:r>
          </a:p>
          <a:p>
            <a:pPr marL="85725" indent="-85725">
              <a:spcAft>
                <a:spcPts val="300"/>
              </a:spcAft>
              <a:buFontTx/>
              <a:buChar char="-"/>
            </a:pPr>
            <a:r>
              <a:rPr lang="fr-FR" sz="1200" dirty="0">
                <a:solidFill>
                  <a:schemeClr val="bg2">
                    <a:lumMod val="50000"/>
                  </a:schemeClr>
                </a:solidFill>
              </a:rPr>
              <a:t>Intimidé par les technologies</a:t>
            </a:r>
          </a:p>
        </p:txBody>
      </p:sp>
      <p:sp>
        <p:nvSpPr>
          <p:cNvPr id="63" name="ZoneTexte 62"/>
          <p:cNvSpPr txBox="1"/>
          <p:nvPr/>
        </p:nvSpPr>
        <p:spPr>
          <a:xfrm>
            <a:off x="5427138" y="5282940"/>
            <a:ext cx="3895152" cy="738664"/>
          </a:xfrm>
          <a:prstGeom prst="rect">
            <a:avLst/>
          </a:prstGeom>
          <a:noFill/>
        </p:spPr>
        <p:txBody>
          <a:bodyPr wrap="square" rtlCol="0">
            <a:spAutoFit/>
          </a:bodyPr>
          <a:lstStyle/>
          <a:p>
            <a:pPr>
              <a:spcAft>
                <a:spcPts val="600"/>
              </a:spcAft>
            </a:pPr>
            <a:r>
              <a:rPr lang="fr-FR" sz="1400" dirty="0">
                <a:solidFill>
                  <a:schemeClr val="bg2">
                    <a:lumMod val="50000"/>
                  </a:schemeClr>
                </a:solidFill>
              </a:rPr>
              <a:t>Chouf TV – Foot avec les amis – Forêt de Bouskoura pour de la marche – Mohammedia </a:t>
            </a:r>
            <a:r>
              <a:rPr lang="fr-FR" sz="1400" dirty="0" err="1">
                <a:solidFill>
                  <a:schemeClr val="bg2">
                    <a:lumMod val="50000"/>
                  </a:schemeClr>
                </a:solidFill>
              </a:rPr>
              <a:t>Sablettes</a:t>
            </a:r>
            <a:r>
              <a:rPr lang="fr-FR" sz="1400" dirty="0">
                <a:solidFill>
                  <a:schemeClr val="bg2">
                    <a:lumMod val="50000"/>
                  </a:schemeClr>
                </a:solidFill>
              </a:rPr>
              <a:t> – </a:t>
            </a:r>
            <a:r>
              <a:rPr lang="fr-FR" sz="1400" dirty="0" err="1">
                <a:solidFill>
                  <a:schemeClr val="bg2">
                    <a:lumMod val="50000"/>
                  </a:schemeClr>
                </a:solidFill>
              </a:rPr>
              <a:t>Atay</a:t>
            </a:r>
            <a:r>
              <a:rPr lang="fr-FR" sz="1400" dirty="0">
                <a:solidFill>
                  <a:schemeClr val="bg2">
                    <a:lumMod val="50000"/>
                  </a:schemeClr>
                </a:solidFill>
              </a:rPr>
              <a:t> </a:t>
            </a:r>
            <a:r>
              <a:rPr lang="fr-FR" sz="1400" dirty="0" err="1">
                <a:solidFill>
                  <a:schemeClr val="bg2">
                    <a:lumMod val="50000"/>
                  </a:schemeClr>
                </a:solidFill>
              </a:rPr>
              <a:t>Naanaa</a:t>
            </a:r>
            <a:endParaRPr lang="fr-FR" sz="1400" dirty="0">
              <a:solidFill>
                <a:schemeClr val="bg2">
                  <a:lumMod val="50000"/>
                </a:schemeClr>
              </a:solidFill>
            </a:endParaRPr>
          </a:p>
        </p:txBody>
      </p:sp>
      <p:sp>
        <p:nvSpPr>
          <p:cNvPr id="72" name="ZoneTexte 71"/>
          <p:cNvSpPr txBox="1"/>
          <p:nvPr/>
        </p:nvSpPr>
        <p:spPr>
          <a:xfrm>
            <a:off x="9753891" y="2329436"/>
            <a:ext cx="1253473" cy="461665"/>
          </a:xfrm>
          <a:prstGeom prst="rect">
            <a:avLst/>
          </a:prstGeom>
          <a:noFill/>
        </p:spPr>
        <p:txBody>
          <a:bodyPr wrap="square" rtlCol="0">
            <a:spAutoFit/>
          </a:bodyPr>
          <a:lstStyle/>
          <a:p>
            <a:pPr>
              <a:spcAft>
                <a:spcPts val="600"/>
              </a:spcAft>
            </a:pPr>
            <a:r>
              <a:rPr lang="fr-FR" sz="1200" dirty="0">
                <a:solidFill>
                  <a:schemeClr val="bg2">
                    <a:lumMod val="50000"/>
                  </a:schemeClr>
                </a:solidFill>
              </a:rPr>
              <a:t>Vivons cachés vivons heureux</a:t>
            </a:r>
          </a:p>
        </p:txBody>
      </p:sp>
      <p:sp>
        <p:nvSpPr>
          <p:cNvPr id="75" name="ZoneTexte 74"/>
          <p:cNvSpPr txBox="1"/>
          <p:nvPr/>
        </p:nvSpPr>
        <p:spPr>
          <a:xfrm>
            <a:off x="1327902" y="5286007"/>
            <a:ext cx="3726696" cy="307777"/>
          </a:xfrm>
          <a:prstGeom prst="rect">
            <a:avLst/>
          </a:prstGeom>
          <a:noFill/>
        </p:spPr>
        <p:txBody>
          <a:bodyPr wrap="square" rtlCol="0">
            <a:spAutoFit/>
          </a:bodyPr>
          <a:lstStyle/>
          <a:p>
            <a:pPr>
              <a:spcAft>
                <a:spcPts val="600"/>
              </a:spcAft>
            </a:pPr>
            <a:r>
              <a:rPr lang="fr-FR" sz="1400" dirty="0">
                <a:solidFill>
                  <a:schemeClr val="bg2">
                    <a:lumMod val="50000"/>
                  </a:schemeClr>
                </a:solidFill>
              </a:rPr>
              <a:t>Réseaux Sociaux - Smartphone</a:t>
            </a:r>
          </a:p>
        </p:txBody>
      </p:sp>
      <p:sp>
        <p:nvSpPr>
          <p:cNvPr id="78" name="ZoneTexte 77"/>
          <p:cNvSpPr txBox="1"/>
          <p:nvPr/>
        </p:nvSpPr>
        <p:spPr>
          <a:xfrm>
            <a:off x="9594377" y="3251006"/>
            <a:ext cx="1537995" cy="1985159"/>
          </a:xfrm>
          <a:prstGeom prst="rect">
            <a:avLst/>
          </a:prstGeom>
          <a:noFill/>
        </p:spPr>
        <p:txBody>
          <a:bodyPr wrap="square" rtlCol="0">
            <a:spAutoFit/>
          </a:bodyPr>
          <a:lstStyle/>
          <a:p>
            <a:pPr>
              <a:spcAft>
                <a:spcPts val="600"/>
              </a:spcAft>
            </a:pPr>
            <a:r>
              <a:rPr lang="fr-FR" sz="1400" dirty="0">
                <a:solidFill>
                  <a:schemeClr val="bg2">
                    <a:lumMod val="50000"/>
                  </a:schemeClr>
                </a:solidFill>
              </a:rPr>
              <a:t>Samsung A5</a:t>
            </a:r>
          </a:p>
          <a:p>
            <a:pPr>
              <a:spcAft>
                <a:spcPts val="600"/>
              </a:spcAft>
            </a:pPr>
            <a:r>
              <a:rPr lang="fr-FR" sz="1400" dirty="0">
                <a:solidFill>
                  <a:schemeClr val="bg2">
                    <a:lumMod val="50000"/>
                  </a:schemeClr>
                </a:solidFill>
              </a:rPr>
              <a:t>Dacia Logan</a:t>
            </a:r>
          </a:p>
          <a:p>
            <a:pPr>
              <a:spcAft>
                <a:spcPts val="600"/>
              </a:spcAft>
            </a:pPr>
            <a:r>
              <a:rPr lang="fr-FR" sz="1400" dirty="0">
                <a:solidFill>
                  <a:schemeClr val="bg2">
                    <a:lumMod val="50000"/>
                  </a:schemeClr>
                </a:solidFill>
              </a:rPr>
              <a:t>Adidas </a:t>
            </a:r>
            <a:r>
              <a:rPr lang="fr-FR" sz="1400" dirty="0" err="1">
                <a:solidFill>
                  <a:schemeClr val="bg2">
                    <a:lumMod val="50000"/>
                  </a:schemeClr>
                </a:solidFill>
              </a:rPr>
              <a:t>Derb</a:t>
            </a:r>
            <a:r>
              <a:rPr lang="fr-FR" sz="1400" dirty="0">
                <a:solidFill>
                  <a:schemeClr val="bg2">
                    <a:lumMod val="50000"/>
                  </a:schemeClr>
                </a:solidFill>
              </a:rPr>
              <a:t> </a:t>
            </a:r>
            <a:r>
              <a:rPr lang="fr-FR" sz="1400" dirty="0" err="1">
                <a:solidFill>
                  <a:schemeClr val="bg2">
                    <a:lumMod val="50000"/>
                  </a:schemeClr>
                </a:solidFill>
              </a:rPr>
              <a:t>Ghellef</a:t>
            </a:r>
            <a:endParaRPr lang="fr-FR" sz="1400" dirty="0">
              <a:solidFill>
                <a:schemeClr val="bg2">
                  <a:lumMod val="50000"/>
                </a:schemeClr>
              </a:solidFill>
            </a:endParaRPr>
          </a:p>
          <a:p>
            <a:pPr>
              <a:spcAft>
                <a:spcPts val="600"/>
              </a:spcAft>
            </a:pPr>
            <a:r>
              <a:rPr lang="fr-FR" sz="1400" dirty="0">
                <a:solidFill>
                  <a:schemeClr val="bg2">
                    <a:lumMod val="50000"/>
                  </a:schemeClr>
                </a:solidFill>
              </a:rPr>
              <a:t>Quechua</a:t>
            </a:r>
          </a:p>
          <a:p>
            <a:pPr>
              <a:spcAft>
                <a:spcPts val="600"/>
              </a:spcAft>
            </a:pPr>
            <a:r>
              <a:rPr lang="fr-FR" sz="1400" dirty="0">
                <a:solidFill>
                  <a:schemeClr val="bg2">
                    <a:lumMod val="50000"/>
                  </a:schemeClr>
                </a:solidFill>
              </a:rPr>
              <a:t>Thé Sultan</a:t>
            </a:r>
          </a:p>
          <a:p>
            <a:pPr>
              <a:spcAft>
                <a:spcPts val="600"/>
              </a:spcAft>
            </a:pPr>
            <a:r>
              <a:rPr lang="fr-FR" sz="1400" dirty="0">
                <a:solidFill>
                  <a:schemeClr val="bg2">
                    <a:lumMod val="50000"/>
                  </a:schemeClr>
                </a:solidFill>
              </a:rPr>
              <a:t>Western Union</a:t>
            </a:r>
          </a:p>
        </p:txBody>
      </p:sp>
      <p:sp>
        <p:nvSpPr>
          <p:cNvPr id="52" name="ZoneTexte 51"/>
          <p:cNvSpPr txBox="1"/>
          <p:nvPr/>
        </p:nvSpPr>
        <p:spPr>
          <a:xfrm>
            <a:off x="1327903" y="3280821"/>
            <a:ext cx="1695422" cy="584775"/>
          </a:xfrm>
          <a:prstGeom prst="rect">
            <a:avLst/>
          </a:prstGeom>
          <a:noFill/>
        </p:spPr>
        <p:txBody>
          <a:bodyPr wrap="square" rtlCol="0">
            <a:spAutoFit/>
          </a:bodyPr>
          <a:lstStyle/>
          <a:p>
            <a:pPr>
              <a:spcAft>
                <a:spcPts val="600"/>
              </a:spcAft>
            </a:pPr>
            <a:r>
              <a:rPr lang="fr-FR" sz="1600" dirty="0">
                <a:solidFill>
                  <a:schemeClr val="bg2">
                    <a:lumMod val="50000"/>
                  </a:schemeClr>
                </a:solidFill>
              </a:rPr>
              <a:t>« </a:t>
            </a:r>
            <a:r>
              <a:rPr lang="ar-AE" sz="1600" dirty="0">
                <a:solidFill>
                  <a:schemeClr val="bg2">
                    <a:lumMod val="50000"/>
                  </a:schemeClr>
                </a:solidFill>
              </a:rPr>
              <a:t>حسبي الله و نعم الوكيل</a:t>
            </a:r>
            <a:r>
              <a:rPr lang="fr-FR" sz="1600" dirty="0">
                <a:solidFill>
                  <a:schemeClr val="bg2">
                    <a:lumMod val="50000"/>
                  </a:schemeClr>
                </a:solidFill>
              </a:rPr>
              <a:t> »</a:t>
            </a:r>
          </a:p>
        </p:txBody>
      </p:sp>
      <p:pic>
        <p:nvPicPr>
          <p:cNvPr id="51" name="Picture 12" descr="Résultat de recherche d'images pour &quot;facebook png&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2492" y="5682608"/>
            <a:ext cx="327608" cy="32760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30" descr="Résultat de recherche d'images pour &quot;whatsapp png&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6480" y="567465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Résultat de recherche d'images pour &quot;logo youtube&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6995" y="5665241"/>
            <a:ext cx="338723" cy="33872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8B1E19B-1D91-44DE-A897-517BEB8F87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804" y="735162"/>
            <a:ext cx="1564456" cy="2211632"/>
          </a:xfrm>
          <a:prstGeom prst="rect">
            <a:avLst/>
          </a:prstGeom>
        </p:spPr>
      </p:pic>
    </p:spTree>
    <p:extLst>
      <p:ext uri="{BB962C8B-B14F-4D97-AF65-F5344CB8AC3E}">
        <p14:creationId xmlns:p14="http://schemas.microsoft.com/office/powerpoint/2010/main" val="1407676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ectangle 211"/>
          <p:cNvSpPr/>
          <p:nvPr/>
        </p:nvSpPr>
        <p:spPr>
          <a:xfrm>
            <a:off x="4034068" y="1760697"/>
            <a:ext cx="8072939" cy="4142541"/>
          </a:xfrm>
          <a:prstGeom prst="rect">
            <a:avLst/>
          </a:prstGeom>
          <a:solidFill>
            <a:schemeClr val="accent3">
              <a:lumMod val="20000"/>
              <a:lumOff val="80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9" name="Rectangle 208"/>
          <p:cNvSpPr/>
          <p:nvPr/>
        </p:nvSpPr>
        <p:spPr>
          <a:xfrm>
            <a:off x="224325" y="1760697"/>
            <a:ext cx="1160331" cy="4142541"/>
          </a:xfrm>
          <a:prstGeom prst="rect">
            <a:avLst/>
          </a:prstGeom>
          <a:solidFill>
            <a:schemeClr val="accent3">
              <a:lumMod val="20000"/>
              <a:lumOff val="80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0" name="Rectangle 209"/>
          <p:cNvSpPr/>
          <p:nvPr/>
        </p:nvSpPr>
        <p:spPr>
          <a:xfrm>
            <a:off x="1501539" y="1760697"/>
            <a:ext cx="1160331" cy="4142541"/>
          </a:xfrm>
          <a:prstGeom prst="rect">
            <a:avLst/>
          </a:prstGeom>
          <a:solidFill>
            <a:schemeClr val="accent3">
              <a:lumMod val="20000"/>
              <a:lumOff val="80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1" name="Rectangle 210"/>
          <p:cNvSpPr/>
          <p:nvPr/>
        </p:nvSpPr>
        <p:spPr>
          <a:xfrm>
            <a:off x="2767804" y="1760697"/>
            <a:ext cx="1160331" cy="4142541"/>
          </a:xfrm>
          <a:prstGeom prst="rect">
            <a:avLst/>
          </a:prstGeom>
          <a:solidFill>
            <a:schemeClr val="accent3">
              <a:lumMod val="20000"/>
              <a:lumOff val="80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B19A0B-8C50-4048-A665-D286D4212708}" type="slidenum">
              <a:rPr kumimoji="0" lang="fr-FR" sz="1200" b="1" i="0" u="none" strike="noStrike" kern="1200" cap="none" spc="0" normalizeH="0" baseline="0" noProof="0" smtClean="0">
                <a:ln>
                  <a:noFill/>
                </a:ln>
                <a:solidFill>
                  <a:srgbClr val="36526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fr-FR" sz="1200" b="1" i="0" u="none" strike="noStrike" kern="1200" cap="none" spc="0" normalizeH="0" baseline="0" noProof="0">
              <a:ln>
                <a:noFill/>
              </a:ln>
              <a:solidFill>
                <a:srgbClr val="36526E"/>
              </a:solidFill>
              <a:effectLst/>
              <a:uLnTx/>
              <a:uFillTx/>
              <a:latin typeface="Arial"/>
              <a:ea typeface="+mn-ea"/>
              <a:cs typeface="+mn-cs"/>
            </a:endParaRPr>
          </a:p>
        </p:txBody>
      </p:sp>
      <p:sp>
        <p:nvSpPr>
          <p:cNvPr id="3" name="Timeline"/>
          <p:cNvSpPr txBox="1"/>
          <p:nvPr/>
        </p:nvSpPr>
        <p:spPr>
          <a:xfrm>
            <a:off x="421199" y="284400"/>
            <a:ext cx="9826981" cy="666849"/>
          </a:xfrm>
          <a:prstGeom prst="rect">
            <a:avLst/>
          </a:prstGeom>
          <a:ln w="3175">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all" spc="0" normalizeH="0" baseline="12500" noProof="0" dirty="0">
                <a:ln>
                  <a:noFill/>
                </a:ln>
                <a:solidFill>
                  <a:srgbClr val="17222C"/>
                </a:solidFill>
                <a:effectLst/>
                <a:uLnTx/>
                <a:uFillTx/>
                <a:latin typeface="Arial"/>
                <a:ea typeface="+mn-ea"/>
                <a:cs typeface="+mn-cs"/>
                <a:sym typeface="Montserrat-Bold"/>
              </a:rPr>
              <a:t>Storymap</a:t>
            </a:r>
            <a:endParaRPr kumimoji="0" sz="6000" b="0" i="0" u="none" strike="noStrike" kern="1200" cap="all" spc="0" normalizeH="0" baseline="12500" noProof="0" dirty="0">
              <a:ln>
                <a:noFill/>
              </a:ln>
              <a:solidFill>
                <a:srgbClr val="17222C"/>
              </a:solidFill>
              <a:effectLst/>
              <a:uLnTx/>
              <a:uFillTx/>
              <a:latin typeface="Arial"/>
              <a:ea typeface="+mn-ea"/>
              <a:cs typeface="+mn-cs"/>
              <a:sym typeface="Montserrat-Bold"/>
            </a:endParaRPr>
          </a:p>
        </p:txBody>
      </p:sp>
      <p:sp>
        <p:nvSpPr>
          <p:cNvPr id="202" name="Rectangle 201"/>
          <p:cNvSpPr/>
          <p:nvPr/>
        </p:nvSpPr>
        <p:spPr>
          <a:xfrm>
            <a:off x="333395" y="2837559"/>
            <a:ext cx="942191" cy="43088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normalizeH="0" baseline="0" noProof="0" dirty="0">
                <a:ln>
                  <a:noFill/>
                </a:ln>
                <a:solidFill>
                  <a:srgbClr val="34B2AF"/>
                </a:solidFill>
                <a:effectLst/>
                <a:uLnTx/>
                <a:uFillTx/>
                <a:latin typeface="Montserrat Light"/>
                <a:ea typeface="+mn-ea"/>
                <a:cs typeface="+mn-cs"/>
              </a:rPr>
              <a:t>Gestion Chéquier</a:t>
            </a:r>
          </a:p>
        </p:txBody>
      </p:sp>
      <p:sp>
        <p:nvSpPr>
          <p:cNvPr id="203" name="Rectangle 202"/>
          <p:cNvSpPr/>
          <p:nvPr/>
        </p:nvSpPr>
        <p:spPr>
          <a:xfrm>
            <a:off x="333395" y="3400177"/>
            <a:ext cx="942191" cy="43088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normalizeH="0" baseline="0" noProof="0" dirty="0">
                <a:ln>
                  <a:noFill/>
                </a:ln>
                <a:solidFill>
                  <a:srgbClr val="34B2AF"/>
                </a:solidFill>
                <a:effectLst/>
                <a:uLnTx/>
                <a:uFillTx/>
                <a:latin typeface="Montserrat Light"/>
                <a:ea typeface="+mn-ea"/>
                <a:cs typeface="+mn-cs"/>
              </a:rPr>
              <a:t>Dépôt</a:t>
            </a:r>
            <a:r>
              <a:rPr kumimoji="0" lang="fr-FR" sz="1100" b="0" i="0" u="none" strike="noStrike" kern="1200" cap="none" normalizeH="0" noProof="0" dirty="0">
                <a:ln>
                  <a:noFill/>
                </a:ln>
                <a:solidFill>
                  <a:srgbClr val="34B2AF"/>
                </a:solidFill>
                <a:effectLst/>
                <a:uLnTx/>
                <a:uFillTx/>
                <a:latin typeface="Montserrat Light"/>
                <a:ea typeface="+mn-ea"/>
                <a:cs typeface="+mn-cs"/>
              </a:rPr>
              <a:t> Chéquier</a:t>
            </a:r>
            <a:endParaRPr kumimoji="0" lang="fr-FR" sz="1100" b="0" i="0" u="none" strike="noStrike" kern="1200" cap="none" normalizeH="0" baseline="0" noProof="0" dirty="0">
              <a:ln>
                <a:noFill/>
              </a:ln>
              <a:solidFill>
                <a:srgbClr val="34B2AF"/>
              </a:solidFill>
              <a:effectLst/>
              <a:uLnTx/>
              <a:uFillTx/>
              <a:latin typeface="Montserrat Light"/>
              <a:ea typeface="+mn-ea"/>
              <a:cs typeface="+mn-cs"/>
            </a:endParaRPr>
          </a:p>
        </p:txBody>
      </p:sp>
      <p:sp>
        <p:nvSpPr>
          <p:cNvPr id="204" name="Rectangle 203"/>
          <p:cNvSpPr/>
          <p:nvPr/>
        </p:nvSpPr>
        <p:spPr>
          <a:xfrm>
            <a:off x="333395" y="3961682"/>
            <a:ext cx="942191" cy="43088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normalizeH="0" baseline="0" noProof="0" dirty="0">
                <a:ln>
                  <a:noFill/>
                </a:ln>
                <a:solidFill>
                  <a:srgbClr val="34B2AF"/>
                </a:solidFill>
                <a:effectLst/>
                <a:uLnTx/>
                <a:uFillTx/>
                <a:latin typeface="Montserrat Light"/>
                <a:ea typeface="+mn-ea"/>
                <a:cs typeface="+mn-cs"/>
              </a:rPr>
              <a:t>Demande</a:t>
            </a:r>
            <a:r>
              <a:rPr kumimoji="0" lang="fr-FR" sz="1100" b="0" i="0" u="none" strike="noStrike" kern="1200" cap="none" normalizeH="0" noProof="0" dirty="0">
                <a:ln>
                  <a:noFill/>
                </a:ln>
                <a:solidFill>
                  <a:srgbClr val="34B2AF"/>
                </a:solidFill>
                <a:effectLst/>
                <a:uLnTx/>
                <a:uFillTx/>
                <a:latin typeface="Montserrat Light"/>
                <a:ea typeface="+mn-ea"/>
                <a:cs typeface="+mn-cs"/>
              </a:rPr>
              <a:t> Chéquier</a:t>
            </a:r>
            <a:endParaRPr kumimoji="0" lang="fr-FR" sz="1100" b="0" i="0" u="none" strike="noStrike" kern="1200" cap="none" normalizeH="0" baseline="0" noProof="0" dirty="0">
              <a:ln>
                <a:noFill/>
              </a:ln>
              <a:solidFill>
                <a:srgbClr val="34B2AF"/>
              </a:solidFill>
              <a:effectLst/>
              <a:uLnTx/>
              <a:uFillTx/>
              <a:latin typeface="Montserrat Light"/>
              <a:ea typeface="+mn-ea"/>
              <a:cs typeface="+mn-cs"/>
            </a:endParaRPr>
          </a:p>
        </p:txBody>
      </p:sp>
      <p:sp>
        <p:nvSpPr>
          <p:cNvPr id="205" name="Rectangle 204"/>
          <p:cNvSpPr/>
          <p:nvPr/>
        </p:nvSpPr>
        <p:spPr>
          <a:xfrm>
            <a:off x="1610609" y="2837559"/>
            <a:ext cx="942191" cy="432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algn="ctr"/>
            <a:r>
              <a:rPr lang="fr-FR" sz="1100" dirty="0">
                <a:solidFill>
                  <a:schemeClr val="accent1"/>
                </a:solidFill>
                <a:latin typeface="Montserrat Light"/>
              </a:rPr>
              <a:t>Catering</a:t>
            </a:r>
          </a:p>
        </p:txBody>
      </p:sp>
      <p:sp>
        <p:nvSpPr>
          <p:cNvPr id="206" name="Rectangle 205"/>
          <p:cNvSpPr/>
          <p:nvPr/>
        </p:nvSpPr>
        <p:spPr>
          <a:xfrm>
            <a:off x="1610609" y="3400177"/>
            <a:ext cx="942191" cy="4308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algn="ctr"/>
            <a:r>
              <a:rPr lang="fr-FR" sz="1100" dirty="0">
                <a:solidFill>
                  <a:schemeClr val="accent1"/>
                </a:solidFill>
                <a:latin typeface="Montserrat Light"/>
              </a:rPr>
              <a:t>Charger Téléphones</a:t>
            </a:r>
          </a:p>
        </p:txBody>
      </p:sp>
      <p:sp>
        <p:nvSpPr>
          <p:cNvPr id="207" name="Rectangle 206"/>
          <p:cNvSpPr/>
          <p:nvPr/>
        </p:nvSpPr>
        <p:spPr>
          <a:xfrm>
            <a:off x="1610609" y="3961682"/>
            <a:ext cx="942191" cy="4308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algn="ctr"/>
            <a:r>
              <a:rPr lang="fr-FR" sz="1100" dirty="0" err="1">
                <a:solidFill>
                  <a:schemeClr val="accent1"/>
                </a:solidFill>
                <a:latin typeface="Montserrat Light"/>
              </a:rPr>
              <a:t>Sogé</a:t>
            </a:r>
            <a:r>
              <a:rPr lang="fr-FR" sz="1100" dirty="0">
                <a:solidFill>
                  <a:schemeClr val="accent1"/>
                </a:solidFill>
                <a:latin typeface="Montserrat Light"/>
              </a:rPr>
              <a:t> News</a:t>
            </a:r>
          </a:p>
        </p:txBody>
      </p:sp>
      <p:sp>
        <p:nvSpPr>
          <p:cNvPr id="208" name="Rectangle 207"/>
          <p:cNvSpPr/>
          <p:nvPr/>
        </p:nvSpPr>
        <p:spPr>
          <a:xfrm>
            <a:off x="2876874" y="2837559"/>
            <a:ext cx="942191" cy="432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normalizeH="0" baseline="0" noProof="0" dirty="0">
                <a:ln>
                  <a:noFill/>
                </a:ln>
                <a:solidFill>
                  <a:srgbClr val="34B2AF"/>
                </a:solidFill>
                <a:effectLst/>
                <a:uLnTx/>
                <a:uFillTx/>
                <a:latin typeface="Montserrat Light"/>
                <a:ea typeface="+mn-ea"/>
                <a:cs typeface="+mn-cs"/>
              </a:rPr>
              <a:t>W.U</a:t>
            </a:r>
          </a:p>
        </p:txBody>
      </p:sp>
      <p:sp>
        <p:nvSpPr>
          <p:cNvPr id="213" name="Rectangle 212"/>
          <p:cNvSpPr/>
          <p:nvPr/>
        </p:nvSpPr>
        <p:spPr>
          <a:xfrm>
            <a:off x="4140003" y="2200332"/>
            <a:ext cx="1019663" cy="432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normalizeH="0" baseline="0" noProof="0" dirty="0">
                <a:ln>
                  <a:noFill/>
                </a:ln>
                <a:solidFill>
                  <a:schemeClr val="accent3"/>
                </a:solidFill>
                <a:effectLst/>
                <a:uLnTx/>
                <a:uFillTx/>
                <a:latin typeface="Montserrat Light"/>
                <a:ea typeface="+mn-ea"/>
                <a:cs typeface="+mn-cs"/>
              </a:rPr>
              <a:t>Avant</a:t>
            </a:r>
            <a:r>
              <a:rPr kumimoji="0" lang="fr-FR" sz="1100" b="0" i="0" u="none" strike="noStrike" kern="1200" cap="none" normalizeH="0" noProof="0" dirty="0">
                <a:ln>
                  <a:noFill/>
                </a:ln>
                <a:solidFill>
                  <a:schemeClr val="accent3"/>
                </a:solidFill>
                <a:effectLst/>
                <a:uLnTx/>
                <a:uFillTx/>
                <a:latin typeface="Montserrat Light"/>
                <a:ea typeface="+mn-ea"/>
                <a:cs typeface="+mn-cs"/>
              </a:rPr>
              <a:t> Vente</a:t>
            </a:r>
            <a:endParaRPr kumimoji="0" lang="fr-FR" sz="1100" b="0" i="0" u="none" strike="noStrike" kern="1200" cap="none" normalizeH="0" baseline="0" noProof="0" dirty="0">
              <a:ln>
                <a:noFill/>
              </a:ln>
              <a:solidFill>
                <a:schemeClr val="accent3"/>
              </a:solidFill>
              <a:effectLst/>
              <a:uLnTx/>
              <a:uFillTx/>
              <a:latin typeface="Montserrat Light"/>
              <a:ea typeface="+mn-ea"/>
              <a:cs typeface="+mn-cs"/>
            </a:endParaRPr>
          </a:p>
        </p:txBody>
      </p:sp>
      <p:sp>
        <p:nvSpPr>
          <p:cNvPr id="214" name="Rectangle 213"/>
          <p:cNvSpPr/>
          <p:nvPr/>
        </p:nvSpPr>
        <p:spPr>
          <a:xfrm>
            <a:off x="5282814" y="2200332"/>
            <a:ext cx="1019663" cy="432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normalizeH="0" baseline="0" noProof="0" dirty="0">
                <a:ln>
                  <a:noFill/>
                </a:ln>
                <a:solidFill>
                  <a:schemeClr val="accent3"/>
                </a:solidFill>
                <a:effectLst/>
                <a:uLnTx/>
                <a:uFillTx/>
                <a:latin typeface="Montserrat Light"/>
                <a:ea typeface="+mn-ea"/>
                <a:cs typeface="+mn-cs"/>
              </a:rPr>
              <a:t>Gestion File Attente</a:t>
            </a:r>
          </a:p>
        </p:txBody>
      </p:sp>
      <p:sp>
        <p:nvSpPr>
          <p:cNvPr id="215" name="Rectangle 214"/>
          <p:cNvSpPr/>
          <p:nvPr/>
        </p:nvSpPr>
        <p:spPr>
          <a:xfrm>
            <a:off x="7567573" y="2200332"/>
            <a:ext cx="1019663" cy="432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normalizeH="0" baseline="0" noProof="0" dirty="0">
                <a:ln>
                  <a:noFill/>
                </a:ln>
                <a:solidFill>
                  <a:schemeClr val="accent3"/>
                </a:solidFill>
                <a:effectLst/>
                <a:uLnTx/>
                <a:uFillTx/>
                <a:latin typeface="Montserrat Light"/>
                <a:ea typeface="+mn-ea"/>
                <a:cs typeface="+mn-cs"/>
              </a:rPr>
              <a:t>Prise RDV</a:t>
            </a:r>
          </a:p>
        </p:txBody>
      </p:sp>
      <p:sp>
        <p:nvSpPr>
          <p:cNvPr id="216" name="Rectangle 215"/>
          <p:cNvSpPr/>
          <p:nvPr/>
        </p:nvSpPr>
        <p:spPr>
          <a:xfrm>
            <a:off x="8710384" y="2200332"/>
            <a:ext cx="1019663" cy="432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normalizeH="0" baseline="0" noProof="0" dirty="0">
                <a:ln>
                  <a:noFill/>
                </a:ln>
                <a:solidFill>
                  <a:schemeClr val="accent3"/>
                </a:solidFill>
                <a:effectLst/>
                <a:uLnTx/>
                <a:uFillTx/>
                <a:latin typeface="Montserrat Light"/>
                <a:ea typeface="+mn-ea"/>
                <a:cs typeface="+mn-cs"/>
              </a:rPr>
              <a:t>Contact</a:t>
            </a:r>
          </a:p>
        </p:txBody>
      </p:sp>
      <p:sp>
        <p:nvSpPr>
          <p:cNvPr id="217" name="Rectangle 216"/>
          <p:cNvSpPr/>
          <p:nvPr/>
        </p:nvSpPr>
        <p:spPr>
          <a:xfrm>
            <a:off x="9853195" y="2200332"/>
            <a:ext cx="1019663" cy="432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normalizeH="0" baseline="0" noProof="0" dirty="0">
                <a:ln>
                  <a:noFill/>
                </a:ln>
                <a:solidFill>
                  <a:schemeClr val="accent3"/>
                </a:solidFill>
                <a:effectLst/>
                <a:uLnTx/>
                <a:uFillTx/>
                <a:latin typeface="Montserrat Light"/>
                <a:ea typeface="+mn-ea"/>
                <a:cs typeface="+mn-cs"/>
              </a:rPr>
              <a:t>Satisfaction</a:t>
            </a:r>
          </a:p>
        </p:txBody>
      </p:sp>
      <p:sp>
        <p:nvSpPr>
          <p:cNvPr id="218" name="Rectangle 217"/>
          <p:cNvSpPr/>
          <p:nvPr/>
        </p:nvSpPr>
        <p:spPr>
          <a:xfrm>
            <a:off x="9853195" y="2837559"/>
            <a:ext cx="1018800" cy="432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normalizeH="0" baseline="0" noProof="0" dirty="0">
                <a:ln>
                  <a:noFill/>
                </a:ln>
                <a:solidFill>
                  <a:schemeClr val="accent1"/>
                </a:solidFill>
                <a:effectLst/>
                <a:uLnTx/>
                <a:uFillTx/>
                <a:latin typeface="Montserrat Light"/>
                <a:ea typeface="+mn-ea"/>
                <a:cs typeface="+mn-cs"/>
              </a:rPr>
              <a:t>Borne </a:t>
            </a:r>
            <a:r>
              <a:rPr kumimoji="0" lang="fr-FR" sz="1100" b="0" i="0" u="none" strike="noStrike" kern="1200" cap="none" normalizeH="0" baseline="0" noProof="0" dirty="0" smtClean="0">
                <a:ln>
                  <a:noFill/>
                </a:ln>
                <a:solidFill>
                  <a:schemeClr val="accent1"/>
                </a:solidFill>
                <a:effectLst/>
                <a:uLnTx/>
                <a:uFillTx/>
                <a:latin typeface="Montserrat Light"/>
                <a:ea typeface="+mn-ea"/>
                <a:cs typeface="+mn-cs"/>
              </a:rPr>
              <a:t>Dédiée</a:t>
            </a:r>
            <a:endParaRPr kumimoji="0" lang="fr-FR" sz="1100" b="0" i="0" u="none" strike="noStrike" kern="1200" cap="none" normalizeH="0" baseline="0" noProof="0" dirty="0">
              <a:ln>
                <a:noFill/>
              </a:ln>
              <a:solidFill>
                <a:schemeClr val="accent1"/>
              </a:solidFill>
              <a:effectLst/>
              <a:uLnTx/>
              <a:uFillTx/>
              <a:latin typeface="Montserrat Light"/>
              <a:ea typeface="+mn-ea"/>
              <a:cs typeface="+mn-cs"/>
            </a:endParaRPr>
          </a:p>
        </p:txBody>
      </p:sp>
      <p:sp>
        <p:nvSpPr>
          <p:cNvPr id="219" name="Rectangle 218"/>
          <p:cNvSpPr/>
          <p:nvPr/>
        </p:nvSpPr>
        <p:spPr>
          <a:xfrm>
            <a:off x="8710384" y="2837559"/>
            <a:ext cx="1018800" cy="432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normalizeH="0" baseline="0" noProof="0" dirty="0">
                <a:ln>
                  <a:noFill/>
                </a:ln>
                <a:solidFill>
                  <a:srgbClr val="34B2AF"/>
                </a:solidFill>
                <a:effectLst/>
                <a:uLnTx/>
                <a:uFillTx/>
                <a:latin typeface="Montserrat Light"/>
                <a:ea typeface="+mn-ea"/>
                <a:cs typeface="+mn-cs"/>
              </a:rPr>
              <a:t>Téléphone</a:t>
            </a:r>
          </a:p>
        </p:txBody>
      </p:sp>
      <p:sp>
        <p:nvSpPr>
          <p:cNvPr id="220" name="Rectangle 219"/>
          <p:cNvSpPr/>
          <p:nvPr/>
        </p:nvSpPr>
        <p:spPr>
          <a:xfrm>
            <a:off x="8710384" y="3399064"/>
            <a:ext cx="1018800" cy="432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normalizeH="0" baseline="0" noProof="0" dirty="0">
                <a:ln>
                  <a:noFill/>
                </a:ln>
                <a:solidFill>
                  <a:srgbClr val="34B2AF"/>
                </a:solidFill>
                <a:effectLst/>
                <a:uLnTx/>
                <a:uFillTx/>
                <a:latin typeface="Montserrat Light"/>
                <a:ea typeface="+mn-ea"/>
                <a:cs typeface="+mn-cs"/>
              </a:rPr>
              <a:t>SKYPE</a:t>
            </a:r>
          </a:p>
        </p:txBody>
      </p:sp>
      <p:sp>
        <p:nvSpPr>
          <p:cNvPr id="221" name="Rectangle 220"/>
          <p:cNvSpPr/>
          <p:nvPr/>
        </p:nvSpPr>
        <p:spPr>
          <a:xfrm>
            <a:off x="7568436" y="3399064"/>
            <a:ext cx="1018800" cy="432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normalizeH="0" baseline="0" noProof="0" dirty="0">
                <a:ln>
                  <a:noFill/>
                </a:ln>
                <a:solidFill>
                  <a:schemeClr val="accent1"/>
                </a:solidFill>
                <a:effectLst/>
                <a:uLnTx/>
                <a:uFillTx/>
                <a:latin typeface="Montserrat Light"/>
                <a:ea typeface="+mn-ea"/>
                <a:cs typeface="+mn-cs"/>
              </a:rPr>
              <a:t>Via App</a:t>
            </a:r>
            <a:r>
              <a:rPr kumimoji="0" lang="fr-FR" sz="1100" b="0" i="0" u="none" strike="noStrike" kern="1200" cap="none" normalizeH="0" noProof="0" dirty="0">
                <a:ln>
                  <a:noFill/>
                </a:ln>
                <a:solidFill>
                  <a:schemeClr val="accent1"/>
                </a:solidFill>
                <a:effectLst/>
                <a:uLnTx/>
                <a:uFillTx/>
                <a:latin typeface="Montserrat Light"/>
                <a:ea typeface="+mn-ea"/>
                <a:cs typeface="+mn-cs"/>
              </a:rPr>
              <a:t> Mobile</a:t>
            </a:r>
            <a:endParaRPr kumimoji="0" lang="fr-FR" sz="1100" b="0" i="0" u="none" strike="noStrike" kern="1200" cap="none" normalizeH="0" baseline="0" noProof="0" dirty="0">
              <a:ln>
                <a:noFill/>
              </a:ln>
              <a:solidFill>
                <a:schemeClr val="accent1"/>
              </a:solidFill>
              <a:effectLst/>
              <a:uLnTx/>
              <a:uFillTx/>
              <a:latin typeface="Montserrat Light"/>
              <a:ea typeface="+mn-ea"/>
              <a:cs typeface="+mn-cs"/>
            </a:endParaRPr>
          </a:p>
        </p:txBody>
      </p:sp>
      <p:sp>
        <p:nvSpPr>
          <p:cNvPr id="222" name="Rectangle 221"/>
          <p:cNvSpPr/>
          <p:nvPr/>
        </p:nvSpPr>
        <p:spPr>
          <a:xfrm>
            <a:off x="6425625" y="2200332"/>
            <a:ext cx="1018800" cy="432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algn="ctr"/>
            <a:r>
              <a:rPr lang="fr-FR" sz="1100" dirty="0">
                <a:solidFill>
                  <a:schemeClr val="accent3"/>
                </a:solidFill>
                <a:latin typeface="Montserrat Light"/>
              </a:rPr>
              <a:t>Simulateurs</a:t>
            </a:r>
          </a:p>
        </p:txBody>
      </p:sp>
      <p:sp>
        <p:nvSpPr>
          <p:cNvPr id="223" name="Rectangle 222"/>
          <p:cNvSpPr/>
          <p:nvPr/>
        </p:nvSpPr>
        <p:spPr>
          <a:xfrm>
            <a:off x="6425624" y="2837559"/>
            <a:ext cx="1018800" cy="432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normalizeH="0" baseline="0" noProof="0" dirty="0">
                <a:ln>
                  <a:noFill/>
                </a:ln>
                <a:solidFill>
                  <a:schemeClr val="accent1"/>
                </a:solidFill>
                <a:effectLst/>
                <a:uLnTx/>
                <a:uFillTx/>
                <a:latin typeface="Montserrat Light"/>
                <a:ea typeface="+mn-ea"/>
                <a:cs typeface="+mn-cs"/>
              </a:rPr>
              <a:t>PPO</a:t>
            </a:r>
          </a:p>
        </p:txBody>
      </p:sp>
      <p:sp>
        <p:nvSpPr>
          <p:cNvPr id="224" name="Rectangle 223"/>
          <p:cNvSpPr/>
          <p:nvPr/>
        </p:nvSpPr>
        <p:spPr>
          <a:xfrm>
            <a:off x="6425624" y="3399064"/>
            <a:ext cx="1018800" cy="432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normalizeH="0" baseline="0" noProof="0" dirty="0">
                <a:ln>
                  <a:noFill/>
                </a:ln>
                <a:solidFill>
                  <a:schemeClr val="accent1"/>
                </a:solidFill>
                <a:effectLst/>
                <a:uLnTx/>
                <a:uFillTx/>
                <a:latin typeface="Montserrat Light"/>
                <a:ea typeface="+mn-ea"/>
                <a:cs typeface="+mn-cs"/>
              </a:rPr>
              <a:t>PPI</a:t>
            </a:r>
          </a:p>
        </p:txBody>
      </p:sp>
      <p:sp>
        <p:nvSpPr>
          <p:cNvPr id="225" name="Rectangle 224"/>
          <p:cNvSpPr/>
          <p:nvPr/>
        </p:nvSpPr>
        <p:spPr>
          <a:xfrm>
            <a:off x="6425624" y="3960569"/>
            <a:ext cx="1018800" cy="432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normalizeH="0" baseline="0" noProof="0" dirty="0">
                <a:ln>
                  <a:noFill/>
                </a:ln>
                <a:solidFill>
                  <a:schemeClr val="accent1"/>
                </a:solidFill>
                <a:effectLst/>
                <a:uLnTx/>
                <a:uFillTx/>
                <a:latin typeface="Montserrat Light"/>
                <a:ea typeface="+mn-ea"/>
                <a:cs typeface="+mn-cs"/>
              </a:rPr>
              <a:t>Epargne</a:t>
            </a:r>
          </a:p>
        </p:txBody>
      </p:sp>
      <p:sp>
        <p:nvSpPr>
          <p:cNvPr id="226" name="Rectangle 225"/>
          <p:cNvSpPr/>
          <p:nvPr/>
        </p:nvSpPr>
        <p:spPr>
          <a:xfrm>
            <a:off x="5282814" y="2837559"/>
            <a:ext cx="1018800" cy="432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dirty="0">
                <a:solidFill>
                  <a:srgbClr val="34B2AF"/>
                </a:solidFill>
                <a:latin typeface="Montserrat Light"/>
              </a:rPr>
              <a:t>Via App Mobile</a:t>
            </a:r>
            <a:endParaRPr kumimoji="0" lang="fr-FR" sz="1100" b="0" i="0" u="none" strike="noStrike" kern="1200" cap="none" normalizeH="0" baseline="0" noProof="0" dirty="0">
              <a:ln>
                <a:noFill/>
              </a:ln>
              <a:solidFill>
                <a:srgbClr val="34B2AF"/>
              </a:solidFill>
              <a:effectLst/>
              <a:uLnTx/>
              <a:uFillTx/>
              <a:latin typeface="Montserrat Light"/>
              <a:ea typeface="+mn-ea"/>
              <a:cs typeface="+mn-cs"/>
            </a:endParaRPr>
          </a:p>
        </p:txBody>
      </p:sp>
      <p:sp>
        <p:nvSpPr>
          <p:cNvPr id="227" name="Rectangle 226"/>
          <p:cNvSpPr/>
          <p:nvPr/>
        </p:nvSpPr>
        <p:spPr>
          <a:xfrm>
            <a:off x="5282814" y="3399064"/>
            <a:ext cx="1018800" cy="432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normalizeH="0" baseline="0" noProof="0" dirty="0">
                <a:ln>
                  <a:noFill/>
                </a:ln>
                <a:solidFill>
                  <a:srgbClr val="34B2AF"/>
                </a:solidFill>
                <a:effectLst/>
                <a:uLnTx/>
                <a:uFillTx/>
                <a:latin typeface="Montserrat Light"/>
                <a:ea typeface="+mn-ea"/>
                <a:cs typeface="+mn-cs"/>
              </a:rPr>
              <a:t>Via Corner</a:t>
            </a:r>
          </a:p>
        </p:txBody>
      </p:sp>
      <p:sp>
        <p:nvSpPr>
          <p:cNvPr id="228" name="Rectangle 227"/>
          <p:cNvSpPr/>
          <p:nvPr/>
        </p:nvSpPr>
        <p:spPr>
          <a:xfrm>
            <a:off x="4140002" y="2837559"/>
            <a:ext cx="1018800" cy="432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dirty="0">
                <a:solidFill>
                  <a:schemeClr val="accent1"/>
                </a:solidFill>
                <a:latin typeface="Montserrat Light"/>
              </a:rPr>
              <a:t>Catalogue Offres ouverture</a:t>
            </a:r>
            <a:endParaRPr kumimoji="0" lang="fr-FR" sz="1100" b="0" i="0" u="none" strike="noStrike" kern="1200" cap="none" normalizeH="0" baseline="0" noProof="0" dirty="0">
              <a:ln>
                <a:noFill/>
              </a:ln>
              <a:solidFill>
                <a:schemeClr val="accent1"/>
              </a:solidFill>
              <a:effectLst/>
              <a:uLnTx/>
              <a:uFillTx/>
              <a:latin typeface="Montserrat Light"/>
            </a:endParaRPr>
          </a:p>
        </p:txBody>
      </p:sp>
      <p:sp>
        <p:nvSpPr>
          <p:cNvPr id="229" name="Rectangle 228"/>
          <p:cNvSpPr/>
          <p:nvPr/>
        </p:nvSpPr>
        <p:spPr>
          <a:xfrm>
            <a:off x="4140002" y="3399064"/>
            <a:ext cx="1018800" cy="432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normalizeH="0" baseline="0" noProof="0" dirty="0">
                <a:ln>
                  <a:noFill/>
                </a:ln>
                <a:solidFill>
                  <a:schemeClr val="accent1"/>
                </a:solidFill>
                <a:effectLst/>
                <a:uLnTx/>
                <a:uFillTx/>
                <a:latin typeface="Montserrat Light"/>
                <a:ea typeface="+mn-ea"/>
                <a:cs typeface="+mn-cs"/>
              </a:rPr>
              <a:t>Choisir mon agence</a:t>
            </a:r>
          </a:p>
        </p:txBody>
      </p:sp>
      <p:sp>
        <p:nvSpPr>
          <p:cNvPr id="230" name="Rectangle 229"/>
          <p:cNvSpPr/>
          <p:nvPr/>
        </p:nvSpPr>
        <p:spPr>
          <a:xfrm>
            <a:off x="4140002" y="3960569"/>
            <a:ext cx="1018800" cy="432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dirty="0">
                <a:solidFill>
                  <a:schemeClr val="accent1"/>
                </a:solidFill>
                <a:latin typeface="Montserrat Light"/>
              </a:rPr>
              <a:t>Délais de traitement / suivi</a:t>
            </a:r>
            <a:endParaRPr kumimoji="0" lang="fr-FR" sz="1100" b="0" i="0" u="none" strike="noStrike" kern="1200" cap="none" normalizeH="0" baseline="0" noProof="0" dirty="0">
              <a:ln>
                <a:noFill/>
              </a:ln>
              <a:solidFill>
                <a:schemeClr val="accent1"/>
              </a:solidFill>
              <a:effectLst/>
              <a:uLnTx/>
              <a:uFillTx/>
              <a:latin typeface="Montserrat Light"/>
            </a:endParaRPr>
          </a:p>
        </p:txBody>
      </p:sp>
      <p:sp>
        <p:nvSpPr>
          <p:cNvPr id="231" name="Rectangle 230"/>
          <p:cNvSpPr/>
          <p:nvPr/>
        </p:nvSpPr>
        <p:spPr>
          <a:xfrm>
            <a:off x="4140002" y="4522074"/>
            <a:ext cx="1018800" cy="432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normalizeH="0" baseline="0" noProof="0" dirty="0">
                <a:ln>
                  <a:noFill/>
                </a:ln>
                <a:solidFill>
                  <a:schemeClr val="accent1"/>
                </a:solidFill>
                <a:effectLst/>
                <a:uLnTx/>
                <a:uFillTx/>
                <a:latin typeface="Montserrat Light"/>
                <a:ea typeface="+mn-ea"/>
                <a:cs typeface="+mn-cs"/>
              </a:rPr>
              <a:t>EER</a:t>
            </a:r>
          </a:p>
        </p:txBody>
      </p:sp>
      <p:sp>
        <p:nvSpPr>
          <p:cNvPr id="234" name="Rectangle 233"/>
          <p:cNvSpPr/>
          <p:nvPr/>
        </p:nvSpPr>
        <p:spPr>
          <a:xfrm>
            <a:off x="10996007" y="2200332"/>
            <a:ext cx="1019663" cy="432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normalizeH="0" baseline="0" noProof="0" dirty="0">
                <a:ln>
                  <a:noFill/>
                </a:ln>
                <a:solidFill>
                  <a:schemeClr val="accent3"/>
                </a:solidFill>
                <a:effectLst/>
                <a:uLnTx/>
                <a:uFillTx/>
                <a:latin typeface="Montserrat Light"/>
                <a:ea typeface="+mn-ea"/>
                <a:cs typeface="+mn-cs"/>
              </a:rPr>
              <a:t>Impression</a:t>
            </a:r>
          </a:p>
        </p:txBody>
      </p:sp>
      <p:sp>
        <p:nvSpPr>
          <p:cNvPr id="235" name="Rectangle 234"/>
          <p:cNvSpPr/>
          <p:nvPr/>
        </p:nvSpPr>
        <p:spPr>
          <a:xfrm>
            <a:off x="10996007" y="2837559"/>
            <a:ext cx="1018800" cy="432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normalizeH="0" baseline="0" noProof="0" dirty="0">
                <a:ln>
                  <a:noFill/>
                </a:ln>
                <a:solidFill>
                  <a:srgbClr val="34B2AF"/>
                </a:solidFill>
                <a:effectLst/>
                <a:uLnTx/>
                <a:uFillTx/>
                <a:latin typeface="Montserrat Light"/>
                <a:ea typeface="+mn-ea"/>
                <a:cs typeface="+mn-cs"/>
              </a:rPr>
              <a:t>Liste documents</a:t>
            </a:r>
          </a:p>
        </p:txBody>
      </p:sp>
      <p:pic>
        <p:nvPicPr>
          <p:cNvPr id="236" name="Image 235"/>
          <p:cNvPicPr>
            <a:picLocks noChangeAspect="1"/>
          </p:cNvPicPr>
          <p:nvPr/>
        </p:nvPicPr>
        <p:blipFill rotWithShape="1">
          <a:blip r:embed="rId2" cstate="print">
            <a:extLst>
              <a:ext uri="{28A0092B-C50C-407E-A947-70E740481C1C}">
                <a14:useLocalDpi xmlns:a14="http://schemas.microsoft.com/office/drawing/2010/main" val="0"/>
              </a:ext>
            </a:extLst>
          </a:blip>
          <a:srcRect t="54715" r="71429"/>
          <a:stretch/>
        </p:blipFill>
        <p:spPr>
          <a:xfrm>
            <a:off x="408171" y="1358783"/>
            <a:ext cx="920382" cy="785298"/>
          </a:xfrm>
          <a:prstGeom prst="rect">
            <a:avLst/>
          </a:prstGeom>
        </p:spPr>
      </p:pic>
      <p:sp>
        <p:nvSpPr>
          <p:cNvPr id="201" name="Rectangle 200"/>
          <p:cNvSpPr/>
          <p:nvPr/>
        </p:nvSpPr>
        <p:spPr>
          <a:xfrm>
            <a:off x="386362" y="1655046"/>
            <a:ext cx="942191" cy="204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normalizeH="0" baseline="0" noProof="0" dirty="0">
                <a:ln>
                  <a:noFill/>
                </a:ln>
                <a:solidFill>
                  <a:srgbClr val="FF0000"/>
                </a:solidFill>
                <a:effectLst/>
                <a:uLnTx/>
                <a:uFillTx/>
                <a:latin typeface="Montserrat Light"/>
                <a:ea typeface="+mn-ea"/>
                <a:cs typeface="+mn-cs"/>
              </a:rPr>
              <a:t>AUTOMATE</a:t>
            </a:r>
          </a:p>
        </p:txBody>
      </p:sp>
      <p:pic>
        <p:nvPicPr>
          <p:cNvPr id="240" name="Image 239"/>
          <p:cNvPicPr>
            <a:picLocks noChangeAspect="1"/>
          </p:cNvPicPr>
          <p:nvPr/>
        </p:nvPicPr>
        <p:blipFill rotWithShape="1">
          <a:blip r:embed="rId2" cstate="print">
            <a:extLst>
              <a:ext uri="{28A0092B-C50C-407E-A947-70E740481C1C}">
                <a14:useLocalDpi xmlns:a14="http://schemas.microsoft.com/office/drawing/2010/main" val="0"/>
              </a:ext>
            </a:extLst>
          </a:blip>
          <a:srcRect t="54715" r="71429"/>
          <a:stretch/>
        </p:blipFill>
        <p:spPr>
          <a:xfrm>
            <a:off x="1654995" y="1358783"/>
            <a:ext cx="920382" cy="785298"/>
          </a:xfrm>
          <a:prstGeom prst="rect">
            <a:avLst/>
          </a:prstGeom>
        </p:spPr>
      </p:pic>
      <p:sp>
        <p:nvSpPr>
          <p:cNvPr id="241" name="Rectangle 240"/>
          <p:cNvSpPr/>
          <p:nvPr/>
        </p:nvSpPr>
        <p:spPr>
          <a:xfrm>
            <a:off x="1633186" y="1655046"/>
            <a:ext cx="942191" cy="204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normalizeH="0" baseline="0" noProof="0" dirty="0">
                <a:ln>
                  <a:noFill/>
                </a:ln>
                <a:solidFill>
                  <a:srgbClr val="FF0000"/>
                </a:solidFill>
                <a:effectLst/>
                <a:uLnTx/>
                <a:uFillTx/>
                <a:latin typeface="Montserrat Light"/>
                <a:ea typeface="+mn-ea"/>
                <a:cs typeface="+mn-cs"/>
              </a:rPr>
              <a:t>AGENCE</a:t>
            </a:r>
          </a:p>
        </p:txBody>
      </p:sp>
      <p:pic>
        <p:nvPicPr>
          <p:cNvPr id="242" name="Image 241"/>
          <p:cNvPicPr>
            <a:picLocks noChangeAspect="1"/>
          </p:cNvPicPr>
          <p:nvPr/>
        </p:nvPicPr>
        <p:blipFill rotWithShape="1">
          <a:blip r:embed="rId2" cstate="print">
            <a:extLst>
              <a:ext uri="{28A0092B-C50C-407E-A947-70E740481C1C}">
                <a14:useLocalDpi xmlns:a14="http://schemas.microsoft.com/office/drawing/2010/main" val="0"/>
              </a:ext>
            </a:extLst>
          </a:blip>
          <a:srcRect t="54715" r="71429"/>
          <a:stretch/>
        </p:blipFill>
        <p:spPr>
          <a:xfrm>
            <a:off x="2901819" y="1358783"/>
            <a:ext cx="920382" cy="785298"/>
          </a:xfrm>
          <a:prstGeom prst="rect">
            <a:avLst/>
          </a:prstGeom>
        </p:spPr>
      </p:pic>
      <p:sp>
        <p:nvSpPr>
          <p:cNvPr id="243" name="Rectangle 242"/>
          <p:cNvSpPr/>
          <p:nvPr/>
        </p:nvSpPr>
        <p:spPr>
          <a:xfrm>
            <a:off x="2880010" y="1655046"/>
            <a:ext cx="942191" cy="204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normalizeH="0" baseline="0" noProof="0" dirty="0">
                <a:ln>
                  <a:noFill/>
                </a:ln>
                <a:solidFill>
                  <a:srgbClr val="FF0000"/>
                </a:solidFill>
                <a:effectLst/>
                <a:uLnTx/>
                <a:uFillTx/>
                <a:latin typeface="Montserrat Light"/>
                <a:ea typeface="+mn-ea"/>
                <a:cs typeface="+mn-cs"/>
              </a:rPr>
              <a:t>GUICHET</a:t>
            </a:r>
          </a:p>
        </p:txBody>
      </p:sp>
      <p:pic>
        <p:nvPicPr>
          <p:cNvPr id="244" name="Image 243"/>
          <p:cNvPicPr>
            <a:picLocks noChangeAspect="1"/>
          </p:cNvPicPr>
          <p:nvPr/>
        </p:nvPicPr>
        <p:blipFill rotWithShape="1">
          <a:blip r:embed="rId2" cstate="print">
            <a:extLst>
              <a:ext uri="{28A0092B-C50C-407E-A947-70E740481C1C}">
                <a14:useLocalDpi xmlns:a14="http://schemas.microsoft.com/office/drawing/2010/main" val="0"/>
              </a:ext>
            </a:extLst>
          </a:blip>
          <a:srcRect t="54715" r="71429"/>
          <a:stretch/>
        </p:blipFill>
        <p:spPr>
          <a:xfrm>
            <a:off x="7627260" y="1358783"/>
            <a:ext cx="920382" cy="785298"/>
          </a:xfrm>
          <a:prstGeom prst="rect">
            <a:avLst/>
          </a:prstGeom>
        </p:spPr>
      </p:pic>
      <p:sp>
        <p:nvSpPr>
          <p:cNvPr id="245" name="Rectangle 244"/>
          <p:cNvSpPr/>
          <p:nvPr/>
        </p:nvSpPr>
        <p:spPr>
          <a:xfrm>
            <a:off x="7605451" y="1655046"/>
            <a:ext cx="942191" cy="204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normalizeH="0" baseline="0" noProof="0" dirty="0">
                <a:ln>
                  <a:noFill/>
                </a:ln>
                <a:solidFill>
                  <a:srgbClr val="FF0000"/>
                </a:solidFill>
                <a:effectLst/>
                <a:uLnTx/>
                <a:uFillTx/>
                <a:latin typeface="Montserrat Light"/>
                <a:ea typeface="+mn-ea"/>
                <a:cs typeface="+mn-cs"/>
              </a:rPr>
              <a:t>CORNER</a:t>
            </a:r>
          </a:p>
        </p:txBody>
      </p:sp>
      <p:sp>
        <p:nvSpPr>
          <p:cNvPr id="45" name="Ellipse 44"/>
          <p:cNvSpPr/>
          <p:nvPr/>
        </p:nvSpPr>
        <p:spPr>
          <a:xfrm>
            <a:off x="5581581" y="1858814"/>
            <a:ext cx="420839" cy="4208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t>1</a:t>
            </a:r>
            <a:endParaRPr lang="fr-FR" sz="2400" b="1" dirty="0"/>
          </a:p>
        </p:txBody>
      </p:sp>
      <p:sp>
        <p:nvSpPr>
          <p:cNvPr id="46" name="Ellipse 45"/>
          <p:cNvSpPr/>
          <p:nvPr/>
        </p:nvSpPr>
        <p:spPr>
          <a:xfrm>
            <a:off x="11294987" y="1856333"/>
            <a:ext cx="420839" cy="4208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t>4</a:t>
            </a:r>
            <a:endParaRPr lang="fr-FR" sz="2400" b="1" dirty="0"/>
          </a:p>
        </p:txBody>
      </p:sp>
      <p:sp>
        <p:nvSpPr>
          <p:cNvPr id="47" name="Ellipse 46"/>
          <p:cNvSpPr/>
          <p:nvPr/>
        </p:nvSpPr>
        <p:spPr>
          <a:xfrm>
            <a:off x="4449205" y="1856333"/>
            <a:ext cx="420839" cy="4208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t>3</a:t>
            </a:r>
            <a:endParaRPr lang="fr-FR" sz="2400" b="1" dirty="0"/>
          </a:p>
        </p:txBody>
      </p:sp>
      <p:sp>
        <p:nvSpPr>
          <p:cNvPr id="49" name="Ellipse 48"/>
          <p:cNvSpPr/>
          <p:nvPr/>
        </p:nvSpPr>
        <p:spPr>
          <a:xfrm>
            <a:off x="6724392" y="1858813"/>
            <a:ext cx="420839" cy="4208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t>5</a:t>
            </a:r>
            <a:endParaRPr lang="fr-FR" sz="2400" b="1" dirty="0"/>
          </a:p>
        </p:txBody>
      </p:sp>
      <p:sp>
        <p:nvSpPr>
          <p:cNvPr id="51" name="Ellipse 50"/>
          <p:cNvSpPr/>
          <p:nvPr/>
        </p:nvSpPr>
        <p:spPr>
          <a:xfrm>
            <a:off x="647037" y="1056454"/>
            <a:ext cx="420839" cy="4208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t>6</a:t>
            </a:r>
            <a:endParaRPr lang="fr-FR" sz="2400" b="1" dirty="0"/>
          </a:p>
        </p:txBody>
      </p:sp>
      <p:sp>
        <p:nvSpPr>
          <p:cNvPr id="52" name="Ellipse 51"/>
          <p:cNvSpPr/>
          <p:nvPr/>
        </p:nvSpPr>
        <p:spPr>
          <a:xfrm>
            <a:off x="1876314" y="1056454"/>
            <a:ext cx="376823" cy="4208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t>7</a:t>
            </a:r>
            <a:endParaRPr lang="fr-FR" sz="2400" b="1" dirty="0"/>
          </a:p>
        </p:txBody>
      </p:sp>
      <p:sp>
        <p:nvSpPr>
          <p:cNvPr id="55" name="Ellipse 54"/>
          <p:cNvSpPr/>
          <p:nvPr/>
        </p:nvSpPr>
        <p:spPr>
          <a:xfrm>
            <a:off x="9029671" y="1856332"/>
            <a:ext cx="358460" cy="4208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t>2</a:t>
            </a:r>
            <a:endParaRPr lang="fr-FR" sz="2400" b="1" dirty="0"/>
          </a:p>
        </p:txBody>
      </p:sp>
      <p:sp>
        <p:nvSpPr>
          <p:cNvPr id="58" name="Ellipse 57"/>
          <p:cNvSpPr/>
          <p:nvPr/>
        </p:nvSpPr>
        <p:spPr>
          <a:xfrm>
            <a:off x="3122683" y="1067219"/>
            <a:ext cx="420839" cy="4208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t>9</a:t>
            </a:r>
            <a:endParaRPr lang="fr-FR" sz="2400" b="1" dirty="0"/>
          </a:p>
        </p:txBody>
      </p:sp>
      <p:sp>
        <p:nvSpPr>
          <p:cNvPr id="60" name="Ellipse 59"/>
          <p:cNvSpPr/>
          <p:nvPr/>
        </p:nvSpPr>
        <p:spPr>
          <a:xfrm>
            <a:off x="10022663" y="1871533"/>
            <a:ext cx="637791" cy="4208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10</a:t>
            </a:r>
            <a:endParaRPr lang="fr-FR" b="1" dirty="0"/>
          </a:p>
        </p:txBody>
      </p:sp>
    </p:spTree>
    <p:extLst>
      <p:ext uri="{BB962C8B-B14F-4D97-AF65-F5344CB8AC3E}">
        <p14:creationId xmlns:p14="http://schemas.microsoft.com/office/powerpoint/2010/main" val="22386339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a:xfrm>
            <a:off x="11671041" y="6328137"/>
            <a:ext cx="673959" cy="529863"/>
          </a:xfrm>
        </p:spPr>
        <p:txBody>
          <a:bodyPr/>
          <a:lstStyle/>
          <a:p>
            <a:fld id="{3FB19A0B-8C50-4048-A665-D286D4212708}" type="slidenum">
              <a:rPr lang="fr-FR" smtClean="0"/>
              <a:pPr/>
              <a:t>7</a:t>
            </a:fld>
            <a:endParaRPr lang="fr-FR"/>
          </a:p>
        </p:txBody>
      </p:sp>
      <p:sp>
        <p:nvSpPr>
          <p:cNvPr id="70" name="Timeline"/>
          <p:cNvSpPr txBox="1"/>
          <p:nvPr/>
        </p:nvSpPr>
        <p:spPr>
          <a:xfrm>
            <a:off x="421199" y="186477"/>
            <a:ext cx="12713066" cy="666849"/>
          </a:xfrm>
          <a:prstGeom prst="rect">
            <a:avLst/>
          </a:prstGeom>
          <a:ln w="3175">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6000" dirty="0" smtClean="0">
                <a:latin typeface="Arial"/>
              </a:rPr>
              <a:t>STORYMAP</a:t>
            </a:r>
            <a:endParaRPr kumimoji="0" sz="6000" b="0" i="0" u="none" strike="noStrike" kern="1200" cap="all" spc="0" normalizeH="0" baseline="12500" noProof="0" dirty="0">
              <a:ln>
                <a:noFill/>
              </a:ln>
              <a:solidFill>
                <a:srgbClr val="359A15"/>
              </a:solidFill>
              <a:effectLst/>
              <a:uLnTx/>
              <a:uFillTx/>
              <a:latin typeface="Arial"/>
              <a:ea typeface="+mn-ea"/>
              <a:cs typeface="+mn-cs"/>
              <a:sym typeface="Montserrat-Bold"/>
            </a:endParaRPr>
          </a:p>
        </p:txBody>
      </p:sp>
      <p:sp>
        <p:nvSpPr>
          <p:cNvPr id="3" name="Rectangle 2"/>
          <p:cNvSpPr/>
          <p:nvPr/>
        </p:nvSpPr>
        <p:spPr>
          <a:xfrm>
            <a:off x="2082799" y="1151466"/>
            <a:ext cx="8221133" cy="4445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6" name="Connecteur droit 65"/>
          <p:cNvCxnSpPr/>
          <p:nvPr/>
        </p:nvCxnSpPr>
        <p:spPr>
          <a:xfrm flipH="1">
            <a:off x="5959403" y="67733"/>
            <a:ext cx="3576" cy="6705600"/>
          </a:xfrm>
          <a:prstGeom prst="line">
            <a:avLst/>
          </a:prstGeom>
          <a:ln w="57150">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2082799" y="1151463"/>
            <a:ext cx="3556000" cy="3513669"/>
          </a:xfrm>
          <a:prstGeom prst="rect">
            <a:avLst/>
          </a:prstGeom>
          <a:solidFill>
            <a:srgbClr val="47A8CB"/>
          </a:solidFill>
          <a:ln w="57150">
            <a:solidFill>
              <a:srgbClr val="3480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Rectangle 68"/>
          <p:cNvSpPr/>
          <p:nvPr/>
        </p:nvSpPr>
        <p:spPr>
          <a:xfrm>
            <a:off x="6934200" y="1151464"/>
            <a:ext cx="3369732" cy="2302935"/>
          </a:xfrm>
          <a:prstGeom prst="rect">
            <a:avLst/>
          </a:prstGeom>
          <a:solidFill>
            <a:srgbClr val="92D050"/>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Rectangle 70"/>
          <p:cNvSpPr/>
          <p:nvPr/>
        </p:nvSpPr>
        <p:spPr>
          <a:xfrm>
            <a:off x="6934200" y="3513666"/>
            <a:ext cx="3369732" cy="2082800"/>
          </a:xfrm>
          <a:prstGeom prst="rect">
            <a:avLst/>
          </a:prstGeom>
          <a:solidFill>
            <a:srgbClr val="F76A7C"/>
          </a:solidFill>
          <a:ln w="57150">
            <a:solidFill>
              <a:srgbClr val="D141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ZoneTexte 72"/>
          <p:cNvSpPr txBox="1"/>
          <p:nvPr/>
        </p:nvSpPr>
        <p:spPr>
          <a:xfrm>
            <a:off x="2940515" y="2419858"/>
            <a:ext cx="1840568" cy="954107"/>
          </a:xfrm>
          <a:prstGeom prst="rect">
            <a:avLst/>
          </a:prstGeom>
          <a:noFill/>
        </p:spPr>
        <p:txBody>
          <a:bodyPr wrap="none" rtlCol="0">
            <a:spAutoFit/>
          </a:bodyPr>
          <a:lstStyle/>
          <a:p>
            <a:pPr algn="ctr"/>
            <a:r>
              <a:rPr lang="fr-FR" sz="2800" dirty="0" smtClean="0">
                <a:solidFill>
                  <a:schemeClr val="bg1"/>
                </a:solidFill>
              </a:rPr>
              <a:t>CORNER </a:t>
            </a:r>
            <a:br>
              <a:rPr lang="fr-FR" sz="2800" dirty="0" smtClean="0">
                <a:solidFill>
                  <a:schemeClr val="bg1"/>
                </a:solidFill>
              </a:rPr>
            </a:br>
            <a:r>
              <a:rPr lang="fr-FR" sz="2800" dirty="0" smtClean="0">
                <a:solidFill>
                  <a:schemeClr val="bg1"/>
                </a:solidFill>
              </a:rPr>
              <a:t>DIGITAL</a:t>
            </a:r>
            <a:endParaRPr lang="fr-FR" sz="2800" dirty="0">
              <a:solidFill>
                <a:schemeClr val="bg1"/>
              </a:solidFill>
            </a:endParaRPr>
          </a:p>
        </p:txBody>
      </p:sp>
      <p:sp>
        <p:nvSpPr>
          <p:cNvPr id="74" name="ZoneTexte 73"/>
          <p:cNvSpPr txBox="1"/>
          <p:nvPr/>
        </p:nvSpPr>
        <p:spPr>
          <a:xfrm>
            <a:off x="8012014" y="1873950"/>
            <a:ext cx="1760418" cy="954107"/>
          </a:xfrm>
          <a:prstGeom prst="rect">
            <a:avLst/>
          </a:prstGeom>
          <a:noFill/>
        </p:spPr>
        <p:txBody>
          <a:bodyPr wrap="none" rtlCol="0">
            <a:spAutoFit/>
          </a:bodyPr>
          <a:lstStyle/>
          <a:p>
            <a:pPr algn="ctr"/>
            <a:r>
              <a:rPr lang="fr-FR" sz="2800" dirty="0" smtClean="0">
                <a:solidFill>
                  <a:schemeClr val="bg1"/>
                </a:solidFill>
              </a:rPr>
              <a:t>ESPACE </a:t>
            </a:r>
            <a:br>
              <a:rPr lang="fr-FR" sz="2800" dirty="0" smtClean="0">
                <a:solidFill>
                  <a:schemeClr val="bg1"/>
                </a:solidFill>
              </a:rPr>
            </a:br>
            <a:r>
              <a:rPr lang="fr-FR" sz="2800" dirty="0" smtClean="0">
                <a:solidFill>
                  <a:schemeClr val="bg1"/>
                </a:solidFill>
              </a:rPr>
              <a:t>CONSEIL</a:t>
            </a:r>
            <a:endParaRPr lang="fr-FR" sz="2800" dirty="0">
              <a:solidFill>
                <a:schemeClr val="bg1"/>
              </a:solidFill>
            </a:endParaRPr>
          </a:p>
        </p:txBody>
      </p:sp>
      <p:sp>
        <p:nvSpPr>
          <p:cNvPr id="76" name="ZoneTexte 75"/>
          <p:cNvSpPr txBox="1"/>
          <p:nvPr/>
        </p:nvSpPr>
        <p:spPr>
          <a:xfrm>
            <a:off x="7892589" y="4243040"/>
            <a:ext cx="1999266" cy="523220"/>
          </a:xfrm>
          <a:prstGeom prst="rect">
            <a:avLst/>
          </a:prstGeom>
          <a:noFill/>
        </p:spPr>
        <p:txBody>
          <a:bodyPr wrap="none" rtlCol="0">
            <a:spAutoFit/>
          </a:bodyPr>
          <a:lstStyle/>
          <a:p>
            <a:pPr algn="ctr"/>
            <a:r>
              <a:rPr lang="fr-FR" sz="2800" dirty="0" smtClean="0">
                <a:solidFill>
                  <a:schemeClr val="bg1"/>
                </a:solidFill>
              </a:rPr>
              <a:t>ZEN ZONE</a:t>
            </a:r>
            <a:endParaRPr lang="fr-FR" sz="2800" dirty="0">
              <a:solidFill>
                <a:schemeClr val="bg1"/>
              </a:solidFill>
            </a:endParaRPr>
          </a:p>
        </p:txBody>
      </p:sp>
      <p:sp>
        <p:nvSpPr>
          <p:cNvPr id="77" name="ZoneTexte 76"/>
          <p:cNvSpPr txBox="1"/>
          <p:nvPr/>
        </p:nvSpPr>
        <p:spPr>
          <a:xfrm>
            <a:off x="6133600" y="1684684"/>
            <a:ext cx="463588" cy="3539430"/>
          </a:xfrm>
          <a:prstGeom prst="rect">
            <a:avLst/>
          </a:prstGeom>
          <a:noFill/>
        </p:spPr>
        <p:txBody>
          <a:bodyPr wrap="none" rtlCol="0">
            <a:spAutoFit/>
          </a:bodyPr>
          <a:lstStyle/>
          <a:p>
            <a:pPr algn="ctr"/>
            <a:r>
              <a:rPr lang="fr-FR" sz="2800" dirty="0" smtClean="0">
                <a:solidFill>
                  <a:srgbClr val="C00000"/>
                </a:solidFill>
              </a:rPr>
              <a:t>G</a:t>
            </a:r>
          </a:p>
          <a:p>
            <a:pPr algn="ctr"/>
            <a:r>
              <a:rPr lang="fr-FR" sz="2800" dirty="0" smtClean="0">
                <a:solidFill>
                  <a:srgbClr val="C00000"/>
                </a:solidFill>
              </a:rPr>
              <a:t>U</a:t>
            </a:r>
          </a:p>
          <a:p>
            <a:pPr algn="ctr"/>
            <a:r>
              <a:rPr lang="fr-FR" sz="2800" dirty="0" smtClean="0">
                <a:solidFill>
                  <a:srgbClr val="C00000"/>
                </a:solidFill>
              </a:rPr>
              <a:t>I</a:t>
            </a:r>
          </a:p>
          <a:p>
            <a:pPr algn="ctr"/>
            <a:r>
              <a:rPr lang="fr-FR" sz="2800" dirty="0" smtClean="0">
                <a:solidFill>
                  <a:srgbClr val="C00000"/>
                </a:solidFill>
              </a:rPr>
              <a:t>C</a:t>
            </a:r>
          </a:p>
          <a:p>
            <a:pPr algn="ctr"/>
            <a:r>
              <a:rPr lang="fr-FR" sz="2800" dirty="0" smtClean="0">
                <a:solidFill>
                  <a:srgbClr val="C00000"/>
                </a:solidFill>
              </a:rPr>
              <a:t>H</a:t>
            </a:r>
          </a:p>
          <a:p>
            <a:pPr algn="ctr"/>
            <a:r>
              <a:rPr lang="fr-FR" sz="2800" dirty="0" smtClean="0">
                <a:solidFill>
                  <a:srgbClr val="C00000"/>
                </a:solidFill>
              </a:rPr>
              <a:t>E</a:t>
            </a:r>
          </a:p>
          <a:p>
            <a:pPr algn="ctr"/>
            <a:r>
              <a:rPr lang="fr-FR" sz="2800" dirty="0" smtClean="0">
                <a:solidFill>
                  <a:srgbClr val="C00000"/>
                </a:solidFill>
              </a:rPr>
              <a:t>T</a:t>
            </a:r>
          </a:p>
          <a:p>
            <a:pPr algn="ctr"/>
            <a:r>
              <a:rPr lang="fr-FR" sz="2800" dirty="0">
                <a:solidFill>
                  <a:srgbClr val="C00000"/>
                </a:solidFill>
              </a:rPr>
              <a:t>S</a:t>
            </a:r>
          </a:p>
        </p:txBody>
      </p:sp>
      <p:sp>
        <p:nvSpPr>
          <p:cNvPr id="79" name="ZoneTexte 78"/>
          <p:cNvSpPr txBox="1"/>
          <p:nvPr/>
        </p:nvSpPr>
        <p:spPr>
          <a:xfrm>
            <a:off x="3150510" y="4819722"/>
            <a:ext cx="1741182" cy="523220"/>
          </a:xfrm>
          <a:prstGeom prst="rect">
            <a:avLst/>
          </a:prstGeom>
          <a:noFill/>
        </p:spPr>
        <p:txBody>
          <a:bodyPr wrap="none" rtlCol="0">
            <a:spAutoFit/>
          </a:bodyPr>
          <a:lstStyle/>
          <a:p>
            <a:pPr algn="ctr"/>
            <a:r>
              <a:rPr lang="fr-FR" sz="2800" dirty="0" smtClean="0">
                <a:solidFill>
                  <a:srgbClr val="C00000"/>
                </a:solidFill>
              </a:rPr>
              <a:t>ACCUEIL</a:t>
            </a:r>
            <a:endParaRPr lang="fr-FR" sz="2800" dirty="0">
              <a:solidFill>
                <a:srgbClr val="C00000"/>
              </a:solidFill>
            </a:endParaRPr>
          </a:p>
        </p:txBody>
      </p:sp>
      <p:sp>
        <p:nvSpPr>
          <p:cNvPr id="84" name="ZoneTexte 83"/>
          <p:cNvSpPr txBox="1"/>
          <p:nvPr/>
        </p:nvSpPr>
        <p:spPr>
          <a:xfrm>
            <a:off x="1946764" y="5975569"/>
            <a:ext cx="3852337" cy="369332"/>
          </a:xfrm>
          <a:prstGeom prst="rect">
            <a:avLst/>
          </a:prstGeom>
          <a:noFill/>
        </p:spPr>
        <p:txBody>
          <a:bodyPr wrap="none" rtlCol="0">
            <a:spAutoFit/>
          </a:bodyPr>
          <a:lstStyle/>
          <a:p>
            <a:pPr algn="ctr"/>
            <a:r>
              <a:rPr lang="fr-FR" dirty="0" smtClean="0">
                <a:solidFill>
                  <a:schemeClr val="tx2">
                    <a:lumMod val="75000"/>
                  </a:schemeClr>
                </a:solidFill>
              </a:rPr>
              <a:t>Espace disponible de 7h00 à 23h00</a:t>
            </a:r>
            <a:endParaRPr lang="fr-FR" dirty="0">
              <a:solidFill>
                <a:schemeClr val="tx2">
                  <a:lumMod val="75000"/>
                </a:schemeClr>
              </a:solidFill>
            </a:endParaRPr>
          </a:p>
        </p:txBody>
      </p:sp>
      <p:sp>
        <p:nvSpPr>
          <p:cNvPr id="85" name="ZoneTexte 84"/>
          <p:cNvSpPr txBox="1"/>
          <p:nvPr/>
        </p:nvSpPr>
        <p:spPr>
          <a:xfrm>
            <a:off x="6251868" y="675329"/>
            <a:ext cx="3852337" cy="369332"/>
          </a:xfrm>
          <a:prstGeom prst="rect">
            <a:avLst/>
          </a:prstGeom>
          <a:noFill/>
        </p:spPr>
        <p:txBody>
          <a:bodyPr wrap="none" rtlCol="0">
            <a:spAutoFit/>
          </a:bodyPr>
          <a:lstStyle/>
          <a:p>
            <a:pPr algn="ctr"/>
            <a:r>
              <a:rPr lang="fr-FR" dirty="0" smtClean="0">
                <a:solidFill>
                  <a:schemeClr val="tx2">
                    <a:lumMod val="75000"/>
                  </a:schemeClr>
                </a:solidFill>
              </a:rPr>
              <a:t>Espace disponible de 8h30 à 15h45</a:t>
            </a:r>
            <a:endParaRPr lang="fr-FR" dirty="0">
              <a:solidFill>
                <a:schemeClr val="tx2">
                  <a:lumMod val="75000"/>
                </a:schemeClr>
              </a:solidFill>
            </a:endParaRPr>
          </a:p>
        </p:txBody>
      </p:sp>
      <p:sp>
        <p:nvSpPr>
          <p:cNvPr id="86" name="ZoneTexte 85"/>
          <p:cNvSpPr txBox="1"/>
          <p:nvPr/>
        </p:nvSpPr>
        <p:spPr>
          <a:xfrm>
            <a:off x="2674532" y="5725435"/>
            <a:ext cx="2557111" cy="369332"/>
          </a:xfrm>
          <a:prstGeom prst="rect">
            <a:avLst/>
          </a:prstGeom>
          <a:noFill/>
        </p:spPr>
        <p:txBody>
          <a:bodyPr wrap="none" rtlCol="0">
            <a:spAutoFit/>
          </a:bodyPr>
          <a:lstStyle/>
          <a:p>
            <a:pPr algn="ctr"/>
            <a:r>
              <a:rPr lang="fr-FR" dirty="0" smtClean="0">
                <a:solidFill>
                  <a:schemeClr val="tx2">
                    <a:lumMod val="75000"/>
                  </a:schemeClr>
                </a:solidFill>
              </a:rPr>
              <a:t>HORAIRES ETENDUS</a:t>
            </a:r>
            <a:endParaRPr lang="fr-FR" dirty="0">
              <a:solidFill>
                <a:schemeClr val="tx2">
                  <a:lumMod val="75000"/>
                </a:schemeClr>
              </a:solidFill>
            </a:endParaRPr>
          </a:p>
        </p:txBody>
      </p:sp>
      <p:sp>
        <p:nvSpPr>
          <p:cNvPr id="87" name="ZoneTexte 86"/>
          <p:cNvSpPr txBox="1"/>
          <p:nvPr/>
        </p:nvSpPr>
        <p:spPr>
          <a:xfrm>
            <a:off x="6848233" y="360332"/>
            <a:ext cx="2416111" cy="369332"/>
          </a:xfrm>
          <a:prstGeom prst="rect">
            <a:avLst/>
          </a:prstGeom>
          <a:noFill/>
        </p:spPr>
        <p:txBody>
          <a:bodyPr wrap="none" rtlCol="0">
            <a:spAutoFit/>
          </a:bodyPr>
          <a:lstStyle/>
          <a:p>
            <a:pPr algn="ctr"/>
            <a:r>
              <a:rPr lang="fr-FR" dirty="0" smtClean="0">
                <a:solidFill>
                  <a:schemeClr val="tx2">
                    <a:lumMod val="75000"/>
                  </a:schemeClr>
                </a:solidFill>
              </a:rPr>
              <a:t>HORAIRES AGENCE</a:t>
            </a:r>
            <a:endParaRPr lang="fr-FR" dirty="0">
              <a:solidFill>
                <a:schemeClr val="tx2">
                  <a:lumMod val="75000"/>
                </a:schemeClr>
              </a:solidFill>
            </a:endParaRPr>
          </a:p>
        </p:txBody>
      </p:sp>
    </p:spTree>
    <p:extLst>
      <p:ext uri="{BB962C8B-B14F-4D97-AF65-F5344CB8AC3E}">
        <p14:creationId xmlns:p14="http://schemas.microsoft.com/office/powerpoint/2010/main" val="22393108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Connecteur droit 29"/>
          <p:cNvCxnSpPr/>
          <p:nvPr/>
        </p:nvCxnSpPr>
        <p:spPr>
          <a:xfrm>
            <a:off x="1739805" y="1485189"/>
            <a:ext cx="8877059" cy="4771253"/>
          </a:xfrm>
          <a:prstGeom prst="line">
            <a:avLst/>
          </a:prstGeom>
          <a:ln w="57150">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5902303" y="601554"/>
            <a:ext cx="2888942" cy="2571174"/>
          </a:xfrm>
          <a:prstGeom prst="rect">
            <a:avLst/>
          </a:prstGeom>
          <a:solidFill>
            <a:srgbClr val="92D050"/>
          </a:solidFill>
          <a:ln w="57150">
            <a:solidFill>
              <a:srgbClr val="00B050"/>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p:cNvSpPr>
            <a:spLocks noGrp="1"/>
          </p:cNvSpPr>
          <p:nvPr>
            <p:ph type="sldNum" sz="quarter" idx="12"/>
          </p:nvPr>
        </p:nvSpPr>
        <p:spPr>
          <a:xfrm>
            <a:off x="11671041" y="6328137"/>
            <a:ext cx="673959" cy="529863"/>
          </a:xfrm>
        </p:spPr>
        <p:txBody>
          <a:bodyPr/>
          <a:lstStyle/>
          <a:p>
            <a:fld id="{3FB19A0B-8C50-4048-A665-D286D4212708}" type="slidenum">
              <a:rPr lang="fr-FR" smtClean="0"/>
              <a:pPr/>
              <a:t>8</a:t>
            </a:fld>
            <a:endParaRPr lang="fr-FR"/>
          </a:p>
        </p:txBody>
      </p:sp>
      <p:sp>
        <p:nvSpPr>
          <p:cNvPr id="36" name="Rectangle 35"/>
          <p:cNvSpPr/>
          <p:nvPr/>
        </p:nvSpPr>
        <p:spPr>
          <a:xfrm>
            <a:off x="7678096" y="1723055"/>
            <a:ext cx="2876452" cy="2331171"/>
          </a:xfrm>
          <a:prstGeom prst="rect">
            <a:avLst/>
          </a:prstGeom>
          <a:solidFill>
            <a:srgbClr val="F76A7C"/>
          </a:solidFill>
          <a:ln w="57150">
            <a:solidFill>
              <a:srgbClr val="D1415B"/>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1629443" y="1118316"/>
            <a:ext cx="8882364" cy="4920686"/>
          </a:xfrm>
          <a:prstGeom prst="rect">
            <a:avLst/>
          </a:prstGeom>
          <a:noFill/>
          <a:ln w="57150">
            <a:solidFill>
              <a:srgbClr val="CC0000"/>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1792769" y="2558651"/>
            <a:ext cx="4121074" cy="3353186"/>
          </a:xfrm>
          <a:prstGeom prst="rect">
            <a:avLst/>
          </a:prstGeom>
          <a:solidFill>
            <a:srgbClr val="47A8CB"/>
          </a:solidFill>
          <a:ln w="57150">
            <a:solidFill>
              <a:srgbClr val="34809B"/>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52500" b="91125" l="2125" r="49500">
                        <a14:backgroundMark x1="25375" y1="87625" x2="25375" y2="87625"/>
                        <a14:backgroundMark x1="29125" y1="87000" x2="29125" y2="87000"/>
                        <a14:backgroundMark x1="39000" y1="83250" x2="39000" y2="83250"/>
                        <a14:backgroundMark x1="35625" y1="83250" x2="35625" y2="83250"/>
                        <a14:backgroundMark x1="32125" y1="82250" x2="32125" y2="82250"/>
                      </a14:backgroundRemoval>
                    </a14:imgEffect>
                  </a14:imgLayer>
                </a14:imgProps>
              </a:ext>
              <a:ext uri="{28A0092B-C50C-407E-A947-70E740481C1C}">
                <a14:useLocalDpi xmlns:a14="http://schemas.microsoft.com/office/drawing/2010/main" val="0"/>
              </a:ext>
            </a:extLst>
          </a:blip>
          <a:srcRect t="50852" r="51137" b="8920"/>
          <a:stretch/>
        </p:blipFill>
        <p:spPr>
          <a:xfrm flipH="1">
            <a:off x="7066757" y="612300"/>
            <a:ext cx="1541420" cy="1268983"/>
          </a:xfrm>
          <a:prstGeom prst="rect">
            <a:avLst/>
          </a:prstGeom>
        </p:spPr>
      </p:pic>
      <p:pic>
        <p:nvPicPr>
          <p:cNvPr id="18" name="Image 17"/>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85" b="31852" l="36900" r="66200"/>
                    </a14:imgEffect>
                  </a14:imgLayer>
                </a14:imgProps>
              </a:ext>
              <a:ext uri="{28A0092B-C50C-407E-A947-70E740481C1C}">
                <a14:useLocalDpi xmlns:a14="http://schemas.microsoft.com/office/drawing/2010/main" val="0"/>
              </a:ext>
            </a:extLst>
          </a:blip>
          <a:srcRect l="39498" t="780" r="37069" b="68675"/>
          <a:stretch/>
        </p:blipFill>
        <p:spPr>
          <a:xfrm>
            <a:off x="3203670" y="2430973"/>
            <a:ext cx="618341" cy="870513"/>
          </a:xfrm>
          <a:prstGeom prst="rect">
            <a:avLst/>
          </a:prstGeom>
        </p:spPr>
      </p:pic>
      <p:sp>
        <p:nvSpPr>
          <p:cNvPr id="49" name="Rectangle 48"/>
          <p:cNvSpPr/>
          <p:nvPr/>
        </p:nvSpPr>
        <p:spPr>
          <a:xfrm rot="8696824">
            <a:off x="5423151" y="5422325"/>
            <a:ext cx="1318374" cy="3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ZoneTexte 64"/>
          <p:cNvSpPr txBox="1"/>
          <p:nvPr/>
        </p:nvSpPr>
        <p:spPr>
          <a:xfrm rot="19264431">
            <a:off x="8529610" y="2389538"/>
            <a:ext cx="1005429" cy="707886"/>
          </a:xfrm>
          <a:prstGeom prst="rect">
            <a:avLst/>
          </a:prstGeom>
          <a:noFill/>
          <a:scene3d>
            <a:camera prst="isometricOffAxis2Left"/>
            <a:lightRig rig="threePt" dir="t"/>
          </a:scene3d>
        </p:spPr>
        <p:txBody>
          <a:bodyPr wrap="square" rtlCol="0">
            <a:spAutoFit/>
          </a:bodyPr>
          <a:lstStyle/>
          <a:p>
            <a:r>
              <a:rPr lang="fr-FR" sz="2000" dirty="0">
                <a:solidFill>
                  <a:schemeClr val="bg1"/>
                </a:solidFill>
              </a:rPr>
              <a:t>ZEN</a:t>
            </a:r>
            <a:r>
              <a:rPr lang="fr-FR" sz="2000" dirty="0" smtClean="0">
                <a:solidFill>
                  <a:schemeClr val="bg1"/>
                </a:solidFill>
              </a:rPr>
              <a:t> </a:t>
            </a:r>
            <a:br>
              <a:rPr lang="fr-FR" sz="2000" dirty="0" smtClean="0">
                <a:solidFill>
                  <a:schemeClr val="bg1"/>
                </a:solidFill>
              </a:rPr>
            </a:br>
            <a:r>
              <a:rPr lang="fr-FR" sz="2000" dirty="0" smtClean="0">
                <a:solidFill>
                  <a:schemeClr val="bg1"/>
                </a:solidFill>
              </a:rPr>
              <a:t>ZONE</a:t>
            </a:r>
            <a:endParaRPr lang="fr-FR" sz="2000" dirty="0">
              <a:solidFill>
                <a:schemeClr val="bg1"/>
              </a:solidFill>
            </a:endParaRPr>
          </a:p>
        </p:txBody>
      </p:sp>
      <p:pic>
        <p:nvPicPr>
          <p:cNvPr id="15" name="Image 14"/>
          <p:cNvPicPr>
            <a:picLocks noChangeAspect="1"/>
          </p:cNvPicPr>
          <p:nvPr/>
        </p:nvPicPr>
        <p:blipFill rotWithShape="1">
          <a:blip r:embed="rId6" cstate="print">
            <a:extLst>
              <a:ext uri="{BEBA8EAE-BF5A-486C-A8C5-ECC9F3942E4B}">
                <a14:imgProps xmlns:a14="http://schemas.microsoft.com/office/drawing/2010/main">
                  <a14:imgLayer r:embed="rId5">
                    <a14:imgEffect>
                      <a14:backgroundRemoval t="185" b="31852" l="36900" r="66200"/>
                    </a14:imgEffect>
                  </a14:imgLayer>
                </a14:imgProps>
              </a:ext>
              <a:ext uri="{28A0092B-C50C-407E-A947-70E740481C1C}">
                <a14:useLocalDpi xmlns:a14="http://schemas.microsoft.com/office/drawing/2010/main" val="0"/>
              </a:ext>
            </a:extLst>
          </a:blip>
          <a:srcRect l="39498" t="780" r="37069" b="68675"/>
          <a:stretch/>
        </p:blipFill>
        <p:spPr>
          <a:xfrm>
            <a:off x="5732428" y="1000284"/>
            <a:ext cx="618341" cy="870513"/>
          </a:xfrm>
          <a:prstGeom prst="rect">
            <a:avLst/>
          </a:prstGeom>
        </p:spPr>
      </p:pic>
      <p:pic>
        <p:nvPicPr>
          <p:cNvPr id="89" name="Image 88"/>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65167" b="98500" l="48125" r="65500">
                        <a14:foregroundMark x1="60625" y1="89333" x2="60625" y2="89333"/>
                        <a14:foregroundMark x1="62125" y1="88833" x2="62125" y2="88833"/>
                        <a14:foregroundMark x1="61000" y1="90333" x2="61000" y2="90333"/>
                        <a14:foregroundMark x1="59875" y1="91000" x2="59875" y2="91000"/>
                        <a14:foregroundMark x1="59500" y1="89500" x2="59500" y2="89500"/>
                        <a14:foregroundMark x1="63375" y1="79333" x2="63375" y2="79333"/>
                        <a14:backgroundMark x1="63625" y1="81833" x2="63625" y2="81833"/>
                        <a14:backgroundMark x1="62375" y1="79333" x2="62375" y2="79333"/>
                        <a14:backgroundMark x1="63875" y1="78000" x2="63875" y2="78000"/>
                        <a14:backgroundMark x1="58750" y1="82167" x2="58750" y2="82167"/>
                        <a14:backgroundMark x1="58500" y1="81333" x2="58500" y2="81333"/>
                      </a14:backgroundRemoval>
                    </a14:imgEffect>
                  </a14:imgLayer>
                </a14:imgProps>
              </a:ext>
              <a:ext uri="{28A0092B-C50C-407E-A947-70E740481C1C}">
                <a14:useLocalDpi xmlns:a14="http://schemas.microsoft.com/office/drawing/2010/main" val="0"/>
              </a:ext>
            </a:extLst>
          </a:blip>
          <a:srcRect l="47768" t="64967" r="33911"/>
          <a:stretch/>
        </p:blipFill>
        <p:spPr>
          <a:xfrm>
            <a:off x="6110800" y="1065224"/>
            <a:ext cx="1093725" cy="1568511"/>
          </a:xfrm>
          <a:prstGeom prst="rect">
            <a:avLst/>
          </a:prstGeom>
        </p:spPr>
      </p:pic>
      <p:pic>
        <p:nvPicPr>
          <p:cNvPr id="19" name="Image 18"/>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85" b="31852" l="36900" r="66200"/>
                    </a14:imgEffect>
                  </a14:imgLayer>
                </a14:imgProps>
              </a:ext>
              <a:ext uri="{28A0092B-C50C-407E-A947-70E740481C1C}">
                <a14:useLocalDpi xmlns:a14="http://schemas.microsoft.com/office/drawing/2010/main" val="0"/>
              </a:ext>
            </a:extLst>
          </a:blip>
          <a:srcRect l="39498" t="780" r="37069" b="68675"/>
          <a:stretch/>
        </p:blipFill>
        <p:spPr>
          <a:xfrm>
            <a:off x="6956954" y="2091549"/>
            <a:ext cx="618341" cy="870513"/>
          </a:xfrm>
          <a:prstGeom prst="rect">
            <a:avLst/>
          </a:prstGeom>
        </p:spPr>
      </p:pic>
      <p:pic>
        <p:nvPicPr>
          <p:cNvPr id="95" name="Image 94"/>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4739" b="86765" l="51573" r="94580">
                        <a14:foregroundMark x1="73776" y1="19444" x2="73776" y2="19444"/>
                        <a14:foregroundMark x1="77273" y1="13235" x2="77273" y2="13235"/>
                        <a14:foregroundMark x1="83916" y1="19118" x2="83916" y2="19118"/>
                        <a14:foregroundMark x1="84266" y1="68954" x2="84266" y2="68954"/>
                        <a14:foregroundMark x1="83566" y1="65850" x2="83566" y2="65850"/>
                        <a14:foregroundMark x1="61713" y1="19771" x2="61713" y2="19771"/>
                        <a14:foregroundMark x1="67483" y1="18464" x2="67483" y2="18464"/>
                      </a14:backgroundRemoval>
                    </a14:imgEffect>
                  </a14:imgLayer>
                </a14:imgProps>
              </a:ext>
              <a:ext uri="{28A0092B-C50C-407E-A947-70E740481C1C}">
                <a14:useLocalDpi xmlns:a14="http://schemas.microsoft.com/office/drawing/2010/main" val="0"/>
              </a:ext>
            </a:extLst>
          </a:blip>
          <a:srcRect l="49033" b="10805"/>
          <a:stretch/>
        </p:blipFill>
        <p:spPr>
          <a:xfrm flipH="1">
            <a:off x="10428937" y="1785197"/>
            <a:ext cx="596044" cy="1115313"/>
          </a:xfrm>
          <a:prstGeom prst="rect">
            <a:avLst/>
          </a:prstGeom>
        </p:spPr>
      </p:pic>
      <p:pic>
        <p:nvPicPr>
          <p:cNvPr id="112" name="Image 111"/>
          <p:cNvPicPr>
            <a:picLocks noChangeAspect="1"/>
          </p:cNvPicPr>
          <p:nvPr/>
        </p:nvPicPr>
        <p:blipFill rotWithShape="1">
          <a:blip r:embed="rId11" cstate="print">
            <a:extLst>
              <a:ext uri="{BEBA8EAE-BF5A-486C-A8C5-ECC9F3942E4B}">
                <a14:imgProps xmlns:a14="http://schemas.microsoft.com/office/drawing/2010/main">
                  <a14:imgLayer r:embed="rId3">
                    <a14:imgEffect>
                      <a14:backgroundRemoval t="1250" b="41250" l="51375" r="95000"/>
                    </a14:imgEffect>
                  </a14:imgLayer>
                </a14:imgProps>
              </a:ext>
              <a:ext uri="{28A0092B-C50C-407E-A947-70E740481C1C}">
                <a14:useLocalDpi xmlns:a14="http://schemas.microsoft.com/office/drawing/2010/main" val="0"/>
              </a:ext>
            </a:extLst>
          </a:blip>
          <a:srcRect l="50335" b="58807"/>
          <a:stretch/>
        </p:blipFill>
        <p:spPr>
          <a:xfrm>
            <a:off x="6511042" y="2310552"/>
            <a:ext cx="1770479" cy="1468468"/>
          </a:xfrm>
          <a:prstGeom prst="rect">
            <a:avLst/>
          </a:prstGeom>
        </p:spPr>
      </p:pic>
      <p:sp>
        <p:nvSpPr>
          <p:cNvPr id="113" name="ZoneTexte 112"/>
          <p:cNvSpPr txBox="1"/>
          <p:nvPr/>
        </p:nvSpPr>
        <p:spPr>
          <a:xfrm>
            <a:off x="4735987" y="2243766"/>
            <a:ext cx="2595361" cy="646331"/>
          </a:xfrm>
          <a:prstGeom prst="rect">
            <a:avLst/>
          </a:prstGeom>
          <a:noFill/>
          <a:scene3d>
            <a:camera prst="isometricLeftDown"/>
            <a:lightRig rig="threePt" dir="t"/>
          </a:scene3d>
        </p:spPr>
        <p:txBody>
          <a:bodyPr wrap="square" rtlCol="0">
            <a:spAutoFit/>
          </a:bodyPr>
          <a:lstStyle/>
          <a:p>
            <a:r>
              <a:rPr lang="fr-FR" sz="3600" dirty="0" smtClean="0">
                <a:solidFill>
                  <a:srgbClr val="C00000"/>
                </a:solidFill>
              </a:rPr>
              <a:t>GUICHETS</a:t>
            </a:r>
            <a:endParaRPr lang="fr-FR" sz="3600" dirty="0">
              <a:solidFill>
                <a:srgbClr val="C00000"/>
              </a:solidFill>
            </a:endParaRPr>
          </a:p>
        </p:txBody>
      </p:sp>
      <p:pic>
        <p:nvPicPr>
          <p:cNvPr id="114" name="Image 113"/>
          <p:cNvPicPr>
            <a:picLocks noChangeAspect="1"/>
          </p:cNvPicPr>
          <p:nvPr/>
        </p:nvPicPr>
        <p:blipFill rotWithShape="1">
          <a:blip r:embed="rId11" cstate="print">
            <a:extLst>
              <a:ext uri="{BEBA8EAE-BF5A-486C-A8C5-ECC9F3942E4B}">
                <a14:imgProps xmlns:a14="http://schemas.microsoft.com/office/drawing/2010/main">
                  <a14:imgLayer r:embed="rId3">
                    <a14:imgEffect>
                      <a14:backgroundRemoval t="1250" b="41250" l="51375" r="95000"/>
                    </a14:imgEffect>
                  </a14:imgLayer>
                </a14:imgProps>
              </a:ext>
              <a:ext uri="{28A0092B-C50C-407E-A947-70E740481C1C}">
                <a14:useLocalDpi xmlns:a14="http://schemas.microsoft.com/office/drawing/2010/main" val="0"/>
              </a:ext>
            </a:extLst>
          </a:blip>
          <a:srcRect l="50335" b="58807"/>
          <a:stretch/>
        </p:blipFill>
        <p:spPr>
          <a:xfrm>
            <a:off x="7281971" y="2731858"/>
            <a:ext cx="1770479" cy="1468468"/>
          </a:xfrm>
          <a:prstGeom prst="rect">
            <a:avLst/>
          </a:prstGeom>
        </p:spPr>
      </p:pic>
      <p:pic>
        <p:nvPicPr>
          <p:cNvPr id="120" name="Image 119"/>
          <p:cNvPicPr>
            <a:picLocks noChangeAspect="1"/>
          </p:cNvPicPr>
          <p:nvPr/>
        </p:nvPicPr>
        <p:blipFill rotWithShape="1">
          <a:blip r:embed="rId12" cstate="print">
            <a:extLst>
              <a:ext uri="{BEBA8EAE-BF5A-486C-A8C5-ECC9F3942E4B}">
                <a14:imgProps xmlns:a14="http://schemas.microsoft.com/office/drawing/2010/main">
                  <a14:imgLayer r:embed="rId13">
                    <a14:imgEffect>
                      <a14:backgroundRemoval t="53231" b="90000" l="10000" r="68538">
                        <a14:foregroundMark x1="52308" y1="68692" x2="52308" y2="68692"/>
                      </a14:backgroundRemoval>
                    </a14:imgEffect>
                  </a14:imgLayer>
                </a14:imgProps>
              </a:ext>
              <a:ext uri="{28A0092B-C50C-407E-A947-70E740481C1C}">
                <a14:useLocalDpi xmlns:a14="http://schemas.microsoft.com/office/drawing/2010/main" val="0"/>
              </a:ext>
            </a:extLst>
          </a:blip>
          <a:srcRect l="25396" t="53605" r="35988" b="12295"/>
          <a:stretch/>
        </p:blipFill>
        <p:spPr>
          <a:xfrm flipH="1">
            <a:off x="8625893" y="2351801"/>
            <a:ext cx="1818651" cy="1605949"/>
          </a:xfrm>
          <a:prstGeom prst="rect">
            <a:avLst/>
          </a:prstGeom>
        </p:spPr>
      </p:pic>
      <p:pic>
        <p:nvPicPr>
          <p:cNvPr id="121" name="Image 120"/>
          <p:cNvPicPr>
            <a:picLocks noChangeAspect="1"/>
          </p:cNvPicPr>
          <p:nvPr/>
        </p:nvPicPr>
        <p:blipFill rotWithShape="1">
          <a:blip r:embed="rId14" cstate="print">
            <a:extLst>
              <a:ext uri="{BEBA8EAE-BF5A-486C-A8C5-ECC9F3942E4B}">
                <a14:imgProps xmlns:a14="http://schemas.microsoft.com/office/drawing/2010/main">
                  <a14:imgLayer r:embed="rId15">
                    <a14:imgEffect>
                      <a14:backgroundRemoval t="62329" b="89192" l="0" r="23455">
                        <a14:foregroundMark x1="13636" y1="65268" x2="13636" y2="65268"/>
                        <a14:foregroundMark x1="14182" y1="64113" x2="14182" y2="64113"/>
                        <a14:foregroundMark x1="13455" y1="66527" x2="13455" y2="66527"/>
                        <a14:foregroundMark x1="6455" y1="81532" x2="6455" y2="81532"/>
                        <a14:foregroundMark x1="14000" y1="85939" x2="14000" y2="85939"/>
                      </a14:backgroundRemoval>
                    </a14:imgEffect>
                  </a14:imgLayer>
                </a14:imgProps>
              </a:ext>
              <a:ext uri="{28A0092B-C50C-407E-A947-70E740481C1C}">
                <a14:useLocalDpi xmlns:a14="http://schemas.microsoft.com/office/drawing/2010/main" val="0"/>
              </a:ext>
            </a:extLst>
          </a:blip>
          <a:srcRect t="63346" r="76447" b="10312"/>
          <a:stretch/>
        </p:blipFill>
        <p:spPr>
          <a:xfrm>
            <a:off x="6360164" y="3306844"/>
            <a:ext cx="1076852" cy="1043796"/>
          </a:xfrm>
          <a:prstGeom prst="rect">
            <a:avLst/>
          </a:prstGeom>
        </p:spPr>
      </p:pic>
      <p:sp>
        <p:nvSpPr>
          <p:cNvPr id="82" name="ZoneTexte 81"/>
          <p:cNvSpPr txBox="1"/>
          <p:nvPr/>
        </p:nvSpPr>
        <p:spPr>
          <a:xfrm>
            <a:off x="5148678" y="4895049"/>
            <a:ext cx="4111693" cy="1107996"/>
          </a:xfrm>
          <a:prstGeom prst="rect">
            <a:avLst/>
          </a:prstGeom>
          <a:noFill/>
          <a:scene3d>
            <a:camera prst="isometricRightUp"/>
            <a:lightRig rig="threePt" dir="t"/>
          </a:scene3d>
        </p:spPr>
        <p:txBody>
          <a:bodyPr wrap="square" rtlCol="0">
            <a:spAutoFit/>
          </a:bodyPr>
          <a:lstStyle/>
          <a:p>
            <a:r>
              <a:rPr lang="fr-FR" sz="6600" dirty="0" smtClean="0">
                <a:solidFill>
                  <a:srgbClr val="C00000"/>
                </a:solidFill>
              </a:rPr>
              <a:t>AGENCE</a:t>
            </a:r>
            <a:endParaRPr lang="fr-FR" sz="6600" dirty="0">
              <a:solidFill>
                <a:srgbClr val="C00000"/>
              </a:solidFill>
            </a:endParaRPr>
          </a:p>
        </p:txBody>
      </p:sp>
      <p:pic>
        <p:nvPicPr>
          <p:cNvPr id="123" name="Picture 2" descr="https://image.shutterstock.com/z/stock-vector-bank-isometric-set-including-staff-and-visitors-office-interior-elements-atm-and-money-684677017.jpg"/>
          <p:cNvPicPr>
            <a:picLocks noChangeAspect="1" noChangeArrowheads="1"/>
          </p:cNvPicPr>
          <p:nvPr/>
        </p:nvPicPr>
        <p:blipFill rotWithShape="1">
          <a:blip r:embed="rId16">
            <a:extLst>
              <a:ext uri="{BEBA8EAE-BF5A-486C-A8C5-ECC9F3942E4B}">
                <a14:imgProps xmlns:a14="http://schemas.microsoft.com/office/drawing/2010/main">
                  <a14:imgLayer r:embed="rId17">
                    <a14:imgEffect>
                      <a14:backgroundRemoval t="38308" b="48769" l="58867" r="68400"/>
                    </a14:imgEffect>
                  </a14:imgLayer>
                </a14:imgProps>
              </a:ext>
              <a:ext uri="{28A0092B-C50C-407E-A947-70E740481C1C}">
                <a14:useLocalDpi xmlns:a14="http://schemas.microsoft.com/office/drawing/2010/main" val="0"/>
              </a:ext>
            </a:extLst>
          </a:blip>
          <a:srcRect l="59057" t="37184" r="30556" b="51436"/>
          <a:stretch/>
        </p:blipFill>
        <p:spPr bwMode="auto">
          <a:xfrm>
            <a:off x="7896779" y="2401728"/>
            <a:ext cx="906398" cy="86062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thumbs.dreamstime.com/b/isometric-flat-d-concept-interior-waiting-room-airport-living-inside-people-start-landing-81617586.jpg"/>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3521" b="24489" l="63958" r="71813"/>
                    </a14:imgEffect>
                  </a14:imgLayer>
                </a14:imgProps>
              </a:ext>
              <a:ext uri="{28A0092B-C50C-407E-A947-70E740481C1C}">
                <a14:useLocalDpi xmlns:a14="http://schemas.microsoft.com/office/drawing/2010/main" val="0"/>
              </a:ext>
            </a:extLst>
          </a:blip>
          <a:srcRect l="62976" t="12150" r="27205" b="74140"/>
          <a:stretch/>
        </p:blipFill>
        <p:spPr bwMode="auto">
          <a:xfrm flipH="1">
            <a:off x="2296344" y="2087695"/>
            <a:ext cx="748146" cy="77308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thumbs.dreamstime.com/b/isometric-flat-d-concept-interior-waiting-room-airport-living-inside-people-start-landing-81617586.jpg"/>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3521" b="24489" l="63958" r="71813"/>
                    </a14:imgEffect>
                  </a14:imgLayer>
                </a14:imgProps>
              </a:ext>
              <a:ext uri="{28A0092B-C50C-407E-A947-70E740481C1C}">
                <a14:useLocalDpi xmlns:a14="http://schemas.microsoft.com/office/drawing/2010/main" val="0"/>
              </a:ext>
            </a:extLst>
          </a:blip>
          <a:srcRect l="62976" t="12150" r="27205" b="74140"/>
          <a:stretch/>
        </p:blipFill>
        <p:spPr bwMode="auto">
          <a:xfrm flipH="1">
            <a:off x="1567764" y="2531670"/>
            <a:ext cx="748146" cy="77308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thumbs.dreamstime.com/b/isometric-flat-d-concept-interior-waiting-room-airport-living-inside-people-start-landing-81617586.jpg"/>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3521" b="24489" l="63958" r="71813"/>
                    </a14:imgEffect>
                  </a14:imgLayer>
                </a14:imgProps>
              </a:ext>
              <a:ext uri="{28A0092B-C50C-407E-A947-70E740481C1C}">
                <a14:useLocalDpi xmlns:a14="http://schemas.microsoft.com/office/drawing/2010/main" val="0"/>
              </a:ext>
            </a:extLst>
          </a:blip>
          <a:srcRect l="62976" t="12150" r="27205" b="74140"/>
          <a:stretch/>
        </p:blipFill>
        <p:spPr bwMode="auto">
          <a:xfrm flipH="1">
            <a:off x="6370132" y="171203"/>
            <a:ext cx="748146" cy="77308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s://thumbs.dreamstime.com/b/isometric-flat-d-concept-interior-waiting-room-airport-living-inside-people-start-landing-81617586.jpg"/>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3521" b="24489" l="63958" r="71813"/>
                    </a14:imgEffect>
                  </a14:imgLayer>
                </a14:imgProps>
              </a:ext>
              <a:ext uri="{28A0092B-C50C-407E-A947-70E740481C1C}">
                <a14:useLocalDpi xmlns:a14="http://schemas.microsoft.com/office/drawing/2010/main" val="0"/>
              </a:ext>
            </a:extLst>
          </a:blip>
          <a:srcRect l="62976" t="12150" r="27205" b="74140"/>
          <a:stretch/>
        </p:blipFill>
        <p:spPr bwMode="auto">
          <a:xfrm flipH="1">
            <a:off x="3028649" y="1712307"/>
            <a:ext cx="748146" cy="773084"/>
          </a:xfrm>
          <a:prstGeom prst="rect">
            <a:avLst/>
          </a:prstGeom>
          <a:noFill/>
          <a:extLst>
            <a:ext uri="{909E8E84-426E-40DD-AFC4-6F175D3DCCD1}">
              <a14:hiddenFill xmlns:a14="http://schemas.microsoft.com/office/drawing/2010/main">
                <a:solidFill>
                  <a:srgbClr val="FFFFFF"/>
                </a:solidFill>
              </a14:hiddenFill>
            </a:ext>
          </a:extLst>
        </p:spPr>
      </p:pic>
      <p:sp>
        <p:nvSpPr>
          <p:cNvPr id="70" name="Timeline"/>
          <p:cNvSpPr txBox="1"/>
          <p:nvPr/>
        </p:nvSpPr>
        <p:spPr>
          <a:xfrm>
            <a:off x="421199" y="186477"/>
            <a:ext cx="12713066" cy="666849"/>
          </a:xfrm>
          <a:prstGeom prst="rect">
            <a:avLst/>
          </a:prstGeom>
          <a:ln w="3175">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6000" dirty="0" smtClean="0">
                <a:latin typeface="Arial"/>
              </a:rPr>
              <a:t>STORYMAP</a:t>
            </a:r>
            <a:endParaRPr kumimoji="0" sz="6000" b="0" i="0" u="none" strike="noStrike" kern="1200" cap="all" spc="0" normalizeH="0" baseline="12500" noProof="0" dirty="0">
              <a:ln>
                <a:noFill/>
              </a:ln>
              <a:solidFill>
                <a:srgbClr val="359A15"/>
              </a:solidFill>
              <a:effectLst/>
              <a:uLnTx/>
              <a:uFillTx/>
              <a:latin typeface="Arial"/>
              <a:ea typeface="+mn-ea"/>
              <a:cs typeface="+mn-cs"/>
              <a:sym typeface="Montserrat-Bold"/>
            </a:endParaRPr>
          </a:p>
        </p:txBody>
      </p:sp>
      <p:pic>
        <p:nvPicPr>
          <p:cNvPr id="80" name="Picture 2" descr="https://thumb1.shutterstock.com/display_pic_with_logo/2843668/693588388/stock-vector-isometric-set-vector-online-payment-systems-and-self-service-payments-terminals-debit-credit-card-693588388.jpg"/>
          <p:cNvPicPr>
            <a:picLocks noChangeAspect="1" noChangeArrowheads="1"/>
          </p:cNvPicPr>
          <p:nvPr/>
        </p:nvPicPr>
        <p:blipFill rotWithShape="1">
          <a:blip r:embed="rId20" cstate="print">
            <a:extLst>
              <a:ext uri="{BEBA8EAE-BF5A-486C-A8C5-ECC9F3942E4B}">
                <a14:imgProps xmlns:a14="http://schemas.microsoft.com/office/drawing/2010/main">
                  <a14:imgLayer r:embed="rId21">
                    <a14:imgEffect>
                      <a14:backgroundRemoval t="10000" b="90000" l="76889" r="97778">
                        <a14:foregroundMark x1="81111" y1="40000" x2="81111" y2="40000"/>
                        <a14:foregroundMark x1="83778" y1="30345" x2="83778" y2="30345"/>
                        <a14:foregroundMark x1="83333" y1="29310" x2="83333" y2="29310"/>
                        <a14:foregroundMark x1="84000" y1="25517" x2="84000" y2="25517"/>
                        <a14:foregroundMark x1="86222" y1="20345" x2="86222" y2="20345"/>
                        <a14:foregroundMark x1="86444" y1="17931" x2="86444" y2="17931"/>
                      </a14:backgroundRemoval>
                    </a14:imgEffect>
                  </a14:imgLayer>
                </a14:imgProps>
              </a:ext>
              <a:ext uri="{28A0092B-C50C-407E-A947-70E740481C1C}">
                <a14:useLocalDpi xmlns:a14="http://schemas.microsoft.com/office/drawing/2010/main" val="0"/>
              </a:ext>
            </a:extLst>
          </a:blip>
          <a:srcRect l="78601"/>
          <a:stretch/>
        </p:blipFill>
        <p:spPr bwMode="auto">
          <a:xfrm>
            <a:off x="5662022" y="2892668"/>
            <a:ext cx="385068" cy="1159641"/>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p:cNvPicPr>
            <a:picLocks noChangeAspect="1"/>
          </p:cNvPicPr>
          <p:nvPr/>
        </p:nvPicPr>
        <p:blipFill rotWithShape="1">
          <a:blip r:embed="rId22" cstate="print">
            <a:extLst>
              <a:ext uri="{BEBA8EAE-BF5A-486C-A8C5-ECC9F3942E4B}">
                <a14:imgProps xmlns:a14="http://schemas.microsoft.com/office/drawing/2010/main">
                  <a14:imgLayer r:embed="rId3">
                    <a14:imgEffect>
                      <a14:backgroundRemoval t="53125" b="91375" l="53125" r="88875">
                        <a14:backgroundMark x1="67750" y1="87875" x2="67750" y2="87875"/>
                        <a14:backgroundMark x1="71500" y1="89000" x2="71500" y2="89000"/>
                      </a14:backgroundRemoval>
                    </a14:imgEffect>
                  </a14:imgLayer>
                </a14:imgProps>
              </a:ext>
              <a:ext uri="{28A0092B-C50C-407E-A947-70E740481C1C}">
                <a14:useLocalDpi xmlns:a14="http://schemas.microsoft.com/office/drawing/2010/main" val="0"/>
              </a:ext>
            </a:extLst>
          </a:blip>
          <a:srcRect l="52400" t="51449" r="9077" b="8324"/>
          <a:stretch/>
        </p:blipFill>
        <p:spPr>
          <a:xfrm flipH="1">
            <a:off x="2640718" y="2494173"/>
            <a:ext cx="1215213" cy="1268984"/>
          </a:xfrm>
          <a:prstGeom prst="rect">
            <a:avLst/>
          </a:prstGeom>
        </p:spPr>
      </p:pic>
      <p:pic>
        <p:nvPicPr>
          <p:cNvPr id="88" name="Image 87"/>
          <p:cNvPicPr>
            <a:picLocks noChangeAspect="1"/>
          </p:cNvPicPr>
          <p:nvPr/>
        </p:nvPicPr>
        <p:blipFill rotWithShape="1">
          <a:blip r:embed="rId23" cstate="print">
            <a:extLst>
              <a:ext uri="{BEBA8EAE-BF5A-486C-A8C5-ECC9F3942E4B}">
                <a14:imgProps xmlns:a14="http://schemas.microsoft.com/office/drawing/2010/main">
                  <a14:imgLayer r:embed="rId24">
                    <a14:imgEffect>
                      <a14:backgroundRemoval t="18169" b="64789" l="40419" r="56911">
                        <a14:foregroundMark x1="43508" y1="47394" x2="43508" y2="47394"/>
                        <a14:foregroundMark x1="44607" y1="43732" x2="44607" y2="43732"/>
                        <a14:foregroundMark x1="44293" y1="59366" x2="44293" y2="59366"/>
                        <a14:foregroundMark x1="41832" y1="59718" x2="41832" y2="59718"/>
                        <a14:foregroundMark x1="44607" y1="54577" x2="44607" y2="54577"/>
                        <a14:foregroundMark x1="42827" y1="53803" x2="42827" y2="53803"/>
                        <a14:foregroundMark x1="42932" y1="49507" x2="42932" y2="49507"/>
                        <a14:foregroundMark x1="44241" y1="40282" x2="44241" y2="40282"/>
                        <a14:foregroundMark x1="45131" y1="39366" x2="45131" y2="39366"/>
                        <a14:foregroundMark x1="51937" y1="24930" x2="51937" y2="24930"/>
                        <a14:foregroundMark x1="43194" y1="41338" x2="43194" y2="41338"/>
                        <a14:foregroundMark x1="43560" y1="43592" x2="43560" y2="43592"/>
                        <a14:foregroundMark x1="44293" y1="46056" x2="44293" y2="46056"/>
                        <a14:foregroundMark x1="44764" y1="49718" x2="44764" y2="49718"/>
                        <a14:foregroundMark x1="44660" y1="52606" x2="44660" y2="52606"/>
                        <a14:foregroundMark x1="43770" y1="53099" x2="43770" y2="53099"/>
                        <a14:foregroundMark x1="45026" y1="37746" x2="45026" y2="37746"/>
                      </a14:backgroundRemoval>
                    </a14:imgEffect>
                  </a14:imgLayer>
                </a14:imgProps>
              </a:ext>
              <a:ext uri="{28A0092B-C50C-407E-A947-70E740481C1C}">
                <a14:useLocalDpi xmlns:a14="http://schemas.microsoft.com/office/drawing/2010/main" val="0"/>
              </a:ext>
            </a:extLst>
          </a:blip>
          <a:srcRect l="38986" t="18642" r="42749" b="36373"/>
          <a:stretch/>
        </p:blipFill>
        <p:spPr>
          <a:xfrm flipH="1">
            <a:off x="6511772" y="3946092"/>
            <a:ext cx="610986" cy="1118734"/>
          </a:xfrm>
          <a:prstGeom prst="rect">
            <a:avLst/>
          </a:prstGeom>
        </p:spPr>
      </p:pic>
      <p:pic>
        <p:nvPicPr>
          <p:cNvPr id="92" name="Image 91"/>
          <p:cNvPicPr>
            <a:picLocks noChangeAspect="1"/>
          </p:cNvPicPr>
          <p:nvPr/>
        </p:nvPicPr>
        <p:blipFill rotWithShape="1">
          <a:blip r:embed="rId25" cstate="print">
            <a:extLst>
              <a:ext uri="{BEBA8EAE-BF5A-486C-A8C5-ECC9F3942E4B}">
                <a14:imgProps xmlns:a14="http://schemas.microsoft.com/office/drawing/2010/main">
                  <a14:imgLayer r:embed="rId26">
                    <a14:imgEffect>
                      <a14:backgroundRemoval t="2875" b="29625" l="29250" r="57500"/>
                    </a14:imgEffect>
                  </a14:imgLayer>
                </a14:imgProps>
              </a:ext>
              <a:ext uri="{28A0092B-C50C-407E-A947-70E740481C1C}">
                <a14:useLocalDpi xmlns:a14="http://schemas.microsoft.com/office/drawing/2010/main" val="0"/>
              </a:ext>
            </a:extLst>
          </a:blip>
          <a:srcRect l="31336" r="42490" b="71010"/>
          <a:stretch/>
        </p:blipFill>
        <p:spPr>
          <a:xfrm flipH="1">
            <a:off x="3776795" y="2043340"/>
            <a:ext cx="1143000" cy="1265929"/>
          </a:xfrm>
          <a:prstGeom prst="rect">
            <a:avLst/>
          </a:prstGeom>
        </p:spPr>
      </p:pic>
      <p:pic>
        <p:nvPicPr>
          <p:cNvPr id="13" name="Image 12"/>
          <p:cNvPicPr>
            <a:picLocks noChangeAspect="1"/>
          </p:cNvPicPr>
          <p:nvPr/>
        </p:nvPicPr>
        <p:blipFill>
          <a:blip r:embed="rId27" cstate="print">
            <a:extLst>
              <a:ext uri="{BEBA8EAE-BF5A-486C-A8C5-ECC9F3942E4B}">
                <a14:imgProps xmlns:a14="http://schemas.microsoft.com/office/drawing/2010/main">
                  <a14:imgLayer r:embed="rId28">
                    <a14:imgEffect>
                      <a14:backgroundRemoval t="8000" b="90000" l="6250" r="90000">
                        <a14:foregroundMark x1="36750" y1="77000" x2="36750" y2="77000"/>
                        <a14:foregroundMark x1="32750" y1="71333" x2="32750" y2="71333"/>
                        <a14:backgroundMark x1="77000" y1="59333" x2="77000" y2="59333"/>
                      </a14:backgroundRemoval>
                    </a14:imgEffect>
                  </a14:imgLayer>
                </a14:imgProps>
              </a:ext>
              <a:ext uri="{28A0092B-C50C-407E-A947-70E740481C1C}">
                <a14:useLocalDpi xmlns:a14="http://schemas.microsoft.com/office/drawing/2010/main" val="0"/>
              </a:ext>
            </a:extLst>
          </a:blip>
          <a:stretch>
            <a:fillRect/>
          </a:stretch>
        </p:blipFill>
        <p:spPr>
          <a:xfrm>
            <a:off x="3804027" y="2071599"/>
            <a:ext cx="1029958" cy="772469"/>
          </a:xfrm>
          <a:prstGeom prst="rect">
            <a:avLst/>
          </a:prstGeom>
        </p:spPr>
      </p:pic>
      <p:pic>
        <p:nvPicPr>
          <p:cNvPr id="99" name="Image 98"/>
          <p:cNvPicPr>
            <a:picLocks noChangeAspect="1"/>
          </p:cNvPicPr>
          <p:nvPr/>
        </p:nvPicPr>
        <p:blipFill rotWithShape="1">
          <a:blip r:embed="rId25" cstate="print">
            <a:extLst>
              <a:ext uri="{BEBA8EAE-BF5A-486C-A8C5-ECC9F3942E4B}">
                <a14:imgProps xmlns:a14="http://schemas.microsoft.com/office/drawing/2010/main">
                  <a14:imgLayer r:embed="rId26">
                    <a14:imgEffect>
                      <a14:backgroundRemoval t="2875" b="29625" l="29250" r="57500"/>
                    </a14:imgEffect>
                  </a14:imgLayer>
                </a14:imgProps>
              </a:ext>
              <a:ext uri="{28A0092B-C50C-407E-A947-70E740481C1C}">
                <a14:useLocalDpi xmlns:a14="http://schemas.microsoft.com/office/drawing/2010/main" val="0"/>
              </a:ext>
            </a:extLst>
          </a:blip>
          <a:srcRect l="31336" r="42490" b="71010"/>
          <a:stretch/>
        </p:blipFill>
        <p:spPr>
          <a:xfrm flipH="1">
            <a:off x="4453876" y="2435218"/>
            <a:ext cx="1143000" cy="1265929"/>
          </a:xfrm>
          <a:prstGeom prst="rect">
            <a:avLst/>
          </a:prstGeom>
        </p:spPr>
      </p:pic>
      <p:pic>
        <p:nvPicPr>
          <p:cNvPr id="98" name="Image 97"/>
          <p:cNvPicPr>
            <a:picLocks noChangeAspect="1"/>
          </p:cNvPicPr>
          <p:nvPr/>
        </p:nvPicPr>
        <p:blipFill>
          <a:blip r:embed="rId29" cstate="print">
            <a:extLst>
              <a:ext uri="{BEBA8EAE-BF5A-486C-A8C5-ECC9F3942E4B}">
                <a14:imgProps xmlns:a14="http://schemas.microsoft.com/office/drawing/2010/main">
                  <a14:imgLayer r:embed="rId28">
                    <a14:imgEffect>
                      <a14:backgroundRemoval t="8000" b="90000" l="6250" r="90000">
                        <a14:foregroundMark x1="36750" y1="77000" x2="36750" y2="77000"/>
                        <a14:foregroundMark x1="32750" y1="71333" x2="32750" y2="71333"/>
                        <a14:backgroundMark x1="77000" y1="59333" x2="77000" y2="59333"/>
                      </a14:backgroundRemoval>
                    </a14:imgEffect>
                  </a14:imgLayer>
                </a14:imgProps>
              </a:ext>
              <a:ext uri="{28A0092B-C50C-407E-A947-70E740481C1C}">
                <a14:useLocalDpi xmlns:a14="http://schemas.microsoft.com/office/drawing/2010/main" val="0"/>
              </a:ext>
            </a:extLst>
          </a:blip>
          <a:stretch>
            <a:fillRect/>
          </a:stretch>
        </p:blipFill>
        <p:spPr>
          <a:xfrm>
            <a:off x="4690363" y="2562130"/>
            <a:ext cx="1029958" cy="772469"/>
          </a:xfrm>
          <a:prstGeom prst="rect">
            <a:avLst/>
          </a:prstGeom>
        </p:spPr>
      </p:pic>
      <p:sp>
        <p:nvSpPr>
          <p:cNvPr id="101" name="ZoneTexte 100"/>
          <p:cNvSpPr txBox="1"/>
          <p:nvPr/>
        </p:nvSpPr>
        <p:spPr>
          <a:xfrm rot="19264431">
            <a:off x="7467682" y="1748268"/>
            <a:ext cx="1359994" cy="707886"/>
          </a:xfrm>
          <a:prstGeom prst="rect">
            <a:avLst/>
          </a:prstGeom>
          <a:noFill/>
          <a:scene3d>
            <a:camera prst="isometricOffAxis2Left"/>
            <a:lightRig rig="threePt" dir="t"/>
          </a:scene3d>
        </p:spPr>
        <p:txBody>
          <a:bodyPr wrap="square" rtlCol="0">
            <a:spAutoFit/>
          </a:bodyPr>
          <a:lstStyle/>
          <a:p>
            <a:r>
              <a:rPr lang="fr-FR" sz="2000" dirty="0" smtClean="0">
                <a:solidFill>
                  <a:schemeClr val="bg1"/>
                </a:solidFill>
              </a:rPr>
              <a:t>ESPACE CONSEIL</a:t>
            </a:r>
            <a:endParaRPr lang="fr-FR" sz="2000" dirty="0">
              <a:solidFill>
                <a:schemeClr val="bg1"/>
              </a:solidFill>
            </a:endParaRPr>
          </a:p>
        </p:txBody>
      </p:sp>
      <p:pic>
        <p:nvPicPr>
          <p:cNvPr id="22" name="Image 21"/>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85" b="31852" l="36900" r="66200"/>
                    </a14:imgEffect>
                  </a14:imgLayer>
                </a14:imgProps>
              </a:ext>
              <a:ext uri="{28A0092B-C50C-407E-A947-70E740481C1C}">
                <a14:useLocalDpi xmlns:a14="http://schemas.microsoft.com/office/drawing/2010/main" val="0"/>
              </a:ext>
            </a:extLst>
          </a:blip>
          <a:srcRect l="39498" t="780" r="37069" b="68675"/>
          <a:stretch/>
        </p:blipFill>
        <p:spPr>
          <a:xfrm>
            <a:off x="9001877" y="1212658"/>
            <a:ext cx="618341" cy="870513"/>
          </a:xfrm>
          <a:prstGeom prst="rect">
            <a:avLst/>
          </a:prstGeom>
        </p:spPr>
      </p:pic>
      <p:pic>
        <p:nvPicPr>
          <p:cNvPr id="29" name="Image 28"/>
          <p:cNvPicPr>
            <a:picLocks noChangeAspect="1"/>
          </p:cNvPicPr>
          <p:nvPr/>
        </p:nvPicPr>
        <p:blipFill rotWithShape="1">
          <a:blip r:embed="rId30" cstate="print">
            <a:extLst>
              <a:ext uri="{BEBA8EAE-BF5A-486C-A8C5-ECC9F3942E4B}">
                <a14:imgProps xmlns:a14="http://schemas.microsoft.com/office/drawing/2010/main">
                  <a14:imgLayer r:embed="rId31">
                    <a14:imgEffect>
                      <a14:backgroundRemoval t="7732" b="85052" l="4663" r="92746"/>
                    </a14:imgEffect>
                  </a14:imgLayer>
                </a14:imgProps>
              </a:ext>
              <a:ext uri="{28A0092B-C50C-407E-A947-70E740481C1C}">
                <a14:useLocalDpi xmlns:a14="http://schemas.microsoft.com/office/drawing/2010/main" val="0"/>
              </a:ext>
            </a:extLst>
          </a:blip>
          <a:srcRect b="12931"/>
          <a:stretch/>
        </p:blipFill>
        <p:spPr>
          <a:xfrm flipH="1">
            <a:off x="8915408" y="1546818"/>
            <a:ext cx="1685483" cy="1475125"/>
          </a:xfrm>
          <a:prstGeom prst="rect">
            <a:avLst/>
          </a:prstGeom>
        </p:spPr>
      </p:pic>
      <p:pic>
        <p:nvPicPr>
          <p:cNvPr id="72" name="Image 71"/>
          <p:cNvPicPr>
            <a:picLocks noChangeAspect="1"/>
          </p:cNvPicPr>
          <p:nvPr/>
        </p:nvPicPr>
        <p:blipFill rotWithShape="1">
          <a:blip r:embed="rId32" cstate="print">
            <a:extLst>
              <a:ext uri="{BEBA8EAE-BF5A-486C-A8C5-ECC9F3942E4B}">
                <a14:imgProps xmlns:a14="http://schemas.microsoft.com/office/drawing/2010/main">
                  <a14:imgLayer r:embed="rId8">
                    <a14:imgEffect>
                      <a14:backgroundRemoval t="5000" b="51833" l="67500" r="96125">
                        <a14:foregroundMark x1="88125" y1="20167" x2="88125" y2="20167"/>
                        <a14:foregroundMark x1="90250" y1="23000" x2="90250" y2="23000"/>
                        <a14:foregroundMark x1="88750" y1="18000" x2="88750" y2="18000"/>
                        <a14:foregroundMark x1="83500" y1="22667" x2="83500" y2="22667"/>
                        <a14:foregroundMark x1="83250" y1="24500" x2="83250" y2="24500"/>
                        <a14:foregroundMark x1="84000" y1="27000" x2="84000" y2="27000"/>
                      </a14:backgroundRemoval>
                    </a14:imgEffect>
                  </a14:imgLayer>
                </a14:imgProps>
              </a:ext>
              <a:ext uri="{28A0092B-C50C-407E-A947-70E740481C1C}">
                <a14:useLocalDpi xmlns:a14="http://schemas.microsoft.com/office/drawing/2010/main" val="0"/>
              </a:ext>
            </a:extLst>
          </a:blip>
          <a:srcRect l="63245" t="14695" b="51305"/>
          <a:stretch/>
        </p:blipFill>
        <p:spPr>
          <a:xfrm flipH="1">
            <a:off x="3761358" y="4225337"/>
            <a:ext cx="2082691" cy="1444958"/>
          </a:xfrm>
          <a:prstGeom prst="rect">
            <a:avLst/>
          </a:prstGeom>
        </p:spPr>
      </p:pic>
      <p:pic>
        <p:nvPicPr>
          <p:cNvPr id="105" name="Picture 2" descr="https://thumbs.dreamstime.com/b/isometric-flat-d-concept-interior-waiting-room-airport-living-inside-people-start-landing-81617586.jpg"/>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13521" b="24489" l="63958" r="71813"/>
                    </a14:imgEffect>
                  </a14:imgLayer>
                </a14:imgProps>
              </a:ext>
              <a:ext uri="{28A0092B-C50C-407E-A947-70E740481C1C}">
                <a14:useLocalDpi xmlns:a14="http://schemas.microsoft.com/office/drawing/2010/main" val="0"/>
              </a:ext>
            </a:extLst>
          </a:blip>
          <a:srcRect l="62976" t="12150" r="27205" b="74140"/>
          <a:stretch/>
        </p:blipFill>
        <p:spPr bwMode="auto">
          <a:xfrm flipH="1">
            <a:off x="5776661" y="449291"/>
            <a:ext cx="748146" cy="7730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thumbs.dreamstime.com/b/isometric-office-elements-set-isolated-workplace-colorful-furniture-tables-business-machines-people-characters-vector-82646149.jpg"/>
          <p:cNvPicPr>
            <a:picLocks noChangeAspect="1" noChangeArrowheads="1"/>
          </p:cNvPicPr>
          <p:nvPr/>
        </p:nvPicPr>
        <p:blipFill rotWithShape="1">
          <a:blip r:embed="rId33">
            <a:extLst>
              <a:ext uri="{BEBA8EAE-BF5A-486C-A8C5-ECC9F3942E4B}">
                <a14:imgProps xmlns:a14="http://schemas.microsoft.com/office/drawing/2010/main">
                  <a14:imgLayer r:embed="rId34">
                    <a14:imgEffect>
                      <a14:backgroundRemoval t="47500" b="69875" l="5250" r="21000">
                        <a14:foregroundMark x1="12375" y1="50750" x2="12375" y2="50750"/>
                        <a14:foregroundMark x1="9375" y1="51125" x2="9375" y2="51125"/>
                        <a14:foregroundMark x1="14375" y1="50500" x2="14375" y2="50500"/>
                        <a14:foregroundMark x1="16625" y1="53875" x2="16625" y2="53875"/>
                        <a14:foregroundMark x1="17625" y1="54875" x2="17625" y2="54875"/>
                        <a14:foregroundMark x1="18500" y1="55000" x2="18500" y2="55000"/>
                        <a14:foregroundMark x1="18000" y1="53875" x2="18000" y2="53875"/>
                        <a14:foregroundMark x1="10875" y1="49500" x2="10875" y2="49500"/>
                        <a14:foregroundMark x1="12000" y1="49125" x2="12000" y2="49125"/>
                        <a14:foregroundMark x1="12125" y1="48750" x2="12125" y2="48750"/>
                        <a14:foregroundMark x1="16125" y1="50375" x2="16125" y2="50375"/>
                        <a14:foregroundMark x1="14500" y1="49750" x2="14500" y2="49750"/>
                        <a14:foregroundMark x1="13375" y1="48875" x2="13375" y2="48875"/>
                        <a14:foregroundMark x1="13500" y1="48875" x2="13500" y2="48875"/>
                      </a14:backgroundRemoval>
                    </a14:imgEffect>
                  </a14:imgLayer>
                </a14:imgProps>
              </a:ext>
              <a:ext uri="{28A0092B-C50C-407E-A947-70E740481C1C}">
                <a14:useLocalDpi xmlns:a14="http://schemas.microsoft.com/office/drawing/2010/main" val="0"/>
              </a:ext>
            </a:extLst>
          </a:blip>
          <a:srcRect l="5123" t="47313" r="78654" b="30096"/>
          <a:stretch/>
        </p:blipFill>
        <p:spPr bwMode="auto">
          <a:xfrm>
            <a:off x="2373953" y="2951629"/>
            <a:ext cx="689270" cy="95986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rotWithShape="1">
          <a:blip r:embed="rId22" cstate="print">
            <a:extLst>
              <a:ext uri="{BEBA8EAE-BF5A-486C-A8C5-ECC9F3942E4B}">
                <a14:imgProps xmlns:a14="http://schemas.microsoft.com/office/drawing/2010/main">
                  <a14:imgLayer r:embed="rId3">
                    <a14:imgEffect>
                      <a14:backgroundRemoval t="53125" b="91375" l="53125" r="88875">
                        <a14:backgroundMark x1="67750" y1="87875" x2="67750" y2="87875"/>
                        <a14:backgroundMark x1="71500" y1="89000" x2="71500" y2="89000"/>
                      </a14:backgroundRemoval>
                    </a14:imgEffect>
                  </a14:imgLayer>
                </a14:imgProps>
              </a:ext>
              <a:ext uri="{28A0092B-C50C-407E-A947-70E740481C1C}">
                <a14:useLocalDpi xmlns:a14="http://schemas.microsoft.com/office/drawing/2010/main" val="0"/>
              </a:ext>
            </a:extLst>
          </a:blip>
          <a:srcRect l="52400" t="51449" r="9077" b="8324"/>
          <a:stretch/>
        </p:blipFill>
        <p:spPr>
          <a:xfrm flipH="1">
            <a:off x="1672942" y="3070554"/>
            <a:ext cx="1215213" cy="1268984"/>
          </a:xfrm>
          <a:prstGeom prst="rect">
            <a:avLst/>
          </a:prstGeom>
        </p:spPr>
      </p:pic>
      <p:pic>
        <p:nvPicPr>
          <p:cNvPr id="106" name="Image 105"/>
          <p:cNvPicPr>
            <a:picLocks noChangeAspect="1"/>
          </p:cNvPicPr>
          <p:nvPr/>
        </p:nvPicPr>
        <p:blipFill>
          <a:blip r:embed="rId27" cstate="print">
            <a:extLst>
              <a:ext uri="{BEBA8EAE-BF5A-486C-A8C5-ECC9F3942E4B}">
                <a14:imgProps xmlns:a14="http://schemas.microsoft.com/office/drawing/2010/main">
                  <a14:imgLayer r:embed="rId28">
                    <a14:imgEffect>
                      <a14:backgroundRemoval t="8000" b="90000" l="6250" r="90000">
                        <a14:foregroundMark x1="36750" y1="77000" x2="36750" y2="77000"/>
                        <a14:foregroundMark x1="32750" y1="71333" x2="32750" y2="71333"/>
                        <a14:backgroundMark x1="77000" y1="59333" x2="77000" y2="59333"/>
                      </a14:backgroundRemoval>
                    </a14:imgEffect>
                  </a14:imgLayer>
                </a14:imgProps>
              </a:ext>
              <a:ext uri="{28A0092B-C50C-407E-A947-70E740481C1C}">
                <a14:useLocalDpi xmlns:a14="http://schemas.microsoft.com/office/drawing/2010/main" val="0"/>
              </a:ext>
            </a:extLst>
          </a:blip>
          <a:stretch>
            <a:fillRect/>
          </a:stretch>
        </p:blipFill>
        <p:spPr>
          <a:xfrm>
            <a:off x="4261625" y="2343195"/>
            <a:ext cx="1029958" cy="772469"/>
          </a:xfrm>
          <a:prstGeom prst="rect">
            <a:avLst/>
          </a:prstGeom>
        </p:spPr>
      </p:pic>
      <p:sp>
        <p:nvSpPr>
          <p:cNvPr id="107" name="Ellipse 106"/>
          <p:cNvSpPr/>
          <p:nvPr/>
        </p:nvSpPr>
        <p:spPr>
          <a:xfrm>
            <a:off x="2747635" y="3560514"/>
            <a:ext cx="420839" cy="4208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t>4</a:t>
            </a:r>
            <a:endParaRPr lang="fr-FR" sz="2400" b="1" dirty="0"/>
          </a:p>
        </p:txBody>
      </p:sp>
      <p:sp>
        <p:nvSpPr>
          <p:cNvPr id="108" name="Ellipse 107"/>
          <p:cNvSpPr/>
          <p:nvPr/>
        </p:nvSpPr>
        <p:spPr>
          <a:xfrm>
            <a:off x="4848822" y="2227528"/>
            <a:ext cx="420839" cy="4208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t>2</a:t>
            </a:r>
            <a:endParaRPr lang="fr-FR" sz="2400" b="1" dirty="0"/>
          </a:p>
        </p:txBody>
      </p:sp>
      <p:sp>
        <p:nvSpPr>
          <p:cNvPr id="116" name="Ellipse 115"/>
          <p:cNvSpPr/>
          <p:nvPr/>
        </p:nvSpPr>
        <p:spPr>
          <a:xfrm>
            <a:off x="2373143" y="1830697"/>
            <a:ext cx="420839" cy="4208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t>7</a:t>
            </a:r>
            <a:endParaRPr lang="fr-FR" sz="2400" b="1" dirty="0"/>
          </a:p>
        </p:txBody>
      </p:sp>
      <p:sp>
        <p:nvSpPr>
          <p:cNvPr id="117" name="Ellipse 116"/>
          <p:cNvSpPr/>
          <p:nvPr/>
        </p:nvSpPr>
        <p:spPr>
          <a:xfrm>
            <a:off x="1796631" y="3656857"/>
            <a:ext cx="420839" cy="4208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t>6</a:t>
            </a:r>
            <a:endParaRPr lang="fr-FR" sz="2400" b="1" dirty="0"/>
          </a:p>
        </p:txBody>
      </p:sp>
      <p:sp>
        <p:nvSpPr>
          <p:cNvPr id="119" name="Ellipse 118"/>
          <p:cNvSpPr/>
          <p:nvPr/>
        </p:nvSpPr>
        <p:spPr>
          <a:xfrm>
            <a:off x="8872245" y="2035340"/>
            <a:ext cx="420839" cy="4208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t>7</a:t>
            </a:r>
            <a:endParaRPr lang="fr-FR" sz="2400" b="1" dirty="0"/>
          </a:p>
        </p:txBody>
      </p:sp>
      <p:sp>
        <p:nvSpPr>
          <p:cNvPr id="124" name="Ellipse 123"/>
          <p:cNvSpPr/>
          <p:nvPr/>
        </p:nvSpPr>
        <p:spPr>
          <a:xfrm>
            <a:off x="6150734" y="100541"/>
            <a:ext cx="420839" cy="4208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t>7</a:t>
            </a:r>
            <a:endParaRPr lang="fr-FR" sz="2400" b="1" dirty="0"/>
          </a:p>
        </p:txBody>
      </p:sp>
      <p:sp>
        <p:nvSpPr>
          <p:cNvPr id="125" name="Ellipse 124"/>
          <p:cNvSpPr/>
          <p:nvPr/>
        </p:nvSpPr>
        <p:spPr>
          <a:xfrm>
            <a:off x="6477751" y="4648360"/>
            <a:ext cx="420839" cy="4208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t>1</a:t>
            </a:r>
            <a:endParaRPr lang="fr-FR" sz="2400" b="1" dirty="0"/>
          </a:p>
        </p:txBody>
      </p:sp>
      <p:sp>
        <p:nvSpPr>
          <p:cNvPr id="126" name="Ellipse 125"/>
          <p:cNvSpPr/>
          <p:nvPr/>
        </p:nvSpPr>
        <p:spPr>
          <a:xfrm>
            <a:off x="5537250" y="3466092"/>
            <a:ext cx="420839" cy="4208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t>3</a:t>
            </a:r>
            <a:endParaRPr lang="fr-FR" sz="2400" b="1" dirty="0"/>
          </a:p>
        </p:txBody>
      </p:sp>
      <p:pic>
        <p:nvPicPr>
          <p:cNvPr id="129" name="Image 128"/>
          <p:cNvPicPr>
            <a:picLocks noChangeAspect="1"/>
          </p:cNvPicPr>
          <p:nvPr/>
        </p:nvPicPr>
        <p:blipFill rotWithShape="1">
          <a:blip r:embed="rId12" cstate="print">
            <a:extLst>
              <a:ext uri="{BEBA8EAE-BF5A-486C-A8C5-ECC9F3942E4B}">
                <a14:imgProps xmlns:a14="http://schemas.microsoft.com/office/drawing/2010/main">
                  <a14:imgLayer r:embed="rId13">
                    <a14:imgEffect>
                      <a14:backgroundRemoval t="53231" b="90000" l="10000" r="68538">
                        <a14:foregroundMark x1="52308" y1="68692" x2="52308" y2="68692"/>
                      </a14:backgroundRemoval>
                    </a14:imgEffect>
                  </a14:imgLayer>
                </a14:imgProps>
              </a:ext>
              <a:ext uri="{28A0092B-C50C-407E-A947-70E740481C1C}">
                <a14:useLocalDpi xmlns:a14="http://schemas.microsoft.com/office/drawing/2010/main" val="0"/>
              </a:ext>
            </a:extLst>
          </a:blip>
          <a:srcRect l="25396" t="53605" r="35988" b="12295"/>
          <a:stretch/>
        </p:blipFill>
        <p:spPr>
          <a:xfrm>
            <a:off x="1657481" y="3910371"/>
            <a:ext cx="1818651" cy="1605949"/>
          </a:xfrm>
          <a:prstGeom prst="rect">
            <a:avLst/>
          </a:prstGeom>
        </p:spPr>
      </p:pic>
      <p:sp>
        <p:nvSpPr>
          <p:cNvPr id="67" name="ZoneTexte 66"/>
          <p:cNvSpPr txBox="1"/>
          <p:nvPr/>
        </p:nvSpPr>
        <p:spPr>
          <a:xfrm>
            <a:off x="2530909" y="4264894"/>
            <a:ext cx="1840568" cy="954107"/>
          </a:xfrm>
          <a:prstGeom prst="rect">
            <a:avLst/>
          </a:prstGeom>
          <a:noFill/>
          <a:scene3d>
            <a:camera prst="isometricLeftDown"/>
            <a:lightRig rig="threePt" dir="t"/>
          </a:scene3d>
        </p:spPr>
        <p:txBody>
          <a:bodyPr wrap="none" rtlCol="0">
            <a:spAutoFit/>
          </a:bodyPr>
          <a:lstStyle/>
          <a:p>
            <a:pPr algn="ctr"/>
            <a:r>
              <a:rPr lang="fr-FR" sz="2800" dirty="0" smtClean="0">
                <a:solidFill>
                  <a:schemeClr val="bg1"/>
                </a:solidFill>
              </a:rPr>
              <a:t>CORNER </a:t>
            </a:r>
            <a:br>
              <a:rPr lang="fr-FR" sz="2800" dirty="0" smtClean="0">
                <a:solidFill>
                  <a:schemeClr val="bg1"/>
                </a:solidFill>
              </a:rPr>
            </a:br>
            <a:r>
              <a:rPr lang="fr-FR" sz="2800" dirty="0" smtClean="0">
                <a:solidFill>
                  <a:schemeClr val="bg1"/>
                </a:solidFill>
              </a:rPr>
              <a:t>DIGITAL</a:t>
            </a:r>
            <a:endParaRPr lang="fr-FR" sz="2800" dirty="0">
              <a:solidFill>
                <a:schemeClr val="bg1"/>
              </a:solidFill>
            </a:endParaRPr>
          </a:p>
        </p:txBody>
      </p:sp>
      <p:pic>
        <p:nvPicPr>
          <p:cNvPr id="81" name="Picture 2" descr="https://thumb1.shutterstock.com/display_pic_with_logo/2843668/693588388/stock-vector-isometric-set-vector-online-payment-systems-and-self-service-payments-terminals-debit-credit-card-693588388.jpg"/>
          <p:cNvPicPr>
            <a:picLocks noChangeAspect="1" noChangeArrowheads="1"/>
          </p:cNvPicPr>
          <p:nvPr/>
        </p:nvPicPr>
        <p:blipFill rotWithShape="1">
          <a:blip r:embed="rId20" cstate="print">
            <a:extLst>
              <a:ext uri="{BEBA8EAE-BF5A-486C-A8C5-ECC9F3942E4B}">
                <a14:imgProps xmlns:a14="http://schemas.microsoft.com/office/drawing/2010/main">
                  <a14:imgLayer r:embed="rId21">
                    <a14:imgEffect>
                      <a14:backgroundRemoval t="10000" b="90000" l="76889" r="97778">
                        <a14:foregroundMark x1="81111" y1="40000" x2="81111" y2="40000"/>
                        <a14:foregroundMark x1="83778" y1="30345" x2="83778" y2="30345"/>
                        <a14:foregroundMark x1="83333" y1="29310" x2="83333" y2="29310"/>
                        <a14:foregroundMark x1="84000" y1="25517" x2="84000" y2="25517"/>
                        <a14:foregroundMark x1="86222" y1="20345" x2="86222" y2="20345"/>
                        <a14:foregroundMark x1="86444" y1="17931" x2="86444" y2="17931"/>
                      </a14:backgroundRemoval>
                    </a14:imgEffect>
                  </a14:imgLayer>
                </a14:imgProps>
              </a:ext>
              <a:ext uri="{28A0092B-C50C-407E-A947-70E740481C1C}">
                <a14:useLocalDpi xmlns:a14="http://schemas.microsoft.com/office/drawing/2010/main" val="0"/>
              </a:ext>
            </a:extLst>
          </a:blip>
          <a:srcRect l="78601"/>
          <a:stretch/>
        </p:blipFill>
        <p:spPr bwMode="auto">
          <a:xfrm flipH="1">
            <a:off x="3989427" y="4726522"/>
            <a:ext cx="385068" cy="1159641"/>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https://thumb1.shutterstock.com/display_pic_with_logo/2843668/693588388/stock-vector-isometric-set-vector-online-payment-systems-and-self-service-payments-terminals-debit-credit-card-693588388.jpg"/>
          <p:cNvPicPr>
            <a:picLocks noChangeAspect="1" noChangeArrowheads="1"/>
          </p:cNvPicPr>
          <p:nvPr/>
        </p:nvPicPr>
        <p:blipFill rotWithShape="1">
          <a:blip r:embed="rId20" cstate="print">
            <a:extLst>
              <a:ext uri="{BEBA8EAE-BF5A-486C-A8C5-ECC9F3942E4B}">
                <a14:imgProps xmlns:a14="http://schemas.microsoft.com/office/drawing/2010/main">
                  <a14:imgLayer r:embed="rId21">
                    <a14:imgEffect>
                      <a14:backgroundRemoval t="10000" b="90000" l="76889" r="97778">
                        <a14:foregroundMark x1="81111" y1="40000" x2="81111" y2="40000"/>
                        <a14:foregroundMark x1="83778" y1="30345" x2="83778" y2="30345"/>
                        <a14:foregroundMark x1="83333" y1="29310" x2="83333" y2="29310"/>
                        <a14:foregroundMark x1="84000" y1="25517" x2="84000" y2="25517"/>
                        <a14:foregroundMark x1="86222" y1="20345" x2="86222" y2="20345"/>
                        <a14:foregroundMark x1="86444" y1="17931" x2="86444" y2="17931"/>
                      </a14:backgroundRemoval>
                    </a14:imgEffect>
                  </a14:imgLayer>
                </a14:imgProps>
              </a:ext>
              <a:ext uri="{28A0092B-C50C-407E-A947-70E740481C1C}">
                <a14:useLocalDpi xmlns:a14="http://schemas.microsoft.com/office/drawing/2010/main" val="0"/>
              </a:ext>
            </a:extLst>
          </a:blip>
          <a:srcRect l="78601"/>
          <a:stretch/>
        </p:blipFill>
        <p:spPr bwMode="auto">
          <a:xfrm>
            <a:off x="5942889" y="3062264"/>
            <a:ext cx="385068" cy="1159641"/>
          </a:xfrm>
          <a:prstGeom prst="rect">
            <a:avLst/>
          </a:prstGeom>
          <a:noFill/>
          <a:extLst>
            <a:ext uri="{909E8E84-426E-40DD-AFC4-6F175D3DCCD1}">
              <a14:hiddenFill xmlns:a14="http://schemas.microsoft.com/office/drawing/2010/main">
                <a:solidFill>
                  <a:srgbClr val="FFFFFF"/>
                </a:solidFill>
              </a14:hiddenFill>
            </a:ext>
          </a:extLst>
        </p:spPr>
      </p:pic>
      <p:pic>
        <p:nvPicPr>
          <p:cNvPr id="131" name="Image 130"/>
          <p:cNvPicPr>
            <a:picLocks noChangeAspect="1"/>
          </p:cNvPicPr>
          <p:nvPr/>
        </p:nvPicPr>
        <p:blipFill rotWithShape="1">
          <a:blip r:embed="rId14" cstate="print">
            <a:extLst>
              <a:ext uri="{BEBA8EAE-BF5A-486C-A8C5-ECC9F3942E4B}">
                <a14:imgProps xmlns:a14="http://schemas.microsoft.com/office/drawing/2010/main">
                  <a14:imgLayer r:embed="rId15">
                    <a14:imgEffect>
                      <a14:backgroundRemoval t="62329" b="89192" l="0" r="23455">
                        <a14:foregroundMark x1="13636" y1="65268" x2="13636" y2="65268"/>
                        <a14:foregroundMark x1="14182" y1="64113" x2="14182" y2="64113"/>
                        <a14:foregroundMark x1="13455" y1="66527" x2="13455" y2="66527"/>
                        <a14:foregroundMark x1="6455" y1="81532" x2="6455" y2="81532"/>
                        <a14:foregroundMark x1="14000" y1="85939" x2="14000" y2="85939"/>
                      </a14:backgroundRemoval>
                    </a14:imgEffect>
                  </a14:imgLayer>
                </a14:imgProps>
              </a:ext>
              <a:ext uri="{28A0092B-C50C-407E-A947-70E740481C1C}">
                <a14:useLocalDpi xmlns:a14="http://schemas.microsoft.com/office/drawing/2010/main" val="0"/>
              </a:ext>
            </a:extLst>
          </a:blip>
          <a:srcRect t="63346" r="76447" b="10312"/>
          <a:stretch/>
        </p:blipFill>
        <p:spPr>
          <a:xfrm>
            <a:off x="6962920" y="3625693"/>
            <a:ext cx="1076852" cy="1043796"/>
          </a:xfrm>
          <a:prstGeom prst="rect">
            <a:avLst/>
          </a:prstGeom>
        </p:spPr>
      </p:pic>
      <p:sp>
        <p:nvSpPr>
          <p:cNvPr id="132" name="Ellipse 131"/>
          <p:cNvSpPr/>
          <p:nvPr/>
        </p:nvSpPr>
        <p:spPr>
          <a:xfrm>
            <a:off x="7947642" y="3914276"/>
            <a:ext cx="420839" cy="4208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t>9</a:t>
            </a:r>
            <a:endParaRPr lang="fr-FR" sz="2400" b="1" dirty="0"/>
          </a:p>
        </p:txBody>
      </p:sp>
      <p:sp>
        <p:nvSpPr>
          <p:cNvPr id="133" name="Ellipse 132"/>
          <p:cNvSpPr/>
          <p:nvPr/>
        </p:nvSpPr>
        <p:spPr>
          <a:xfrm>
            <a:off x="4206092" y="5348110"/>
            <a:ext cx="713703" cy="48339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t>10</a:t>
            </a:r>
            <a:endParaRPr lang="fr-FR" sz="2000" b="1" dirty="0"/>
          </a:p>
        </p:txBody>
      </p:sp>
      <p:pic>
        <p:nvPicPr>
          <p:cNvPr id="64" name="Image 63"/>
          <p:cNvPicPr>
            <a:picLocks noChangeAspect="1"/>
          </p:cNvPicPr>
          <p:nvPr/>
        </p:nvPicPr>
        <p:blipFill rotWithShape="1">
          <a:blip r:embed="rId35" cstate="print">
            <a:extLst>
              <a:ext uri="{BEBA8EAE-BF5A-486C-A8C5-ECC9F3942E4B}">
                <a14:imgProps xmlns:a14="http://schemas.microsoft.com/office/drawing/2010/main">
                  <a14:imgLayer r:embed="rId36">
                    <a14:imgEffect>
                      <a14:backgroundRemoval t="52515" b="71526" l="61455" r="70636"/>
                    </a14:imgEffect>
                  </a14:imgLayer>
                </a14:imgProps>
              </a:ext>
              <a:ext uri="{28A0092B-C50C-407E-A947-70E740481C1C}">
                <a14:useLocalDpi xmlns:a14="http://schemas.microsoft.com/office/drawing/2010/main" val="0"/>
              </a:ext>
            </a:extLst>
          </a:blip>
          <a:srcRect l="60370" t="52420" r="27963" b="26747"/>
          <a:stretch/>
        </p:blipFill>
        <p:spPr>
          <a:xfrm>
            <a:off x="4690897" y="3354688"/>
            <a:ext cx="533401" cy="1016000"/>
          </a:xfrm>
          <a:prstGeom prst="rect">
            <a:avLst/>
          </a:prstGeom>
        </p:spPr>
      </p:pic>
      <p:pic>
        <p:nvPicPr>
          <p:cNvPr id="66" name="Image 65"/>
          <p:cNvPicPr>
            <a:picLocks noChangeAspect="1"/>
          </p:cNvPicPr>
          <p:nvPr/>
        </p:nvPicPr>
        <p:blipFill rotWithShape="1">
          <a:blip r:embed="rId37" cstate="print">
            <a:extLst>
              <a:ext uri="{BEBA8EAE-BF5A-486C-A8C5-ECC9F3942E4B}">
                <a14:imgProps xmlns:a14="http://schemas.microsoft.com/office/drawing/2010/main">
                  <a14:imgLayer r:embed="rId36">
                    <a14:imgEffect>
                      <a14:backgroundRemoval t="63001" b="81415" l="28455" r="64455">
                        <a14:foregroundMark x1="36273" y1="67008" x2="36273" y2="67008"/>
                        <a14:foregroundMark x1="58000" y1="65814" x2="58000" y2="65814"/>
                        <a14:foregroundMark x1="58182" y1="64621" x2="58182" y2="64621"/>
                        <a14:foregroundMark x1="57818" y1="66667" x2="57818" y2="66667"/>
                      </a14:backgroundRemoval>
                    </a14:imgEffect>
                  </a14:imgLayer>
                </a14:imgProps>
              </a:ext>
              <a:ext uri="{28A0092B-C50C-407E-A947-70E740481C1C}">
                <a14:useLocalDpi xmlns:a14="http://schemas.microsoft.com/office/drawing/2010/main" val="0"/>
              </a:ext>
            </a:extLst>
          </a:blip>
          <a:srcRect l="29444" t="63715" r="36667" b="18229"/>
          <a:stretch/>
        </p:blipFill>
        <p:spPr>
          <a:xfrm>
            <a:off x="3226355" y="3637994"/>
            <a:ext cx="1549400" cy="880534"/>
          </a:xfrm>
          <a:prstGeom prst="rect">
            <a:avLst/>
          </a:prstGeom>
        </p:spPr>
      </p:pic>
      <p:sp>
        <p:nvSpPr>
          <p:cNvPr id="111" name="Ellipse 110"/>
          <p:cNvSpPr/>
          <p:nvPr/>
        </p:nvSpPr>
        <p:spPr>
          <a:xfrm>
            <a:off x="3889907" y="3573424"/>
            <a:ext cx="420839" cy="4208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t>5</a:t>
            </a:r>
            <a:endParaRPr lang="fr-FR" sz="2400" b="1" dirty="0"/>
          </a:p>
        </p:txBody>
      </p:sp>
      <p:pic>
        <p:nvPicPr>
          <p:cNvPr id="68" name="Picture 2" descr="Résultat de recherche d'images pour &quot;isometric tablet&quot;"/>
          <p:cNvPicPr>
            <a:picLocks noChangeAspect="1" noChangeArrowheads="1"/>
          </p:cNvPicPr>
          <p:nvPr/>
        </p:nvPicPr>
        <p:blipFill rotWithShape="1">
          <a:blip r:embed="rId38">
            <a:extLst>
              <a:ext uri="{BEBA8EAE-BF5A-486C-A8C5-ECC9F3942E4B}">
                <a14:imgProps xmlns:a14="http://schemas.microsoft.com/office/drawing/2010/main">
                  <a14:imgLayer r:embed="rId39">
                    <a14:imgEffect>
                      <a14:backgroundRemoval t="64530" b="84325" l="73499" r="97055"/>
                    </a14:imgEffect>
                  </a14:imgLayer>
                </a14:imgProps>
              </a:ext>
              <a:ext uri="{28A0092B-C50C-407E-A947-70E740481C1C}">
                <a14:useLocalDpi xmlns:a14="http://schemas.microsoft.com/office/drawing/2010/main" val="0"/>
              </a:ext>
            </a:extLst>
          </a:blip>
          <a:srcRect l="70555" t="62056" b="13201"/>
          <a:stretch/>
        </p:blipFill>
        <p:spPr bwMode="auto">
          <a:xfrm>
            <a:off x="3757946" y="3955680"/>
            <a:ext cx="504814" cy="37406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Résultat de recherche d'images pour &quot;isometric tablet&quot;"/>
          <p:cNvPicPr>
            <a:picLocks noChangeAspect="1" noChangeArrowheads="1"/>
          </p:cNvPicPr>
          <p:nvPr/>
        </p:nvPicPr>
        <p:blipFill rotWithShape="1">
          <a:blip r:embed="rId38">
            <a:extLst>
              <a:ext uri="{BEBA8EAE-BF5A-486C-A8C5-ECC9F3942E4B}">
                <a14:imgProps xmlns:a14="http://schemas.microsoft.com/office/drawing/2010/main">
                  <a14:imgLayer r:embed="rId39">
                    <a14:imgEffect>
                      <a14:backgroundRemoval t="64530" b="84325" l="73499" r="97055"/>
                    </a14:imgEffect>
                  </a14:imgLayer>
                </a14:imgProps>
              </a:ext>
              <a:ext uri="{28A0092B-C50C-407E-A947-70E740481C1C}">
                <a14:useLocalDpi xmlns:a14="http://schemas.microsoft.com/office/drawing/2010/main" val="0"/>
              </a:ext>
            </a:extLst>
          </a:blip>
          <a:srcRect l="70555" t="62056" b="13201"/>
          <a:stretch/>
        </p:blipFill>
        <p:spPr bwMode="auto">
          <a:xfrm>
            <a:off x="4452185" y="3786732"/>
            <a:ext cx="504814" cy="37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6798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a:xfrm>
            <a:off x="11671041" y="6328137"/>
            <a:ext cx="673959" cy="529863"/>
          </a:xfrm>
        </p:spPr>
        <p:txBody>
          <a:bodyPr/>
          <a:lstStyle/>
          <a:p>
            <a:fld id="{3FB19A0B-8C50-4048-A665-D286D4212708}" type="slidenum">
              <a:rPr lang="fr-FR" smtClean="0"/>
              <a:pPr/>
              <a:t>9</a:t>
            </a:fld>
            <a:endParaRPr lang="fr-FR"/>
          </a:p>
        </p:txBody>
      </p:sp>
      <p:sp>
        <p:nvSpPr>
          <p:cNvPr id="70" name="Timeline"/>
          <p:cNvSpPr txBox="1"/>
          <p:nvPr/>
        </p:nvSpPr>
        <p:spPr>
          <a:xfrm>
            <a:off x="421199" y="32589"/>
            <a:ext cx="12713066" cy="974626"/>
          </a:xfrm>
          <a:prstGeom prst="rect">
            <a:avLst/>
          </a:prstGeom>
          <a:ln w="3175">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l">
              <a:lnSpc>
                <a:spcPct val="80000"/>
              </a:lnSpc>
              <a:defRPr sz="9600" cap="all" baseline="12500">
                <a:solidFill>
                  <a:srgbClr val="17222C"/>
                </a:solidFill>
                <a:latin typeface="+mn-lt"/>
                <a:ea typeface="+mn-ea"/>
                <a:cs typeface="+mn-cs"/>
                <a:sym typeface="Montserrat-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6000" dirty="0" smtClean="0">
                <a:latin typeface="Arial"/>
              </a:rPr>
              <a:t>EQUIPE</a:t>
            </a:r>
            <a:r>
              <a:rPr lang="fr-FR" sz="6000" baseline="0" dirty="0" smtClean="0">
                <a:latin typeface="Arial"/>
              </a:rPr>
              <a:t> AGENCE</a:t>
            </a:r>
            <a:endParaRPr kumimoji="0" sz="6000" b="0" i="0" u="none" strike="noStrike" kern="1200" cap="all" spc="0" normalizeH="0" baseline="12500" noProof="0" dirty="0">
              <a:ln>
                <a:noFill/>
              </a:ln>
              <a:solidFill>
                <a:srgbClr val="359A15"/>
              </a:solidFill>
              <a:effectLst/>
              <a:uLnTx/>
              <a:uFillTx/>
              <a:latin typeface="Arial"/>
              <a:ea typeface="+mn-ea"/>
              <a:cs typeface="+mn-cs"/>
              <a:sym typeface="Montserrat-Bold"/>
            </a:endParaRPr>
          </a:p>
        </p:txBody>
      </p:sp>
      <p:sp>
        <p:nvSpPr>
          <p:cNvPr id="63" name="Ellipse 62"/>
          <p:cNvSpPr/>
          <p:nvPr/>
        </p:nvSpPr>
        <p:spPr>
          <a:xfrm>
            <a:off x="2702271" y="1564417"/>
            <a:ext cx="612741" cy="6127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1</a:t>
            </a:r>
            <a:endParaRPr lang="fr-FR" sz="3200" b="1" dirty="0"/>
          </a:p>
        </p:txBody>
      </p:sp>
      <p:sp>
        <p:nvSpPr>
          <p:cNvPr id="64" name="Ellipse 63"/>
          <p:cNvSpPr/>
          <p:nvPr/>
        </p:nvSpPr>
        <p:spPr>
          <a:xfrm>
            <a:off x="2702270" y="2841050"/>
            <a:ext cx="612741" cy="6127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2</a:t>
            </a:r>
            <a:endParaRPr lang="fr-FR" sz="3200" b="1" dirty="0"/>
          </a:p>
        </p:txBody>
      </p:sp>
      <p:sp>
        <p:nvSpPr>
          <p:cNvPr id="66" name="Ellipse 65"/>
          <p:cNvSpPr/>
          <p:nvPr/>
        </p:nvSpPr>
        <p:spPr>
          <a:xfrm>
            <a:off x="2702270" y="4117683"/>
            <a:ext cx="612741" cy="6127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3</a:t>
            </a:r>
            <a:endParaRPr lang="fr-FR" sz="3200" b="1" dirty="0"/>
          </a:p>
        </p:txBody>
      </p:sp>
      <p:sp>
        <p:nvSpPr>
          <p:cNvPr id="73" name="ZoneTexte 72"/>
          <p:cNvSpPr txBox="1"/>
          <p:nvPr/>
        </p:nvSpPr>
        <p:spPr>
          <a:xfrm>
            <a:off x="3493475" y="1564417"/>
            <a:ext cx="8072916" cy="1077218"/>
          </a:xfrm>
          <a:prstGeom prst="rect">
            <a:avLst/>
          </a:prstGeom>
          <a:noFill/>
        </p:spPr>
        <p:txBody>
          <a:bodyPr wrap="square" rtlCol="0">
            <a:spAutoFit/>
          </a:bodyPr>
          <a:lstStyle/>
          <a:p>
            <a:r>
              <a:rPr lang="fr-FR" sz="1600" dirty="0" smtClean="0"/>
              <a:t>L’assistant digital joue un rôle primordial dans le succès du corner. En effet, pluridisciplinaire, il allie relation commerciale et appétence pour les nouvelles technologies. Il est chargé d’accompagner les clients vers une plus grande autonomie sur le corner.</a:t>
            </a:r>
            <a:endParaRPr lang="fr-FR" sz="1600" dirty="0"/>
          </a:p>
        </p:txBody>
      </p:sp>
      <p:sp>
        <p:nvSpPr>
          <p:cNvPr id="74" name="ZoneTexte 73"/>
          <p:cNvSpPr txBox="1"/>
          <p:nvPr/>
        </p:nvSpPr>
        <p:spPr>
          <a:xfrm>
            <a:off x="3493473" y="5422282"/>
            <a:ext cx="8306412" cy="584775"/>
          </a:xfrm>
          <a:prstGeom prst="rect">
            <a:avLst/>
          </a:prstGeom>
          <a:noFill/>
        </p:spPr>
        <p:txBody>
          <a:bodyPr wrap="square" rtlCol="0">
            <a:spAutoFit/>
          </a:bodyPr>
          <a:lstStyle/>
          <a:p>
            <a:r>
              <a:rPr lang="fr-FR" sz="1600" dirty="0" smtClean="0"/>
              <a:t>Le </a:t>
            </a:r>
            <a:r>
              <a:rPr lang="fr-FR" sz="1600" dirty="0"/>
              <a:t>Directeur d'Agence Bancaire </a:t>
            </a:r>
            <a:r>
              <a:rPr lang="fr-FR" sz="1600" dirty="0" smtClean="0"/>
              <a:t>gère </a:t>
            </a:r>
            <a:r>
              <a:rPr lang="fr-FR" sz="1600" dirty="0"/>
              <a:t>ses </a:t>
            </a:r>
            <a:r>
              <a:rPr lang="fr-FR" sz="1600" dirty="0" smtClean="0"/>
              <a:t>collaborateurs et développe </a:t>
            </a:r>
            <a:r>
              <a:rPr lang="fr-FR" sz="1600" dirty="0"/>
              <a:t>sa clientèle, selon ses objectifs commerciaux et les moyens mis à sa disposition</a:t>
            </a:r>
            <a:r>
              <a:rPr lang="fr-FR" sz="1600" dirty="0" smtClean="0"/>
              <a:t>.</a:t>
            </a:r>
            <a:endParaRPr lang="fr-FR" sz="1600" dirty="0"/>
          </a:p>
        </p:txBody>
      </p:sp>
      <p:sp>
        <p:nvSpPr>
          <p:cNvPr id="75" name="ZoneTexte 74"/>
          <p:cNvSpPr txBox="1"/>
          <p:nvPr/>
        </p:nvSpPr>
        <p:spPr>
          <a:xfrm>
            <a:off x="3493473" y="4110241"/>
            <a:ext cx="8177568" cy="830997"/>
          </a:xfrm>
          <a:prstGeom prst="rect">
            <a:avLst/>
          </a:prstGeom>
          <a:noFill/>
        </p:spPr>
        <p:txBody>
          <a:bodyPr wrap="square" rtlCol="0">
            <a:spAutoFit/>
          </a:bodyPr>
          <a:lstStyle/>
          <a:p>
            <a:r>
              <a:rPr lang="fr-FR" sz="1600" dirty="0" smtClean="0"/>
              <a:t>Le CCP prospecte</a:t>
            </a:r>
            <a:r>
              <a:rPr lang="fr-FR" sz="1600" dirty="0"/>
              <a:t>, </a:t>
            </a:r>
            <a:r>
              <a:rPr lang="fr-FR" sz="1600" dirty="0" smtClean="0"/>
              <a:t>conseille et fidélise. </a:t>
            </a:r>
            <a:r>
              <a:rPr lang="fr-FR" sz="1600" dirty="0"/>
              <a:t>Alliant une parfaite connaissance des produits et services proposés par son établissement et le profil de ses clients, </a:t>
            </a:r>
            <a:r>
              <a:rPr lang="fr-FR" sz="1600" dirty="0" smtClean="0"/>
              <a:t>il sait </a:t>
            </a:r>
            <a:r>
              <a:rPr lang="fr-FR" sz="1600" dirty="0"/>
              <a:t>trouver la solution la plus rentable pour les deux parties.</a:t>
            </a:r>
          </a:p>
        </p:txBody>
      </p:sp>
      <p:pic>
        <p:nvPicPr>
          <p:cNvPr id="76" name="Image 7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5000" b="51833" l="67500" r="96125">
                        <a14:foregroundMark x1="88125" y1="20167" x2="88125" y2="20167"/>
                        <a14:foregroundMark x1="90250" y1="23000" x2="90250" y2="23000"/>
                        <a14:foregroundMark x1="88750" y1="18000" x2="88750" y2="18000"/>
                        <a14:foregroundMark x1="83500" y1="22667" x2="83500" y2="22667"/>
                        <a14:foregroundMark x1="83250" y1="24500" x2="83250" y2="24500"/>
                        <a14:foregroundMark x1="84000" y1="27000" x2="84000" y2="27000"/>
                      </a14:backgroundRemoval>
                    </a14:imgEffect>
                  </a14:imgLayer>
                </a14:imgProps>
              </a:ext>
              <a:ext uri="{28A0092B-C50C-407E-A947-70E740481C1C}">
                <a14:useLocalDpi xmlns:a14="http://schemas.microsoft.com/office/drawing/2010/main" val="0"/>
              </a:ext>
            </a:extLst>
          </a:blip>
          <a:srcRect l="63245" t="14695" b="51305"/>
          <a:stretch/>
        </p:blipFill>
        <p:spPr>
          <a:xfrm flipH="1">
            <a:off x="794492" y="2436372"/>
            <a:ext cx="1774740" cy="1231304"/>
          </a:xfrm>
          <a:prstGeom prst="rect">
            <a:avLst/>
          </a:prstGeom>
        </p:spPr>
      </p:pic>
      <p:pic>
        <p:nvPicPr>
          <p:cNvPr id="77" name="Image 76"/>
          <p:cNvPicPr>
            <a:picLocks noChangeAspect="1"/>
          </p:cNvPicPr>
          <p:nvPr/>
        </p:nvPicPr>
        <p:blipFill rotWithShape="1">
          <a:blip r:embed="rId4" cstate="print">
            <a:extLst>
              <a:ext uri="{BEBA8EAE-BF5A-486C-A8C5-ECC9F3942E4B}">
                <a14:imgProps xmlns:a14="http://schemas.microsoft.com/office/drawing/2010/main">
                  <a14:imgLayer r:embed="rId3">
                    <a14:imgEffect>
                      <a14:backgroundRemoval t="65167" b="98500" l="48125" r="65500">
                        <a14:foregroundMark x1="60625" y1="89333" x2="60625" y2="89333"/>
                        <a14:foregroundMark x1="62125" y1="88833" x2="62125" y2="88833"/>
                        <a14:foregroundMark x1="61000" y1="90333" x2="61000" y2="90333"/>
                        <a14:foregroundMark x1="59875" y1="91000" x2="59875" y2="91000"/>
                        <a14:foregroundMark x1="59500" y1="89500" x2="59500" y2="89500"/>
                        <a14:foregroundMark x1="63375" y1="79333" x2="63375" y2="79333"/>
                        <a14:backgroundMark x1="63625" y1="81833" x2="63625" y2="81833"/>
                        <a14:backgroundMark x1="62375" y1="79333" x2="62375" y2="79333"/>
                        <a14:backgroundMark x1="63875" y1="78000" x2="63875" y2="78000"/>
                        <a14:backgroundMark x1="58750" y1="82167" x2="58750" y2="82167"/>
                        <a14:backgroundMark x1="58500" y1="81333" x2="58500" y2="81333"/>
                      </a14:backgroundRemoval>
                    </a14:imgEffect>
                  </a14:imgLayer>
                </a14:imgProps>
              </a:ext>
              <a:ext uri="{28A0092B-C50C-407E-A947-70E740481C1C}">
                <a14:useLocalDpi xmlns:a14="http://schemas.microsoft.com/office/drawing/2010/main" val="0"/>
              </a:ext>
            </a:extLst>
          </a:blip>
          <a:srcRect l="47768" t="64967" r="33911"/>
          <a:stretch/>
        </p:blipFill>
        <p:spPr>
          <a:xfrm>
            <a:off x="1187983" y="5111021"/>
            <a:ext cx="987758" cy="1416544"/>
          </a:xfrm>
          <a:prstGeom prst="rect">
            <a:avLst/>
          </a:prstGeom>
        </p:spPr>
      </p:pic>
      <p:pic>
        <p:nvPicPr>
          <p:cNvPr id="78" name="Image 7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52500" b="91125" l="2125" r="49500">
                        <a14:backgroundMark x1="25375" y1="87625" x2="25375" y2="87625"/>
                        <a14:backgroundMark x1="29125" y1="87000" x2="29125" y2="87000"/>
                        <a14:backgroundMark x1="39000" y1="83250" x2="39000" y2="83250"/>
                        <a14:backgroundMark x1="35625" y1="83250" x2="35625" y2="83250"/>
                        <a14:backgroundMark x1="32125" y1="82250" x2="32125" y2="82250"/>
                      </a14:backgroundRemoval>
                    </a14:imgEffect>
                  </a14:imgLayer>
                </a14:imgProps>
              </a:ext>
              <a:ext uri="{28A0092B-C50C-407E-A947-70E740481C1C}">
                <a14:useLocalDpi xmlns:a14="http://schemas.microsoft.com/office/drawing/2010/main" val="0"/>
              </a:ext>
            </a:extLst>
          </a:blip>
          <a:srcRect t="50852" r="51137" b="8920"/>
          <a:stretch/>
        </p:blipFill>
        <p:spPr>
          <a:xfrm flipH="1">
            <a:off x="945903" y="3825371"/>
            <a:ext cx="1471919" cy="1211766"/>
          </a:xfrm>
          <a:prstGeom prst="rect">
            <a:avLst/>
          </a:prstGeom>
        </p:spPr>
      </p:pic>
      <p:sp>
        <p:nvSpPr>
          <p:cNvPr id="13" name="Ellipse 12"/>
          <p:cNvSpPr/>
          <p:nvPr/>
        </p:nvSpPr>
        <p:spPr>
          <a:xfrm>
            <a:off x="2702270" y="5394316"/>
            <a:ext cx="612741" cy="6127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4</a:t>
            </a:r>
            <a:endParaRPr lang="fr-FR" sz="3200" b="1" dirty="0"/>
          </a:p>
        </p:txBody>
      </p:sp>
      <p:sp>
        <p:nvSpPr>
          <p:cNvPr id="14" name="ZoneTexte 13"/>
          <p:cNvSpPr txBox="1"/>
          <p:nvPr/>
        </p:nvSpPr>
        <p:spPr>
          <a:xfrm>
            <a:off x="3493475" y="2855032"/>
            <a:ext cx="8072916" cy="584775"/>
          </a:xfrm>
          <a:prstGeom prst="rect">
            <a:avLst/>
          </a:prstGeom>
          <a:noFill/>
        </p:spPr>
        <p:txBody>
          <a:bodyPr wrap="square" rtlCol="0">
            <a:spAutoFit/>
          </a:bodyPr>
          <a:lstStyle/>
          <a:p>
            <a:r>
              <a:rPr lang="fr-FR" sz="1600" dirty="0" smtClean="0"/>
              <a:t>Le chargé d’accueil </a:t>
            </a:r>
            <a:r>
              <a:rPr lang="fr-FR" sz="1600" dirty="0"/>
              <a:t>et services à la clientèle est le premier contact du client en agence. Il accueille, renseigne et oriente la clientèle.</a:t>
            </a:r>
          </a:p>
        </p:txBody>
      </p:sp>
      <p:pic>
        <p:nvPicPr>
          <p:cNvPr id="3" name="Image 2"/>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52515" b="71526" l="61455" r="70636"/>
                    </a14:imgEffect>
                  </a14:imgLayer>
                </a14:imgProps>
              </a:ext>
              <a:ext uri="{28A0092B-C50C-407E-A947-70E740481C1C}">
                <a14:useLocalDpi xmlns:a14="http://schemas.microsoft.com/office/drawing/2010/main" val="0"/>
              </a:ext>
            </a:extLst>
          </a:blip>
          <a:srcRect l="60370" t="52420" r="27963" b="26747"/>
          <a:stretch/>
        </p:blipFill>
        <p:spPr>
          <a:xfrm>
            <a:off x="1567048" y="1423123"/>
            <a:ext cx="533401" cy="1016000"/>
          </a:xfrm>
          <a:prstGeom prst="rect">
            <a:avLst/>
          </a:prstGeom>
        </p:spPr>
      </p:pic>
    </p:spTree>
    <p:extLst>
      <p:ext uri="{BB962C8B-B14F-4D97-AF65-F5344CB8AC3E}">
        <p14:creationId xmlns:p14="http://schemas.microsoft.com/office/powerpoint/2010/main" val="123582864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Thème Office">
  <a:themeElements>
    <a:clrScheme name="DIGITAL FACTORY">
      <a:dk1>
        <a:srgbClr val="36526E"/>
      </a:dk1>
      <a:lt1>
        <a:sysClr val="window" lastClr="FFFFFF"/>
      </a:lt1>
      <a:dk2>
        <a:srgbClr val="404040"/>
      </a:dk2>
      <a:lt2>
        <a:srgbClr val="FFFFFF"/>
      </a:lt2>
      <a:accent1>
        <a:srgbClr val="45688B"/>
      </a:accent1>
      <a:accent2>
        <a:srgbClr val="61D1CE"/>
      </a:accent2>
      <a:accent3>
        <a:srgbClr val="E16268"/>
      </a:accent3>
      <a:accent4>
        <a:srgbClr val="527BA4"/>
      </a:accent4>
      <a:accent5>
        <a:srgbClr val="80DAD8"/>
      </a:accent5>
      <a:accent6>
        <a:srgbClr val="E88489"/>
      </a:accent6>
      <a:hlink>
        <a:srgbClr val="2E75B5"/>
      </a:hlink>
      <a:folHlink>
        <a:srgbClr val="6F3B55"/>
      </a:folHlink>
    </a:clrScheme>
    <a:fontScheme name="DIGITAL FACTO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3459</TotalTime>
  <Words>1537</Words>
  <Application>Microsoft Office PowerPoint</Application>
  <PresentationFormat>Grand écran</PresentationFormat>
  <Paragraphs>438</Paragraphs>
  <Slides>23</Slides>
  <Notes>0</Notes>
  <HiddenSlides>0</HiddenSlides>
  <MMClips>0</MMClips>
  <ScaleCrop>false</ScaleCrop>
  <HeadingPairs>
    <vt:vector size="8" baseType="variant">
      <vt:variant>
        <vt:lpstr>Polices utilisées</vt:lpstr>
      </vt:variant>
      <vt:variant>
        <vt:i4>6</vt:i4>
      </vt:variant>
      <vt:variant>
        <vt:lpstr>Thème</vt:lpstr>
      </vt:variant>
      <vt:variant>
        <vt:i4>1</vt:i4>
      </vt:variant>
      <vt:variant>
        <vt:lpstr>Serveurs OLE incorporés</vt:lpstr>
      </vt:variant>
      <vt:variant>
        <vt:i4>1</vt:i4>
      </vt:variant>
      <vt:variant>
        <vt:lpstr>Titres des diapositives</vt:lpstr>
      </vt:variant>
      <vt:variant>
        <vt:i4>23</vt:i4>
      </vt:variant>
    </vt:vector>
  </HeadingPairs>
  <TitlesOfParts>
    <vt:vector size="31" baseType="lpstr">
      <vt:lpstr>Arial</vt:lpstr>
      <vt:lpstr>Calibri</vt:lpstr>
      <vt:lpstr>Helvetica Light</vt:lpstr>
      <vt:lpstr>Montserrat Light</vt:lpstr>
      <vt:lpstr>Montserrat-Bold</vt:lpstr>
      <vt:lpstr>Open Sans</vt:lpstr>
      <vt:lpstr>1_Thème Office</vt:lpstr>
      <vt:lpstr>Chart</vt:lpstr>
      <vt:lpstr>RESTITUTION Digital Corner</vt:lpstr>
      <vt:lpstr>LEAN CANVAS</vt:lpstr>
      <vt:lpstr>Fiche persona</vt:lpstr>
      <vt:lpstr>Fiche persona</vt:lpstr>
      <vt:lpstr>Fiche persona</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RESTITUTION  KIOSQUE Digital</vt:lpstr>
      <vt:lpstr>Impact MAPPING (1/2)</vt:lpstr>
      <vt:lpstr>Impact MAPPING (2/2)</vt:lpstr>
      <vt:lpstr>Présentation PowerPoint</vt:lpstr>
      <vt:lpstr>Présentation PowerPoint</vt:lpstr>
      <vt:lpstr>Présentation PowerPoint</vt:lpstr>
      <vt:lpstr>MERCI POUR VOTRE ATTENTION</vt:lpstr>
    </vt:vector>
  </TitlesOfParts>
  <Company>SOCIETE GENERALE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Bouzraa Meriem</dc:creator>
  <cp:lastModifiedBy>Tamim Jaouad</cp:lastModifiedBy>
  <cp:revision>230</cp:revision>
  <dcterms:created xsi:type="dcterms:W3CDTF">2018-04-19T09:06:29Z</dcterms:created>
  <dcterms:modified xsi:type="dcterms:W3CDTF">2018-06-01T13:43:24Z</dcterms:modified>
</cp:coreProperties>
</file>